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7"/>
  </p:notesMasterIdLst>
  <p:sldIdLst>
    <p:sldId id="364" r:id="rId2"/>
    <p:sldId id="365" r:id="rId3"/>
    <p:sldId id="373" r:id="rId4"/>
    <p:sldId id="363" r:id="rId5"/>
    <p:sldId id="383" r:id="rId6"/>
    <p:sldId id="353" r:id="rId7"/>
    <p:sldId id="374" r:id="rId8"/>
    <p:sldId id="261" r:id="rId9"/>
    <p:sldId id="262" r:id="rId10"/>
    <p:sldId id="263" r:id="rId11"/>
    <p:sldId id="384" r:id="rId12"/>
    <p:sldId id="385" r:id="rId13"/>
    <p:sldId id="264" r:id="rId14"/>
    <p:sldId id="265" r:id="rId15"/>
    <p:sldId id="382" r:id="rId16"/>
    <p:sldId id="259" r:id="rId17"/>
    <p:sldId id="260" r:id="rId18"/>
    <p:sldId id="266" r:id="rId19"/>
    <p:sldId id="267" r:id="rId20"/>
    <p:sldId id="268" r:id="rId21"/>
    <p:sldId id="379" r:id="rId22"/>
    <p:sldId id="380" r:id="rId23"/>
    <p:sldId id="386" r:id="rId24"/>
    <p:sldId id="269" r:id="rId25"/>
    <p:sldId id="274" r:id="rId26"/>
    <p:sldId id="275" r:id="rId27"/>
    <p:sldId id="390" r:id="rId28"/>
    <p:sldId id="391" r:id="rId29"/>
    <p:sldId id="277" r:id="rId30"/>
    <p:sldId id="257" r:id="rId31"/>
    <p:sldId id="258" r:id="rId32"/>
    <p:sldId id="366" r:id="rId33"/>
    <p:sldId id="367" r:id="rId34"/>
    <p:sldId id="335" r:id="rId35"/>
    <p:sldId id="369" r:id="rId36"/>
    <p:sldId id="279" r:id="rId37"/>
    <p:sldId id="280" r:id="rId38"/>
    <p:sldId id="281" r:id="rId39"/>
    <p:sldId id="282" r:id="rId40"/>
    <p:sldId id="283" r:id="rId41"/>
    <p:sldId id="284" r:id="rId42"/>
    <p:sldId id="285" r:id="rId43"/>
    <p:sldId id="286" r:id="rId44"/>
    <p:sldId id="392" r:id="rId45"/>
    <p:sldId id="288" r:id="rId46"/>
    <p:sldId id="289" r:id="rId47"/>
    <p:sldId id="290" r:id="rId48"/>
    <p:sldId id="291" r:id="rId49"/>
    <p:sldId id="360" r:id="rId50"/>
    <p:sldId id="336" r:id="rId51"/>
    <p:sldId id="293" r:id="rId52"/>
    <p:sldId id="294" r:id="rId53"/>
    <p:sldId id="295" r:id="rId54"/>
    <p:sldId id="372" r:id="rId55"/>
    <p:sldId id="296" r:id="rId56"/>
    <p:sldId id="297" r:id="rId57"/>
    <p:sldId id="298" r:id="rId58"/>
    <p:sldId id="393" r:id="rId59"/>
    <p:sldId id="300" r:id="rId60"/>
    <p:sldId id="301" r:id="rId61"/>
    <p:sldId id="302" r:id="rId62"/>
    <p:sldId id="303" r:id="rId63"/>
    <p:sldId id="354" r:id="rId64"/>
    <p:sldId id="371" r:id="rId65"/>
    <p:sldId id="304" r:id="rId66"/>
    <p:sldId id="305" r:id="rId67"/>
    <p:sldId id="306" r:id="rId68"/>
    <p:sldId id="307" r:id="rId69"/>
    <p:sldId id="394" r:id="rId70"/>
    <p:sldId id="309" r:id="rId71"/>
    <p:sldId id="395" r:id="rId72"/>
    <p:sldId id="396" r:id="rId73"/>
    <p:sldId id="355" r:id="rId74"/>
    <p:sldId id="357" r:id="rId75"/>
    <p:sldId id="375" r:id="rId76"/>
    <p:sldId id="312" r:id="rId77"/>
    <p:sldId id="313" r:id="rId78"/>
    <p:sldId id="315" r:id="rId79"/>
    <p:sldId id="316" r:id="rId80"/>
    <p:sldId id="317" r:id="rId81"/>
    <p:sldId id="337" r:id="rId82"/>
    <p:sldId id="339" r:id="rId83"/>
    <p:sldId id="351" r:id="rId84"/>
    <p:sldId id="362" r:id="rId85"/>
    <p:sldId id="377" r:id="rId86"/>
    <p:sldId id="361" r:id="rId87"/>
    <p:sldId id="318" r:id="rId88"/>
    <p:sldId id="319" r:id="rId89"/>
    <p:sldId id="320" r:id="rId90"/>
    <p:sldId id="407" r:id="rId91"/>
    <p:sldId id="376" r:id="rId92"/>
    <p:sldId id="398" r:id="rId93"/>
    <p:sldId id="322" r:id="rId94"/>
    <p:sldId id="399" r:id="rId95"/>
    <p:sldId id="323" r:id="rId96"/>
    <p:sldId id="397" r:id="rId97"/>
    <p:sldId id="400" r:id="rId98"/>
    <p:sldId id="402" r:id="rId99"/>
    <p:sldId id="401" r:id="rId100"/>
    <p:sldId id="324" r:id="rId101"/>
    <p:sldId id="403" r:id="rId102"/>
    <p:sldId id="404" r:id="rId103"/>
    <p:sldId id="405" r:id="rId104"/>
    <p:sldId id="406" r:id="rId105"/>
    <p:sldId id="389" r:id="rId106"/>
    <p:sldId id="388" r:id="rId107"/>
    <p:sldId id="378" r:id="rId108"/>
    <p:sldId id="328" r:id="rId109"/>
    <p:sldId id="330" r:id="rId110"/>
    <p:sldId id="331" r:id="rId111"/>
    <p:sldId id="332" r:id="rId112"/>
    <p:sldId id="334" r:id="rId113"/>
    <p:sldId id="333" r:id="rId114"/>
    <p:sldId id="381" r:id="rId115"/>
    <p:sldId id="409" r:id="rId116"/>
  </p:sldIdLst>
  <p:sldSz cx="8636000" cy="6477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63600" rtl="0" fontAlgn="auto" latinLnBrk="0" hangingPunct="0">
      <a:lnSpc>
        <a:spcPts val="29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j-lt"/>
        <a:ea typeface="+mj-ea"/>
        <a:cs typeface="+mj-cs"/>
        <a:sym typeface="Helvetica"/>
      </a:defRPr>
    </a:lvl1pPr>
    <a:lvl2pPr marL="0" marR="0" indent="457200" algn="l" defTabSz="863600" rtl="0" fontAlgn="auto" latinLnBrk="0" hangingPunct="0">
      <a:lnSpc>
        <a:spcPts val="29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j-lt"/>
        <a:ea typeface="+mj-ea"/>
        <a:cs typeface="+mj-cs"/>
        <a:sym typeface="Helvetica"/>
      </a:defRPr>
    </a:lvl2pPr>
    <a:lvl3pPr marL="0" marR="0" indent="914400" algn="l" defTabSz="863600" rtl="0" fontAlgn="auto" latinLnBrk="0" hangingPunct="0">
      <a:lnSpc>
        <a:spcPts val="29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j-lt"/>
        <a:ea typeface="+mj-ea"/>
        <a:cs typeface="+mj-cs"/>
        <a:sym typeface="Helvetica"/>
      </a:defRPr>
    </a:lvl3pPr>
    <a:lvl4pPr marL="0" marR="0" indent="1371600" algn="l" defTabSz="863600" rtl="0" fontAlgn="auto" latinLnBrk="0" hangingPunct="0">
      <a:lnSpc>
        <a:spcPts val="29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j-lt"/>
        <a:ea typeface="+mj-ea"/>
        <a:cs typeface="+mj-cs"/>
        <a:sym typeface="Helvetica"/>
      </a:defRPr>
    </a:lvl4pPr>
    <a:lvl5pPr marL="0" marR="0" indent="1828800" algn="l" defTabSz="863600" rtl="0" fontAlgn="auto" latinLnBrk="0" hangingPunct="0">
      <a:lnSpc>
        <a:spcPts val="29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j-lt"/>
        <a:ea typeface="+mj-ea"/>
        <a:cs typeface="+mj-cs"/>
        <a:sym typeface="Helvetica"/>
      </a:defRPr>
    </a:lvl5pPr>
    <a:lvl6pPr marL="0" marR="0" indent="0" algn="l" defTabSz="863600" rtl="0" fontAlgn="auto" latinLnBrk="0" hangingPunct="0">
      <a:lnSpc>
        <a:spcPts val="29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j-lt"/>
        <a:ea typeface="+mj-ea"/>
        <a:cs typeface="+mj-cs"/>
        <a:sym typeface="Helvetica"/>
      </a:defRPr>
    </a:lvl6pPr>
    <a:lvl7pPr marL="0" marR="0" indent="0" algn="l" defTabSz="863600" rtl="0" fontAlgn="auto" latinLnBrk="0" hangingPunct="0">
      <a:lnSpc>
        <a:spcPts val="29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j-lt"/>
        <a:ea typeface="+mj-ea"/>
        <a:cs typeface="+mj-cs"/>
        <a:sym typeface="Helvetica"/>
      </a:defRPr>
    </a:lvl7pPr>
    <a:lvl8pPr marL="0" marR="0" indent="0" algn="l" defTabSz="863600" rtl="0" fontAlgn="auto" latinLnBrk="0" hangingPunct="0">
      <a:lnSpc>
        <a:spcPts val="29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j-lt"/>
        <a:ea typeface="+mj-ea"/>
        <a:cs typeface="+mj-cs"/>
        <a:sym typeface="Helvetica"/>
      </a:defRPr>
    </a:lvl8pPr>
    <a:lvl9pPr marL="0" marR="0" indent="0" algn="l" defTabSz="863600" rtl="0" fontAlgn="auto" latinLnBrk="0" hangingPunct="0">
      <a:lnSpc>
        <a:spcPts val="29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Benutzer" initials="MO"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78D281-4C19-4CD4-A0EA-C890125394F6}" v="46" dt="2024-04-06T16:29:53.73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737"/>
  </p:normalViewPr>
  <p:slideViewPr>
    <p:cSldViewPr snapToGrid="0">
      <p:cViewPr varScale="1">
        <p:scale>
          <a:sx n="86" d="100"/>
          <a:sy n="86" d="100"/>
        </p:scale>
        <p:origin x="1068" y="4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commentAuthors" Target="commen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 name="Shape 45"/>
          <p:cNvSpPr>
            <a:spLocks noGrp="1" noRot="1" noChangeAspect="1"/>
          </p:cNvSpPr>
          <p:nvPr>
            <p:ph type="sldImg"/>
          </p:nvPr>
        </p:nvSpPr>
        <p:spPr>
          <a:xfrm>
            <a:off x="1143000" y="685800"/>
            <a:ext cx="4572000" cy="3429000"/>
          </a:xfrm>
          <a:prstGeom prst="rect">
            <a:avLst/>
          </a:prstGeom>
        </p:spPr>
        <p:txBody>
          <a:bodyPr/>
          <a:lstStyle/>
          <a:p>
            <a:endParaRPr/>
          </a:p>
        </p:txBody>
      </p:sp>
      <p:sp>
        <p:nvSpPr>
          <p:cNvPr id="46" name="Shape 4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733873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796455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1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20" name="UniHei_Logo_4C_small" descr="UniHei_Logo_4C_small"/>
          <p:cNvPicPr>
            <a:picLocks noChangeAspect="1"/>
          </p:cNvPicPr>
          <p:nvPr/>
        </p:nvPicPr>
        <p:blipFill>
          <a:blip r:embed="rId2"/>
          <a:stretch>
            <a:fillRect/>
          </a:stretch>
        </p:blipFill>
        <p:spPr>
          <a:xfrm>
            <a:off x="6477000" y="215900"/>
            <a:ext cx="1727200" cy="906463"/>
          </a:xfrm>
          <a:prstGeom prst="rect">
            <a:avLst/>
          </a:prstGeom>
          <a:ln w="12700">
            <a:miter lim="400000"/>
          </a:ln>
        </p:spPr>
      </p:pic>
      <p:sp>
        <p:nvSpPr>
          <p:cNvPr id="21" name="Foliennummer"/>
          <p:cNvSpPr txBox="1">
            <a:spLocks noGrp="1"/>
          </p:cNvSpPr>
          <p:nvPr>
            <p:ph type="sldNum" sz="quarter" idx="2"/>
          </p:nvPr>
        </p:nvSpPr>
        <p:spPr>
          <a:xfrm>
            <a:off x="8269312" y="6128729"/>
            <a:ext cx="153964" cy="135546"/>
          </a:xfrm>
          <a:prstGeom prst="rect">
            <a:avLst/>
          </a:prstGeom>
        </p:spPr>
        <p:txBody>
          <a:bodyPr/>
          <a:lstStyle>
            <a:lvl1pPr>
              <a:defRPr>
                <a:latin typeface="+mn-lt"/>
                <a:ea typeface="+mn-ea"/>
                <a:cs typeface="+mn-cs"/>
                <a:sym typeface="Arial"/>
              </a:defRPr>
            </a:lvl1pPr>
          </a:lstStyle>
          <a:p>
            <a:fld id="{86CB4B4D-7CA3-9044-876B-883B54F8677D}" type="slidenum">
              <a:t>‹Nr.›</a:t>
            </a:fld>
            <a:endParaRPr/>
          </a:p>
        </p:txBody>
      </p:sp>
      <p:sp>
        <p:nvSpPr>
          <p:cNvPr id="22" name="Germanistisches Seminar — Einführungstage Germanistik — Sommersemester 2019 — 11. &amp; 12.04.2019"/>
          <p:cNvSpPr txBox="1"/>
          <p:nvPr/>
        </p:nvSpPr>
        <p:spPr>
          <a:xfrm>
            <a:off x="208528" y="6074582"/>
            <a:ext cx="6654812" cy="2438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914400">
              <a:lnSpc>
                <a:spcPct val="100000"/>
              </a:lnSpc>
              <a:defRPr sz="1000" b="0">
                <a:latin typeface="Calibri"/>
                <a:ea typeface="Calibri"/>
                <a:cs typeface="Calibri"/>
                <a:sym typeface="Calibri"/>
              </a:defRPr>
            </a:lvl1pPr>
          </a:lstStyle>
          <a:p>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29" name="UniHei_Logo_4C_small" descr="UniHei_Logo_4C_small"/>
          <p:cNvPicPr>
            <a:picLocks noChangeAspect="1"/>
          </p:cNvPicPr>
          <p:nvPr/>
        </p:nvPicPr>
        <p:blipFill>
          <a:blip r:embed="rId2"/>
          <a:stretch>
            <a:fillRect/>
          </a:stretch>
        </p:blipFill>
        <p:spPr>
          <a:xfrm>
            <a:off x="6477000" y="215900"/>
            <a:ext cx="1727200" cy="906463"/>
          </a:xfrm>
          <a:prstGeom prst="rect">
            <a:avLst/>
          </a:prstGeom>
          <a:ln w="12700">
            <a:miter lim="400000"/>
          </a:ln>
        </p:spPr>
      </p:pic>
      <p:sp>
        <p:nvSpPr>
          <p:cNvPr id="30"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31" name="Germanistisches Seminar — Orientierungseinheit Germanistik — Sommersemester 2017 — 06.04.2017"/>
          <p:cNvSpPr txBox="1"/>
          <p:nvPr/>
        </p:nvSpPr>
        <p:spPr>
          <a:xfrm>
            <a:off x="217742" y="6053454"/>
            <a:ext cx="5516909" cy="2462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100000"/>
              </a:lnSpc>
              <a:defRPr sz="1000" b="0">
                <a:latin typeface="Calibri"/>
                <a:ea typeface="Calibri"/>
                <a:cs typeface="Calibri"/>
                <a:sym typeface="Calibri"/>
              </a:defRPr>
            </a:lvl1pPr>
          </a:lstStyle>
          <a:p>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idx="1"/>
          </p:nvPr>
        </p:nvSpPr>
        <p:spPr/>
        <p:txBody>
          <a:bodyPr/>
          <a:lstStyle>
            <a:lvl1pPr>
              <a:spcBef>
                <a:spcPts val="944"/>
              </a:spcBef>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09AE04A4-EB7A-D240-B5C1-FB2CE2C13188}" type="datetime1">
              <a:rPr lang="de-DE" smtClean="0"/>
              <a:t>09.04.2024</a:t>
            </a:fld>
            <a:endParaRPr lang="de-DE"/>
          </a:p>
        </p:txBody>
      </p:sp>
      <p:sp>
        <p:nvSpPr>
          <p:cNvPr id="5" name="Footer Placeholder 4"/>
          <p:cNvSpPr>
            <a:spLocks noGrp="1"/>
          </p:cNvSpPr>
          <p:nvPr>
            <p:ph type="ftr" sz="quarter" idx="11"/>
          </p:nvPr>
        </p:nvSpPr>
        <p:spPr/>
        <p:txBody>
          <a:bodyPr/>
          <a:lstStyle/>
          <a:p>
            <a:r>
              <a:rPr lang="de-DE"/>
              <a:t>Erstsemester Einführung Wintersemester 2018/2019</a:t>
            </a:r>
          </a:p>
        </p:txBody>
      </p:sp>
      <p:sp>
        <p:nvSpPr>
          <p:cNvPr id="6" name="Slide Number Placeholder 5"/>
          <p:cNvSpPr>
            <a:spLocks noGrp="1"/>
          </p:cNvSpPr>
          <p:nvPr>
            <p:ph type="sldNum" sz="quarter" idx="12"/>
          </p:nvPr>
        </p:nvSpPr>
        <p:spPr>
          <a:xfrm>
            <a:off x="8176414" y="6110388"/>
            <a:ext cx="246862" cy="153888"/>
          </a:xfrm>
        </p:spPr>
        <p:txBody>
          <a:bodyPr/>
          <a:lstStyle/>
          <a:p>
            <a:fld id="{260862A2-50DE-47FA-A64A-4A26824AE22F}" type="slidenum">
              <a:rPr lang="de-DE" smtClean="0"/>
              <a:pPr/>
              <a:t>‹Nr.›</a:t>
            </a:fld>
            <a:endParaRPr lang="de-DE"/>
          </a:p>
        </p:txBody>
      </p:sp>
    </p:spTree>
    <p:extLst>
      <p:ext uri="{BB962C8B-B14F-4D97-AF65-F5344CB8AC3E}">
        <p14:creationId xmlns:p14="http://schemas.microsoft.com/office/powerpoint/2010/main" val="36686091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UniHei_Logo_4C_small" descr="UniHei_Logo_4C_small"/>
          <p:cNvPicPr>
            <a:picLocks noChangeAspect="1"/>
          </p:cNvPicPr>
          <p:nvPr/>
        </p:nvPicPr>
        <p:blipFill>
          <a:blip r:embed="rId6"/>
          <a:stretch>
            <a:fillRect/>
          </a:stretch>
        </p:blipFill>
        <p:spPr>
          <a:xfrm>
            <a:off x="6477000" y="215900"/>
            <a:ext cx="1727200" cy="906463"/>
          </a:xfrm>
          <a:prstGeom prst="rect">
            <a:avLst/>
          </a:prstGeom>
          <a:ln w="12700">
            <a:miter lim="400000"/>
          </a:ln>
        </p:spPr>
      </p:pic>
      <p:sp>
        <p:nvSpPr>
          <p:cNvPr id="3" name="Germanistisches Seminar — Einführungstage Germanistik — Sommersemester 2019 — 11. &amp; 12.04.2019"/>
          <p:cNvSpPr txBox="1"/>
          <p:nvPr/>
        </p:nvSpPr>
        <p:spPr>
          <a:xfrm>
            <a:off x="217742" y="6066154"/>
            <a:ext cx="6654812" cy="2438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defTabSz="914400">
              <a:lnSpc>
                <a:spcPct val="100000"/>
              </a:lnSpc>
              <a:defRPr sz="1000" b="0">
                <a:latin typeface="Calibri"/>
                <a:ea typeface="Calibri"/>
                <a:cs typeface="Calibri"/>
                <a:sym typeface="Calibri"/>
              </a:defRPr>
            </a:lvl1pPr>
          </a:lstStyle>
          <a:p>
            <a:endParaRPr/>
          </a:p>
        </p:txBody>
      </p:sp>
      <p:sp>
        <p:nvSpPr>
          <p:cNvPr id="4" name="Foliennummer"/>
          <p:cNvSpPr txBox="1">
            <a:spLocks noGrp="1"/>
          </p:cNvSpPr>
          <p:nvPr>
            <p:ph type="sldNum" sz="quarter" idx="2"/>
          </p:nvPr>
        </p:nvSpPr>
        <p:spPr>
          <a:xfrm>
            <a:off x="8269312" y="6111875"/>
            <a:ext cx="153964" cy="152401"/>
          </a:xfrm>
          <a:prstGeom prst="rect">
            <a:avLst/>
          </a:prstGeom>
          <a:ln w="12700">
            <a:miter lim="400000"/>
          </a:ln>
        </p:spPr>
        <p:txBody>
          <a:bodyPr wrap="none" lIns="0" tIns="0" rIns="0" bIns="0" anchor="b">
            <a:spAutoFit/>
          </a:bodyPr>
          <a:lstStyle>
            <a:lvl1pPr algn="r">
              <a:lnSpc>
                <a:spcPct val="100000"/>
              </a:lnSpc>
              <a:defRPr sz="1000" b="0">
                <a:latin typeface="Calibri"/>
                <a:ea typeface="Calibri"/>
                <a:cs typeface="Calibri"/>
                <a:sym typeface="Calibri"/>
              </a:defRPr>
            </a:lvl1pPr>
          </a:lstStyle>
          <a:p>
            <a:fld id="{86CB4B4D-7CA3-9044-876B-883B54F8677D}" type="slidenum">
              <a:t>‹Nr.›</a:t>
            </a:fld>
            <a:endParaRPr/>
          </a:p>
        </p:txBody>
      </p:sp>
      <p:sp>
        <p:nvSpPr>
          <p:cNvPr id="5" name="Titeltext"/>
          <p:cNvSpPr txBox="1">
            <a:spLocks noGrp="1"/>
          </p:cNvSpPr>
          <p:nvPr>
            <p:ph type="title"/>
          </p:nvPr>
        </p:nvSpPr>
        <p:spPr>
          <a:xfrm>
            <a:off x="431800" y="259379"/>
            <a:ext cx="7772400" cy="12519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p>
            <a:r>
              <a:t>Titeltext</a:t>
            </a:r>
          </a:p>
        </p:txBody>
      </p:sp>
      <p:sp>
        <p:nvSpPr>
          <p:cNvPr id="6" name="Textebene 1…"/>
          <p:cNvSpPr txBox="1">
            <a:spLocks noGrp="1"/>
          </p:cNvSpPr>
          <p:nvPr>
            <p:ph type="body" idx="1"/>
          </p:nvPr>
        </p:nvSpPr>
        <p:spPr>
          <a:xfrm>
            <a:off x="431800" y="1511300"/>
            <a:ext cx="7772400" cy="49657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p>
            <a:r>
              <a:rPr err="1"/>
              <a:t>Textebene</a:t>
            </a:r>
            <a:r>
              <a:t> 1</a:t>
            </a:r>
          </a:p>
          <a:p>
            <a:pPr lvl="1"/>
            <a:r>
              <a:rPr err="1"/>
              <a:t>Textebene</a:t>
            </a:r>
            <a:r>
              <a:t> 2</a:t>
            </a:r>
          </a:p>
          <a:p>
            <a:pPr lvl="2"/>
            <a:r>
              <a:rPr err="1"/>
              <a:t>Textebene</a:t>
            </a:r>
            <a:r>
              <a:t> 3</a:t>
            </a:r>
          </a:p>
          <a:p>
            <a:pPr lvl="3"/>
            <a:r>
              <a:rPr err="1"/>
              <a:t>Textebene</a:t>
            </a:r>
            <a:r>
              <a:t> 4</a:t>
            </a:r>
          </a:p>
          <a:p>
            <a:pPr lvl="4"/>
            <a:r>
              <a:rPr err="1"/>
              <a:t>Textebene</a:t>
            </a:r>
            <a:r>
              <a:t> 5</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med"/>
  <p:hf hdr="0" ftr="0" dt="0"/>
  <p:txStyles>
    <p:titleStyle>
      <a:lvl1pPr marL="0" marR="0" indent="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1pPr>
      <a:lvl2pPr marL="0" marR="0" indent="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2pPr>
      <a:lvl3pPr marL="0" marR="0" indent="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3pPr>
      <a:lvl4pPr marL="0" marR="0" indent="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4pPr>
      <a:lvl5pPr marL="0" marR="0" indent="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5pPr>
      <a:lvl6pPr marL="0" marR="0" indent="45720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6pPr>
      <a:lvl7pPr marL="0" marR="0" indent="91440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7pPr>
      <a:lvl8pPr marL="0" marR="0" indent="137160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8pPr>
      <a:lvl9pPr marL="0" marR="0" indent="182880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9pPr>
    </p:titleStyle>
    <p:bodyStyle>
      <a:lvl1pPr marL="0" marR="0" indent="0" algn="l" defTabSz="863600" rtl="0" latinLnBrk="0">
        <a:lnSpc>
          <a:spcPct val="100000"/>
        </a:lnSpc>
        <a:spcBef>
          <a:spcPts val="0"/>
        </a:spcBef>
        <a:spcAft>
          <a:spcPts val="0"/>
        </a:spcAft>
        <a:buClrTx/>
        <a:buSzTx/>
        <a:buFontTx/>
        <a:buNone/>
        <a:tabLst/>
        <a:defRPr sz="1600" b="0" i="0" u="none" strike="noStrike" cap="none" spc="0" baseline="0">
          <a:ln>
            <a:noFill/>
          </a:ln>
          <a:solidFill>
            <a:srgbClr val="000000"/>
          </a:solidFill>
          <a:uFillTx/>
          <a:latin typeface="Calibri"/>
          <a:ea typeface="Calibri"/>
          <a:cs typeface="Calibri"/>
          <a:sym typeface="Calibri"/>
        </a:defRPr>
      </a:lvl1pPr>
      <a:lvl2pPr marL="197731" marR="0" indent="-196144" algn="l" defTabSz="863600" rtl="0" latinLnBrk="0">
        <a:lnSpc>
          <a:spcPct val="100000"/>
        </a:lnSpc>
        <a:spcBef>
          <a:spcPts val="0"/>
        </a:spcBef>
        <a:spcAft>
          <a:spcPts val="0"/>
        </a:spcAft>
        <a:buClrTx/>
        <a:buSzPct val="100000"/>
        <a:buFontTx/>
        <a:buChar char="–"/>
        <a:tabLst/>
        <a:defRPr sz="1600" b="0" i="0" u="none" strike="noStrike" cap="none" spc="0" baseline="0">
          <a:ln>
            <a:noFill/>
          </a:ln>
          <a:solidFill>
            <a:srgbClr val="000000"/>
          </a:solidFill>
          <a:uFillTx/>
          <a:latin typeface="Calibri"/>
          <a:ea typeface="Calibri"/>
          <a:cs typeface="Calibri"/>
          <a:sym typeface="Calibri"/>
        </a:defRPr>
      </a:lvl2pPr>
      <a:lvl3pPr marL="405870" marR="0" indent="-182033" algn="l" defTabSz="863600" rtl="0" latinLnBrk="0">
        <a:lnSpc>
          <a:spcPct val="100000"/>
        </a:lnSpc>
        <a:spcBef>
          <a:spcPts val="0"/>
        </a:spcBef>
        <a:spcAft>
          <a:spcPts val="0"/>
        </a:spcAft>
        <a:buClrTx/>
        <a:buSzPct val="100000"/>
        <a:buFontTx/>
        <a:buChar char="•"/>
        <a:tabLst/>
        <a:defRPr sz="1600" b="0" i="0" u="none" strike="noStrike" cap="none" spc="0" baseline="0">
          <a:ln>
            <a:noFill/>
          </a:ln>
          <a:solidFill>
            <a:srgbClr val="000000"/>
          </a:solidFill>
          <a:uFillTx/>
          <a:latin typeface="Calibri"/>
          <a:ea typeface="Calibri"/>
          <a:cs typeface="Calibri"/>
          <a:sym typeface="Calibri"/>
        </a:defRPr>
      </a:lvl3pPr>
      <a:lvl4pPr marL="626356" marR="0" indent="-196144" algn="l" defTabSz="863600" rtl="0" latinLnBrk="0">
        <a:lnSpc>
          <a:spcPct val="100000"/>
        </a:lnSpc>
        <a:spcBef>
          <a:spcPts val="0"/>
        </a:spcBef>
        <a:spcAft>
          <a:spcPts val="0"/>
        </a:spcAft>
        <a:buClrTx/>
        <a:buSzPct val="100000"/>
        <a:buFontTx/>
        <a:buChar char="–"/>
        <a:tabLst/>
        <a:defRPr sz="1600" b="0" i="0" u="none" strike="noStrike" cap="none" spc="0" baseline="0">
          <a:ln>
            <a:noFill/>
          </a:ln>
          <a:solidFill>
            <a:srgbClr val="000000"/>
          </a:solidFill>
          <a:uFillTx/>
          <a:latin typeface="Calibri"/>
          <a:ea typeface="Calibri"/>
          <a:cs typeface="Calibri"/>
          <a:sym typeface="Calibri"/>
        </a:defRPr>
      </a:lvl4pPr>
      <a:lvl5pPr marL="844373" marR="0" indent="-191911" algn="l" defTabSz="863600" rtl="0" latinLnBrk="0">
        <a:lnSpc>
          <a:spcPct val="100000"/>
        </a:lnSpc>
        <a:spcBef>
          <a:spcPts val="0"/>
        </a:spcBef>
        <a:spcAft>
          <a:spcPts val="0"/>
        </a:spcAft>
        <a:buClrTx/>
        <a:buSzPct val="100000"/>
        <a:buFontTx/>
        <a:buChar char="»"/>
        <a:tabLst/>
        <a:defRPr sz="1600" b="0" i="0" u="none" strike="noStrike" cap="none" spc="0" baseline="0">
          <a:ln>
            <a:noFill/>
          </a:ln>
          <a:solidFill>
            <a:srgbClr val="000000"/>
          </a:solidFill>
          <a:uFillTx/>
          <a:latin typeface="Calibri"/>
          <a:ea typeface="Calibri"/>
          <a:cs typeface="Calibri"/>
          <a:sym typeface="Calibri"/>
        </a:defRPr>
      </a:lvl5pPr>
      <a:lvl6pPr marL="1301573" marR="0" indent="-191911" algn="l" defTabSz="863600" rtl="0" latinLnBrk="0">
        <a:lnSpc>
          <a:spcPct val="100000"/>
        </a:lnSpc>
        <a:spcBef>
          <a:spcPts val="0"/>
        </a:spcBef>
        <a:spcAft>
          <a:spcPts val="0"/>
        </a:spcAft>
        <a:buClrTx/>
        <a:buSzPct val="100000"/>
        <a:buFontTx/>
        <a:buChar char="•"/>
        <a:tabLst/>
        <a:defRPr sz="1600" b="0" i="0" u="none" strike="noStrike" cap="none" spc="0" baseline="0">
          <a:ln>
            <a:noFill/>
          </a:ln>
          <a:solidFill>
            <a:srgbClr val="000000"/>
          </a:solidFill>
          <a:uFillTx/>
          <a:latin typeface="Calibri"/>
          <a:ea typeface="Calibri"/>
          <a:cs typeface="Calibri"/>
          <a:sym typeface="Calibri"/>
        </a:defRPr>
      </a:lvl6pPr>
      <a:lvl7pPr marL="1758773" marR="0" indent="-191911" algn="l" defTabSz="863600" rtl="0" latinLnBrk="0">
        <a:lnSpc>
          <a:spcPct val="100000"/>
        </a:lnSpc>
        <a:spcBef>
          <a:spcPts val="0"/>
        </a:spcBef>
        <a:spcAft>
          <a:spcPts val="0"/>
        </a:spcAft>
        <a:buClrTx/>
        <a:buSzPct val="100000"/>
        <a:buFontTx/>
        <a:buChar char="•"/>
        <a:tabLst/>
        <a:defRPr sz="1600" b="0" i="0" u="none" strike="noStrike" cap="none" spc="0" baseline="0">
          <a:ln>
            <a:noFill/>
          </a:ln>
          <a:solidFill>
            <a:srgbClr val="000000"/>
          </a:solidFill>
          <a:uFillTx/>
          <a:latin typeface="Calibri"/>
          <a:ea typeface="Calibri"/>
          <a:cs typeface="Calibri"/>
          <a:sym typeface="Calibri"/>
        </a:defRPr>
      </a:lvl7pPr>
      <a:lvl8pPr marL="2215973" marR="0" indent="-191911" algn="l" defTabSz="863600" rtl="0" latinLnBrk="0">
        <a:lnSpc>
          <a:spcPct val="100000"/>
        </a:lnSpc>
        <a:spcBef>
          <a:spcPts val="0"/>
        </a:spcBef>
        <a:spcAft>
          <a:spcPts val="0"/>
        </a:spcAft>
        <a:buClrTx/>
        <a:buSzPct val="100000"/>
        <a:buFontTx/>
        <a:buChar char="•"/>
        <a:tabLst/>
        <a:defRPr sz="1600" b="0" i="0" u="none" strike="noStrike" cap="none" spc="0" baseline="0">
          <a:ln>
            <a:noFill/>
          </a:ln>
          <a:solidFill>
            <a:srgbClr val="000000"/>
          </a:solidFill>
          <a:uFillTx/>
          <a:latin typeface="Calibri"/>
          <a:ea typeface="Calibri"/>
          <a:cs typeface="Calibri"/>
          <a:sym typeface="Calibri"/>
        </a:defRPr>
      </a:lvl8pPr>
      <a:lvl9pPr marL="2673173" marR="0" indent="-191911" algn="l" defTabSz="863600" rtl="0" latinLnBrk="0">
        <a:lnSpc>
          <a:spcPct val="100000"/>
        </a:lnSpc>
        <a:spcBef>
          <a:spcPts val="0"/>
        </a:spcBef>
        <a:spcAft>
          <a:spcPts val="0"/>
        </a:spcAft>
        <a:buClrTx/>
        <a:buSzPct val="100000"/>
        <a:buFontTx/>
        <a:buChar char="•"/>
        <a:tabLst/>
        <a:defRPr sz="1600" b="0" i="0" u="none" strike="noStrike" cap="none" spc="0" baseline="0">
          <a:ln>
            <a:noFill/>
          </a:ln>
          <a:solidFill>
            <a:srgbClr val="000000"/>
          </a:solidFill>
          <a:uFillTx/>
          <a:latin typeface="Calibri"/>
          <a:ea typeface="Calibri"/>
          <a:cs typeface="Calibri"/>
          <a:sym typeface="Calibri"/>
        </a:defRPr>
      </a:lvl9pPr>
    </p:bodyStyle>
    <p:otherStyle>
      <a:lvl1pPr marL="0" marR="0" indent="0" algn="r" defTabSz="8636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1pPr>
      <a:lvl2pPr marL="0" marR="0" indent="457200" algn="r" defTabSz="8636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2pPr>
      <a:lvl3pPr marL="0" marR="0" indent="914400" algn="r" defTabSz="8636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3pPr>
      <a:lvl4pPr marL="0" marR="0" indent="1371600" algn="r" defTabSz="8636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4pPr>
      <a:lvl5pPr marL="0" marR="0" indent="1828800" algn="r" defTabSz="8636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5pPr>
      <a:lvl6pPr marL="0" marR="0" indent="0" algn="r" defTabSz="8636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6pPr>
      <a:lvl7pPr marL="0" marR="0" indent="0" algn="r" defTabSz="8636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7pPr>
      <a:lvl8pPr marL="0" marR="0" indent="0" algn="r" defTabSz="8636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8pPr>
      <a:lvl9pPr marL="0" marR="0" indent="0" algn="r" defTabSz="8636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theaterheidelberg.de/de/" TargetMode="Externa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0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theaterverein-hd.de/theatertage"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0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iffmh.de/"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www.heidelberg-marketing.de/event/heidelberger-schlossbeleuchtungen" TargetMode="Externa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www.kulturfenster.de/" TargetMode="External"/><Relationship Id="rId7" Type="http://schemas.openxmlformats.org/officeDocument/2006/relationships/image" Target="../media/image43.jpeg"/><Relationship Id="rId2" Type="http://schemas.openxmlformats.org/officeDocument/2006/relationships/hyperlink" Target="https://www.karlstorbahnhof.de/" TargetMode="Externa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05.xml.rels><?xml version="1.0" encoding="UTF-8" standalone="yes"?>
<Relationships xmlns="http://schemas.openxmlformats.org/package/2006/relationships"><Relationship Id="rId2" Type="http://schemas.openxmlformats.org/officeDocument/2006/relationships/hyperlink" Target="http://chrome-extension:/efaidnbmnnnibpcajpcglclefindmkaj/https:/www.uni-heidelberg.de/md/gsb/beratung/broschure_sexuellebelastigung_2018_online_final.pdf"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www.uni-heidelberg.de/de/studium/service-beratung/psychosoziale-beratung-fuer-studierende-pbs" TargetMode="External"/><Relationship Id="rId2" Type="http://schemas.openxmlformats.org/officeDocument/2006/relationships/hyperlink" Target="https://www.gs.uni-heidelberg.de/md/neuphil/gs/aktuelles/krisensprechstunde.pdf" TargetMode="External"/><Relationship Id="rId1" Type="http://schemas.openxmlformats.org/officeDocument/2006/relationships/slideLayout" Target="../slideLayouts/slideLayout2.xml"/><Relationship Id="rId4" Type="http://schemas.openxmlformats.org/officeDocument/2006/relationships/hyperlink" Target="https://www.uni-heidelberg.de/de/studium/service-beratung/inklusives-studieren"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s://www.youtube.com/watch?v=H6JJoVRLPPc" TargetMode="External"/><Relationship Id="rId2" Type="http://schemas.openxmlformats.org/officeDocument/2006/relationships/slideLayout" Target="../slideLayouts/slideLayout4.xml"/><Relationship Id="rId1" Type="http://schemas.openxmlformats.org/officeDocument/2006/relationships/video" Target="https://www.youtube.com/embed/H6JJoVRLPPc?feature=oembed" TargetMode="External"/><Relationship Id="rId4" Type="http://schemas.openxmlformats.org/officeDocument/2006/relationships/image" Target="../media/image44.jpeg"/></Relationships>
</file>

<file path=ppt/slides/_rels/slide108.xml.rels><?xml version="1.0" encoding="UTF-8" standalone="yes"?>
<Relationships xmlns="http://schemas.openxmlformats.org/package/2006/relationships"><Relationship Id="rId3" Type="http://schemas.openxmlformats.org/officeDocument/2006/relationships/hyperlink" Target="https://cat.eduroam.de/" TargetMode="External"/><Relationship Id="rId2" Type="http://schemas.openxmlformats.org/officeDocument/2006/relationships/hyperlink" Target="https://www.eduroam.org/where/" TargetMode="Externa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vpn-ac.urz.uni-heidelberg.de/" TargetMode="Externa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hyperlink" Target="https://www.urz.uni-heidelberg.de/de/vpn" TargetMode="Externa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uni-heidelberg.de/studium/imstudium/onlineservice/studierendenausweis.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mail.urz.uni-heidelberg.de" TargetMode="External"/><Relationship Id="rId2" Type="http://schemas.openxmlformats.org/officeDocument/2006/relationships/hyperlink" Target="https://sogo02.urz.uni-heidelberg.de/SOGo/so/"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heico.uni-heidelberg.de/heiCO/ee/ui/ca2/app/desktop/#/login" TargetMode="External"/><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lsf.uni-heidelberg.de/qisserver/rds?state=user&amp;type=0" TargetMode="External"/></Relationships>
</file>

<file path=ppt/slides/_rels/slide25.xml.rels><?xml version="1.0" encoding="UTF-8" standalone="yes"?>
<Relationships xmlns="http://schemas.openxmlformats.org/package/2006/relationships"><Relationship Id="rId2" Type="http://schemas.openxmlformats.org/officeDocument/2006/relationships/hyperlink" Target="https://www.gs.uni-heidelberg.de/md/neuphil/gs/studium/ba_modulhandbuch_stand_12.05.22.final.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heico.uni-heidelberg.de/heiCO/ee/ui/ca2/app/desktop/#/slc.tm.cp/student/courses?$ctx=&amp;$skip=0&amp;$top=20&amp;objTermId=185&amp;orgId=1&amp;q=sprache%20und%20kultur%20roms" TargetMode="External"/><Relationship Id="rId2" Type="http://schemas.openxmlformats.org/officeDocument/2006/relationships/hyperlink" Target="https://heico.uni-heidelberg.de/heiCO/ee/ui/ca2/app/desktop/#/slc.tm.cp/student/courses/123962?$scrollTo=toc_overview" TargetMode="External"/><Relationship Id="rId1" Type="http://schemas.openxmlformats.org/officeDocument/2006/relationships/slideLayout" Target="../slideLayouts/slideLayout4.xml"/><Relationship Id="rId5" Type="http://schemas.openxmlformats.org/officeDocument/2006/relationships/hyperlink" Target="http://www.heidelberger-paedagogium.de/index.php/latinum-graecum" TargetMode="External"/><Relationship Id="rId4" Type="http://schemas.openxmlformats.org/officeDocument/2006/relationships/hyperlink" Target="mailto:stud.lgr-beratung@uni-heidelberg.de"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heico.uni-heidelberg.de/heiCO/ee/ui/ca2/app/desktop/#/slc.tm.cp/student/courses?$ctx=&amp;$skip=0&amp;$top=20&amp;objTermId=185&amp;orgId=1&amp;q=sprache%20und%20kultur%20roms" TargetMode="External"/><Relationship Id="rId2" Type="http://schemas.openxmlformats.org/officeDocument/2006/relationships/hyperlink" Target="https://heico.uni-heidelberg.de/heiCO/ee/ui/ca2/app/desktop/#/slc.tm.cp/student/courses/123962?$scrollTo=toc_overview" TargetMode="External"/><Relationship Id="rId1" Type="http://schemas.openxmlformats.org/officeDocument/2006/relationships/slideLayout" Target="../slideLayouts/slideLayout4.xml"/><Relationship Id="rId5" Type="http://schemas.openxmlformats.org/officeDocument/2006/relationships/hyperlink" Target="http://www.heidelberger-paedagogium.de/index.php/latinum-graecum" TargetMode="External"/><Relationship Id="rId4" Type="http://schemas.openxmlformats.org/officeDocument/2006/relationships/hyperlink" Target="mailto:stud.lgr-beratung@uni-heidelberg.de" TargetMode="External"/></Relationships>
</file>

<file path=ppt/slides/_rels/slide29.xml.rels><?xml version="1.0" encoding="UTF-8" standalone="yes"?>
<Relationships xmlns="http://schemas.openxmlformats.org/package/2006/relationships"><Relationship Id="rId2" Type="http://schemas.openxmlformats.org/officeDocument/2006/relationships/hyperlink" Target="http://www.uni-heidelberg.de/zsl/index.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hyperlink" Target="mailto:marcel.krings@gs.uni-heidelberg.de" TargetMode="External"/><Relationship Id="rId2" Type="http://schemas.openxmlformats.org/officeDocument/2006/relationships/hyperlink" Target="https://www.gs.uni-heidelberg.de/md/neuphil/gs/abteilungen/ndl/flyer_germanistik_ma_entwurf.pdf" TargetMode="Externa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hyperlink" Target="mailto:marcel.krings@gs.uni-heidelberg.de" TargetMode="External"/><Relationship Id="rId2" Type="http://schemas.openxmlformats.org/officeDocument/2006/relationships/hyperlink" Target="https://www.uni-heidelberg.de/fakultaeten/philosophie/zegk/hmm/" TargetMode="Externa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hyperlink" Target="https://www.uni-heidelberg.de/fakultaeten/philosophie/skph/literaturwissenschaft/index.html"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mailto:marcel.krings@gs.uni-heidelberg.de"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uni-heidelberg.de/studium/interesse/faecher/index.html#ba" TargetMode="External"/><Relationship Id="rId2" Type="http://schemas.openxmlformats.org/officeDocument/2006/relationships/hyperlink" Target="http://www.hse-heidelberg.de/master-of-education" TargetMode="External"/><Relationship Id="rId1" Type="http://schemas.openxmlformats.org/officeDocument/2006/relationships/slideLayout" Target="../slideLayouts/slideLayout1.xml"/><Relationship Id="rId5" Type="http://schemas.openxmlformats.org/officeDocument/2006/relationships/hyperlink" Target="mailto:marcel.krings@gs.uni-heidelberg.de" TargetMode="External"/><Relationship Id="rId4" Type="http://schemas.openxmlformats.org/officeDocument/2006/relationships/hyperlink" Target="https://www.uni-heidelberg.de/studium/interesse/abschluesse/lehramt_master.html"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hyperlink" Target="https://www.uni-heidelberg.de/fakultaeten/neuphil/gs/ndl/albrecht/sprachpaten.html" TargetMode="Externa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hyperlink" Target="http://www.studentenwerk.uni-heidelberg.de/"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www.uni-heidelberg.de/studium/international/ausland/" TargetMode="External"/><Relationship Id="rId2" Type="http://schemas.openxmlformats.org/officeDocument/2006/relationships/hyperlink" Target="http://www.gs.uni-hd.de/studium/erasmus.html"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mailto:fs.germanistik@stura.uni-heidelberg.de" TargetMode="External"/><Relationship Id="rId2" Type="http://schemas.openxmlformats.org/officeDocument/2006/relationships/hyperlink" Target="https://fs-germanistik.stura.uni-heidelberg.de/" TargetMode="Externa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hyperlink" Target="https://instagram.com/f.germanistik.hd?igshid=xjia4u2fk33s"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hyperlink" Target="http://www.hochschulsport.issw-hd.de/"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www.uni-heidelberg.de/capellacarolina/choere/" TargetMode="External"/><Relationship Id="rId2" Type="http://schemas.openxmlformats.org/officeDocument/2006/relationships/hyperlink" Target="https://www.gs.uni-heidelberg.de/chor.html" TargetMode="Externa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www.uni-heidelberg.de/fakultaeten/philosophie/zegk/collegium_musicum/"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www.ruprecht.de/"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ww.stura.uni-heidelberg.de/vs-strukturen/aksag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Einführungstage Germanistik…"/>
          <p:cNvSpPr txBox="1">
            <a:spLocks noGrp="1"/>
          </p:cNvSpPr>
          <p:nvPr>
            <p:ph type="title" idx="4294967295"/>
          </p:nvPr>
        </p:nvSpPr>
        <p:spPr>
          <a:xfrm>
            <a:off x="431800" y="2243839"/>
            <a:ext cx="7772400" cy="1989322"/>
          </a:xfrm>
          <a:prstGeom prst="rect">
            <a:avLst/>
          </a:prstGeom>
        </p:spPr>
        <p:txBody>
          <a:bodyPr anchor="ctr"/>
          <a:lstStyle/>
          <a:p>
            <a:pPr algn="ctr">
              <a:defRPr sz="4300"/>
            </a:pPr>
            <a:r>
              <a:rPr sz="5000" dirty="0" err="1">
                <a:latin typeface="Calibri"/>
                <a:cs typeface="Calibri"/>
              </a:rPr>
              <a:t>Einführungstage</a:t>
            </a:r>
            <a:r>
              <a:rPr sz="5000" dirty="0">
                <a:latin typeface="Calibri"/>
                <a:cs typeface="Calibri"/>
              </a:rPr>
              <a:t> </a:t>
            </a:r>
            <a:r>
              <a:rPr sz="5000" dirty="0" err="1">
                <a:latin typeface="Calibri"/>
                <a:cs typeface="Calibri"/>
              </a:rPr>
              <a:t>Germanistik</a:t>
            </a:r>
            <a:endParaRPr sz="5000" dirty="0">
              <a:latin typeface="Calibri"/>
              <a:cs typeface="Calibri"/>
            </a:endParaRPr>
          </a:p>
          <a:p>
            <a:pPr algn="ctr">
              <a:defRPr sz="4300"/>
            </a:pPr>
            <a:endParaRPr sz="3500" dirty="0">
              <a:latin typeface="Calibri" panose="020F0502020204030204" pitchFamily="34" charset="0"/>
              <a:cs typeface="Calibri" panose="020F0502020204030204" pitchFamily="34" charset="0"/>
            </a:endParaRPr>
          </a:p>
          <a:p>
            <a:pPr algn="ctr">
              <a:defRPr b="0">
                <a:latin typeface="Calibri"/>
                <a:ea typeface="Calibri"/>
                <a:cs typeface="Calibri"/>
                <a:sym typeface="Calibri"/>
              </a:defRPr>
            </a:pPr>
            <a:r>
              <a:rPr lang="de-DE" sz="3500" dirty="0">
                <a:latin typeface="Calibri"/>
                <a:cs typeface="Calibri"/>
              </a:rPr>
              <a:t>Sommersemester 2024</a:t>
            </a:r>
            <a:br>
              <a:rPr lang="de-DE" sz="3500" dirty="0">
                <a:latin typeface="Calibri" panose="020F0502020204030204" pitchFamily="34" charset="0"/>
                <a:cs typeface="Calibri" panose="020F0502020204030204" pitchFamily="34" charset="0"/>
              </a:rPr>
            </a:br>
            <a:r>
              <a:rPr lang="de-DE" sz="3500" dirty="0">
                <a:latin typeface="Calibri"/>
                <a:cs typeface="Calibri"/>
              </a:rPr>
              <a:t> </a:t>
            </a:r>
            <a:endParaRPr sz="3500" dirty="0">
              <a:latin typeface="Calibri" panose="020F0502020204030204" pitchFamily="34" charset="0"/>
              <a:cs typeface="Calibri" panose="020F0502020204030204" pitchFamily="34" charset="0"/>
            </a:endParaRPr>
          </a:p>
          <a:p>
            <a:pPr algn="ctr">
              <a:defRPr b="0">
                <a:latin typeface="Calibri"/>
                <a:ea typeface="Calibri"/>
                <a:cs typeface="Calibri"/>
                <a:sym typeface="Calibri"/>
              </a:defRPr>
            </a:pPr>
            <a:endParaRPr sz="3500" dirty="0">
              <a:latin typeface="Calibri" panose="020F0502020204030204" pitchFamily="34" charset="0"/>
              <a:cs typeface="Calibri" panose="020F0502020204030204" pitchFamily="34" charset="0"/>
            </a:endParaRPr>
          </a:p>
        </p:txBody>
      </p:sp>
      <p:sp>
        <p:nvSpPr>
          <p:cNvPr id="6" name="Foliennummernplatzhalter 5">
            <a:extLst>
              <a:ext uri="{FF2B5EF4-FFF2-40B4-BE49-F238E27FC236}">
                <a16:creationId xmlns:a16="http://schemas.microsoft.com/office/drawing/2014/main" id="{85E108E6-3ABE-5047-B02C-6FBC828A4490}"/>
              </a:ext>
            </a:extLst>
          </p:cNvPr>
          <p:cNvSpPr>
            <a:spLocks noGrp="1"/>
          </p:cNvSpPr>
          <p:nvPr>
            <p:ph type="sldNum" sz="quarter" idx="2"/>
          </p:nvPr>
        </p:nvSpPr>
        <p:spPr/>
        <p:txBody>
          <a:bodyPr/>
          <a:lstStyle/>
          <a:p>
            <a:fld id="{86CB4B4D-7CA3-9044-876B-883B54F8677D}" type="slidenum">
              <a:rPr lang="de-DE" smtClean="0"/>
              <a:t>1</a:t>
            </a:fld>
            <a:endParaRPr lang="de-DE"/>
          </a:p>
        </p:txBody>
      </p:sp>
    </p:spTree>
    <p:extLst>
      <p:ext uri="{BB962C8B-B14F-4D97-AF65-F5344CB8AC3E}">
        <p14:creationId xmlns:p14="http://schemas.microsoft.com/office/powerpoint/2010/main" val="45168164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ermanistik als dreigeteilte Wissenschaft"/>
          <p:cNvSpPr txBox="1">
            <a:spLocks noGrp="1"/>
          </p:cNvSpPr>
          <p:nvPr>
            <p:ph type="title" idx="4294967295"/>
          </p:nvPr>
        </p:nvSpPr>
        <p:spPr>
          <a:prstGeom prst="rect">
            <a:avLst/>
          </a:prstGeom>
        </p:spPr>
        <p:txBody>
          <a:bodyPr/>
          <a:lstStyle>
            <a:lvl1pPr>
              <a:defRPr sz="2400"/>
            </a:lvl1pPr>
          </a:lstStyle>
          <a:p>
            <a:r>
              <a:rPr sz="3500" dirty="0" err="1">
                <a:latin typeface="Calibri" panose="020F0502020204030204" pitchFamily="34" charset="0"/>
                <a:cs typeface="Calibri" panose="020F0502020204030204" pitchFamily="34" charset="0"/>
              </a:rPr>
              <a:t>Germanistik</a:t>
            </a:r>
            <a:r>
              <a:rPr sz="3500" dirty="0">
                <a:latin typeface="Calibri" panose="020F0502020204030204" pitchFamily="34" charset="0"/>
                <a:cs typeface="Calibri" panose="020F0502020204030204" pitchFamily="34" charset="0"/>
              </a:rPr>
              <a:t> </a:t>
            </a:r>
            <a:r>
              <a:rPr sz="3500" dirty="0" err="1">
                <a:latin typeface="Calibri" panose="020F0502020204030204" pitchFamily="34" charset="0"/>
                <a:cs typeface="Calibri" panose="020F0502020204030204" pitchFamily="34" charset="0"/>
              </a:rPr>
              <a:t>als</a:t>
            </a:r>
            <a:r>
              <a:rPr sz="3500" dirty="0">
                <a:latin typeface="Calibri" panose="020F0502020204030204" pitchFamily="34" charset="0"/>
                <a:cs typeface="Calibri" panose="020F0502020204030204" pitchFamily="34" charset="0"/>
              </a:rPr>
              <a:t> </a:t>
            </a:r>
            <a:r>
              <a:rPr sz="3500" dirty="0" err="1">
                <a:latin typeface="Calibri" panose="020F0502020204030204" pitchFamily="34" charset="0"/>
                <a:cs typeface="Calibri" panose="020F0502020204030204" pitchFamily="34" charset="0"/>
              </a:rPr>
              <a:t>dreigeteilte</a:t>
            </a:r>
            <a:r>
              <a:rPr sz="3500" dirty="0">
                <a:latin typeface="Calibri" panose="020F0502020204030204" pitchFamily="34" charset="0"/>
                <a:cs typeface="Calibri" panose="020F0502020204030204" pitchFamily="34" charset="0"/>
              </a:rPr>
              <a:t> </a:t>
            </a:r>
            <a:br>
              <a:rPr lang="de-DE" sz="3500" dirty="0">
                <a:latin typeface="Calibri" panose="020F0502020204030204" pitchFamily="34" charset="0"/>
                <a:cs typeface="Calibri" panose="020F0502020204030204" pitchFamily="34" charset="0"/>
              </a:rPr>
            </a:br>
            <a:r>
              <a:rPr sz="3500" dirty="0" err="1">
                <a:latin typeface="Calibri" panose="020F0502020204030204" pitchFamily="34" charset="0"/>
                <a:cs typeface="Calibri" panose="020F0502020204030204" pitchFamily="34" charset="0"/>
              </a:rPr>
              <a:t>Wissenschaft</a:t>
            </a:r>
            <a:endParaRPr sz="3500" dirty="0">
              <a:latin typeface="Calibri" panose="020F0502020204030204" pitchFamily="34" charset="0"/>
              <a:cs typeface="Calibri" panose="020F0502020204030204" pitchFamily="34" charset="0"/>
            </a:endParaRPr>
          </a:p>
        </p:txBody>
      </p:sp>
      <p:sp>
        <p:nvSpPr>
          <p:cNvPr id="112" name="Neuere deutsche…"/>
          <p:cNvSpPr/>
          <p:nvPr/>
        </p:nvSpPr>
        <p:spPr>
          <a:xfrm>
            <a:off x="762988" y="3548119"/>
            <a:ext cx="2259100" cy="553998"/>
          </a:xfrm>
          <a:prstGeom prst="rect">
            <a:avLst/>
          </a:prstGeom>
          <a:solidFill>
            <a:srgbClr val="FFFFFF"/>
          </a:solidFill>
          <a:ln w="12700">
            <a:solidFill>
              <a:srgbClr val="C51429"/>
            </a:solidFill>
          </a:ln>
          <a:effectLst>
            <a:outerShdw blurRad="38100" dist="32700" dir="1720684" rotWithShape="0">
              <a:srgbClr val="000000">
                <a:alpha val="38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algn="ctr" defTabSz="914400">
              <a:lnSpc>
                <a:spcPct val="100000"/>
              </a:lnSpc>
              <a:defRPr sz="1600"/>
            </a:pPr>
            <a:r>
              <a:rPr sz="1500" dirty="0" err="1">
                <a:latin typeface="Calibri" panose="020F0502020204030204" pitchFamily="34" charset="0"/>
                <a:cs typeface="Calibri" panose="020F0502020204030204" pitchFamily="34" charset="0"/>
              </a:rPr>
              <a:t>Neuere</a:t>
            </a:r>
            <a:r>
              <a:rPr sz="1500" dirty="0">
                <a:latin typeface="Calibri" panose="020F0502020204030204" pitchFamily="34" charset="0"/>
                <a:cs typeface="Calibri" panose="020F0502020204030204" pitchFamily="34" charset="0"/>
              </a:rPr>
              <a:t> deutsche </a:t>
            </a:r>
          </a:p>
          <a:p>
            <a:pPr algn="ctr" defTabSz="914400">
              <a:lnSpc>
                <a:spcPct val="100000"/>
              </a:lnSpc>
              <a:defRPr sz="1600"/>
            </a:pPr>
            <a:r>
              <a:rPr sz="1500" dirty="0" err="1">
                <a:latin typeface="Calibri" panose="020F0502020204030204" pitchFamily="34" charset="0"/>
                <a:cs typeface="Calibri" panose="020F0502020204030204" pitchFamily="34" charset="0"/>
              </a:rPr>
              <a:t>Literaturwissenschaft</a:t>
            </a:r>
            <a:endParaRPr sz="1500" dirty="0">
              <a:latin typeface="Calibri" panose="020F0502020204030204" pitchFamily="34" charset="0"/>
              <a:cs typeface="Calibri" panose="020F0502020204030204" pitchFamily="34" charset="0"/>
            </a:endParaRPr>
          </a:p>
        </p:txBody>
      </p:sp>
      <p:sp>
        <p:nvSpPr>
          <p:cNvPr id="113" name="Mediävistik/…"/>
          <p:cNvSpPr/>
          <p:nvPr/>
        </p:nvSpPr>
        <p:spPr>
          <a:xfrm>
            <a:off x="3291243" y="1030437"/>
            <a:ext cx="1923852" cy="553998"/>
          </a:xfrm>
          <a:prstGeom prst="rect">
            <a:avLst/>
          </a:prstGeom>
          <a:solidFill>
            <a:srgbClr val="FFFFFF"/>
          </a:solidFill>
          <a:ln w="12700">
            <a:solidFill>
              <a:srgbClr val="C51429"/>
            </a:solidFill>
          </a:ln>
          <a:effectLst>
            <a:outerShdw blurRad="38100" dist="32700" dir="1720684" rotWithShape="0">
              <a:srgbClr val="000000">
                <a:alpha val="38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algn="ctr" defTabSz="914400">
              <a:lnSpc>
                <a:spcPct val="100000"/>
              </a:lnSpc>
              <a:defRPr sz="1600"/>
            </a:pPr>
            <a:r>
              <a:rPr sz="1500" dirty="0" err="1">
                <a:latin typeface="Calibri" panose="020F0502020204030204" pitchFamily="34" charset="0"/>
                <a:cs typeface="Calibri" panose="020F0502020204030204" pitchFamily="34" charset="0"/>
              </a:rPr>
              <a:t>Mediävistik</a:t>
            </a:r>
            <a:r>
              <a:rPr sz="1500" dirty="0">
                <a:latin typeface="Calibri" panose="020F0502020204030204" pitchFamily="34" charset="0"/>
                <a:cs typeface="Calibri" panose="020F0502020204030204" pitchFamily="34" charset="0"/>
              </a:rPr>
              <a:t>/</a:t>
            </a:r>
          </a:p>
          <a:p>
            <a:pPr algn="ctr" defTabSz="914400">
              <a:lnSpc>
                <a:spcPct val="100000"/>
              </a:lnSpc>
              <a:defRPr sz="1600"/>
            </a:pPr>
            <a:r>
              <a:rPr sz="1500" dirty="0" err="1">
                <a:latin typeface="Calibri" panose="020F0502020204030204" pitchFamily="34" charset="0"/>
                <a:cs typeface="Calibri" panose="020F0502020204030204" pitchFamily="34" charset="0"/>
              </a:rPr>
              <a:t>Mittelhochdeutsch</a:t>
            </a:r>
            <a:endParaRPr sz="1500" dirty="0">
              <a:latin typeface="Calibri" panose="020F0502020204030204" pitchFamily="34" charset="0"/>
              <a:cs typeface="Calibri" panose="020F0502020204030204" pitchFamily="34" charset="0"/>
            </a:endParaRPr>
          </a:p>
        </p:txBody>
      </p:sp>
      <p:sp>
        <p:nvSpPr>
          <p:cNvPr id="114" name="Linguistik/ Neuere…"/>
          <p:cNvSpPr/>
          <p:nvPr/>
        </p:nvSpPr>
        <p:spPr>
          <a:xfrm>
            <a:off x="4782191" y="3631617"/>
            <a:ext cx="3117938" cy="553998"/>
          </a:xfrm>
          <a:prstGeom prst="rect">
            <a:avLst/>
          </a:prstGeom>
          <a:solidFill>
            <a:srgbClr val="FFFFFF"/>
          </a:solidFill>
          <a:ln w="12700">
            <a:solidFill>
              <a:srgbClr val="C51429"/>
            </a:solidFill>
          </a:ln>
          <a:effectLst>
            <a:outerShdw blurRad="38100" dist="32700" dir="1720684" rotWithShape="0">
              <a:srgbClr val="000000">
                <a:alpha val="38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algn="ctr" defTabSz="914400">
              <a:lnSpc>
                <a:spcPct val="100000"/>
              </a:lnSpc>
              <a:defRPr sz="1600"/>
            </a:pPr>
            <a:r>
              <a:rPr sz="1500" dirty="0" err="1">
                <a:latin typeface="Calibri" panose="020F0502020204030204" pitchFamily="34" charset="0"/>
                <a:cs typeface="Calibri" panose="020F0502020204030204" pitchFamily="34" charset="0"/>
              </a:rPr>
              <a:t>Linguistik</a:t>
            </a:r>
            <a:r>
              <a:rPr sz="1500" dirty="0">
                <a:latin typeface="Calibri" panose="020F0502020204030204" pitchFamily="34" charset="0"/>
                <a:cs typeface="Calibri" panose="020F0502020204030204" pitchFamily="34" charset="0"/>
              </a:rPr>
              <a:t>/</a:t>
            </a:r>
            <a:endParaRPr lang="de-DE" sz="1500" dirty="0">
              <a:latin typeface="Calibri" panose="020F0502020204030204" pitchFamily="34" charset="0"/>
              <a:cs typeface="Calibri" panose="020F0502020204030204" pitchFamily="34" charset="0"/>
            </a:endParaRPr>
          </a:p>
          <a:p>
            <a:pPr algn="ctr" defTabSz="914400">
              <a:lnSpc>
                <a:spcPct val="100000"/>
              </a:lnSpc>
              <a:defRPr sz="1600"/>
            </a:pP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Neuere</a:t>
            </a:r>
            <a:r>
              <a:rPr sz="1500" dirty="0">
                <a:latin typeface="Calibri" panose="020F0502020204030204" pitchFamily="34" charset="0"/>
                <a:cs typeface="Calibri" panose="020F0502020204030204" pitchFamily="34" charset="0"/>
              </a:rPr>
              <a:t> deutsche </a:t>
            </a:r>
            <a:r>
              <a:rPr sz="1500" dirty="0" err="1">
                <a:latin typeface="Calibri" panose="020F0502020204030204" pitchFamily="34" charset="0"/>
                <a:cs typeface="Calibri" panose="020F0502020204030204" pitchFamily="34" charset="0"/>
              </a:rPr>
              <a:t>Sprachwissenschaft</a:t>
            </a:r>
            <a:endParaRPr sz="1500" dirty="0">
              <a:latin typeface="Calibri" panose="020F0502020204030204" pitchFamily="34" charset="0"/>
              <a:cs typeface="Calibri" panose="020F0502020204030204" pitchFamily="34" charset="0"/>
            </a:endParaRPr>
          </a:p>
        </p:txBody>
      </p:sp>
      <p:sp>
        <p:nvSpPr>
          <p:cNvPr id="115" name="Literatur von ca. 1500 bis zur Gegenwart…"/>
          <p:cNvSpPr txBox="1"/>
          <p:nvPr/>
        </p:nvSpPr>
        <p:spPr>
          <a:xfrm>
            <a:off x="735871" y="3908616"/>
            <a:ext cx="3489783" cy="193899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marL="160421" indent="-160421">
              <a:lnSpc>
                <a:spcPct val="100000"/>
              </a:lnSpc>
              <a:buSzPct val="100000"/>
              <a:buChar char="•"/>
              <a:defRPr sz="1600" b="0">
                <a:latin typeface="Calibri"/>
                <a:ea typeface="Calibri"/>
                <a:cs typeface="Calibri"/>
                <a:sym typeface="Calibri"/>
              </a:defRPr>
            </a:pPr>
            <a:endParaRPr lang="de-DE" sz="1500" dirty="0"/>
          </a:p>
          <a:p>
            <a:pPr marL="160421" indent="-160421">
              <a:lnSpc>
                <a:spcPct val="100000"/>
              </a:lnSpc>
              <a:buSzPct val="100000"/>
              <a:buChar char="•"/>
              <a:defRPr sz="1600" b="0">
                <a:latin typeface="Calibri"/>
                <a:ea typeface="Calibri"/>
                <a:cs typeface="Calibri"/>
                <a:sym typeface="Calibri"/>
              </a:defRPr>
            </a:pPr>
            <a:endParaRPr lang="de-DE" sz="1500" dirty="0"/>
          </a:p>
          <a:p>
            <a:pPr marL="160421" indent="-160421">
              <a:lnSpc>
                <a:spcPct val="100000"/>
              </a:lnSpc>
              <a:buSzPct val="100000"/>
              <a:buChar char="•"/>
              <a:defRPr sz="1600" b="0">
                <a:latin typeface="Calibri"/>
                <a:ea typeface="Calibri"/>
                <a:cs typeface="Calibri"/>
                <a:sym typeface="Calibri"/>
              </a:defRPr>
            </a:pPr>
            <a:r>
              <a:rPr sz="1500" dirty="0" err="1"/>
              <a:t>Literatur</a:t>
            </a:r>
            <a:r>
              <a:rPr sz="1500" dirty="0"/>
              <a:t> von ca. 1500 bis </a:t>
            </a:r>
            <a:r>
              <a:rPr sz="1500" dirty="0" err="1"/>
              <a:t>zur</a:t>
            </a:r>
            <a:r>
              <a:rPr sz="1500" dirty="0"/>
              <a:t> </a:t>
            </a:r>
            <a:r>
              <a:rPr sz="1500" dirty="0" err="1"/>
              <a:t>Gegenwart</a:t>
            </a:r>
            <a:endParaRPr sz="1500" dirty="0"/>
          </a:p>
          <a:p>
            <a:pPr marL="160421" indent="-160421">
              <a:lnSpc>
                <a:spcPct val="100000"/>
              </a:lnSpc>
              <a:buSzPct val="100000"/>
              <a:buChar char="•"/>
              <a:defRPr sz="1600" b="0">
                <a:latin typeface="Calibri"/>
                <a:ea typeface="Calibri"/>
                <a:cs typeface="Calibri"/>
                <a:sym typeface="Calibri"/>
              </a:defRPr>
            </a:pPr>
            <a:r>
              <a:rPr sz="1500" dirty="0" err="1"/>
              <a:t>Analyse</a:t>
            </a:r>
            <a:r>
              <a:rPr sz="1500" dirty="0"/>
              <a:t> und Interpretation von </a:t>
            </a:r>
            <a:r>
              <a:rPr sz="1500" dirty="0" err="1"/>
              <a:t>Werken</a:t>
            </a:r>
            <a:r>
              <a:rPr sz="1500" dirty="0"/>
              <a:t>, </a:t>
            </a:r>
            <a:r>
              <a:rPr sz="1500" dirty="0" err="1"/>
              <a:t>Beschäftigung</a:t>
            </a:r>
            <a:r>
              <a:rPr sz="1500" dirty="0"/>
              <a:t> </a:t>
            </a:r>
            <a:r>
              <a:rPr sz="1500" dirty="0" err="1"/>
              <a:t>mit</a:t>
            </a:r>
            <a:r>
              <a:rPr sz="1500" dirty="0"/>
              <a:t> </a:t>
            </a:r>
            <a:r>
              <a:rPr sz="1500" dirty="0" err="1"/>
              <a:t>Autoren</a:t>
            </a:r>
            <a:r>
              <a:rPr sz="1500" dirty="0"/>
              <a:t> und </a:t>
            </a:r>
            <a:r>
              <a:rPr sz="1500" dirty="0" err="1"/>
              <a:t>Auseinandersetzung</a:t>
            </a:r>
            <a:r>
              <a:rPr sz="1500" dirty="0"/>
              <a:t> </a:t>
            </a:r>
            <a:r>
              <a:rPr sz="1500" dirty="0" err="1"/>
              <a:t>mit</a:t>
            </a:r>
            <a:r>
              <a:rPr sz="1500" dirty="0"/>
              <a:t> </a:t>
            </a:r>
            <a:r>
              <a:rPr sz="1500" dirty="0" err="1"/>
              <a:t>Stoffen</a:t>
            </a:r>
            <a:r>
              <a:rPr sz="1500" dirty="0"/>
              <a:t>, </a:t>
            </a:r>
            <a:r>
              <a:rPr sz="1500" dirty="0" err="1"/>
              <a:t>Motiven</a:t>
            </a:r>
            <a:r>
              <a:rPr sz="1500" dirty="0"/>
              <a:t> und </a:t>
            </a:r>
            <a:r>
              <a:rPr sz="1500" dirty="0" err="1"/>
              <a:t>theoretischen</a:t>
            </a:r>
            <a:r>
              <a:rPr sz="1500" dirty="0"/>
              <a:t> </a:t>
            </a:r>
            <a:r>
              <a:rPr sz="1500" dirty="0" err="1"/>
              <a:t>Fragestellungen</a:t>
            </a:r>
            <a:endParaRPr sz="1500" dirty="0"/>
          </a:p>
          <a:p>
            <a:pPr marL="160421" indent="-160421">
              <a:lnSpc>
                <a:spcPct val="100000"/>
              </a:lnSpc>
              <a:buSzPct val="100000"/>
              <a:buChar char="•"/>
              <a:defRPr sz="1600" b="0">
                <a:latin typeface="Calibri"/>
                <a:ea typeface="Calibri"/>
                <a:cs typeface="Calibri"/>
                <a:sym typeface="Calibri"/>
              </a:defRPr>
            </a:pPr>
            <a:r>
              <a:rPr sz="1500" dirty="0" err="1"/>
              <a:t>Bsp</a:t>
            </a:r>
            <a:r>
              <a:rPr sz="1500" dirty="0"/>
              <a:t>.: Goethe, Schiller, Thomas Mann</a:t>
            </a:r>
            <a:r>
              <a:rPr lang="de-DE" sz="1500" dirty="0"/>
              <a:t>, </a:t>
            </a:r>
            <a:r>
              <a:rPr sz="1500" dirty="0"/>
              <a:t>…</a:t>
            </a:r>
          </a:p>
        </p:txBody>
      </p:sp>
      <p:sp>
        <p:nvSpPr>
          <p:cNvPr id="116" name="Sprachgeschichte des Deutschen vor 1500…"/>
          <p:cNvSpPr txBox="1"/>
          <p:nvPr/>
        </p:nvSpPr>
        <p:spPr>
          <a:xfrm>
            <a:off x="762988" y="1630701"/>
            <a:ext cx="6207788" cy="170816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pPr marL="160421" indent="-160421">
              <a:lnSpc>
                <a:spcPct val="100000"/>
              </a:lnSpc>
              <a:buSzPct val="100000"/>
              <a:buChar char="•"/>
              <a:defRPr sz="1600" b="0">
                <a:latin typeface="Calibri"/>
                <a:ea typeface="Calibri"/>
                <a:cs typeface="Calibri"/>
                <a:sym typeface="Calibri"/>
              </a:defRPr>
            </a:pPr>
            <a:endParaRPr lang="de-DE" sz="1500" dirty="0"/>
          </a:p>
          <a:p>
            <a:pPr marL="160421" indent="-160421">
              <a:lnSpc>
                <a:spcPct val="100000"/>
              </a:lnSpc>
              <a:buSzPct val="100000"/>
              <a:buChar char="•"/>
              <a:defRPr sz="1600" b="0">
                <a:latin typeface="Calibri"/>
                <a:ea typeface="Calibri"/>
                <a:cs typeface="Calibri"/>
                <a:sym typeface="Calibri"/>
              </a:defRPr>
            </a:pPr>
            <a:r>
              <a:rPr sz="1500" dirty="0" err="1"/>
              <a:t>Sprachgeschichte</a:t>
            </a:r>
            <a:r>
              <a:rPr sz="1500" dirty="0"/>
              <a:t> des </a:t>
            </a:r>
            <a:r>
              <a:rPr sz="1500" dirty="0" err="1"/>
              <a:t>Deutschen</a:t>
            </a:r>
            <a:r>
              <a:rPr sz="1500" dirty="0"/>
              <a:t> </a:t>
            </a:r>
            <a:r>
              <a:rPr sz="1500" dirty="0" err="1"/>
              <a:t>vor</a:t>
            </a:r>
            <a:r>
              <a:rPr sz="1500" dirty="0"/>
              <a:t> 1500</a:t>
            </a:r>
          </a:p>
          <a:p>
            <a:pPr marL="666750" lvl="1" indent="-285750">
              <a:lnSpc>
                <a:spcPct val="100000"/>
              </a:lnSpc>
              <a:buSzPct val="100000"/>
              <a:buFont typeface="Symbol" pitchFamily="2" charset="2"/>
              <a:buChar char="-"/>
              <a:defRPr sz="1600" b="0">
                <a:latin typeface="Calibri"/>
                <a:ea typeface="Calibri"/>
                <a:cs typeface="Calibri"/>
                <a:sym typeface="Calibri"/>
              </a:defRPr>
            </a:pPr>
            <a:r>
              <a:rPr sz="1500" dirty="0" err="1"/>
              <a:t>Althochdeutsch</a:t>
            </a:r>
            <a:r>
              <a:rPr sz="1500" dirty="0"/>
              <a:t>, </a:t>
            </a:r>
            <a:r>
              <a:rPr sz="1500" dirty="0" err="1"/>
              <a:t>Mittelhochdeutsch</a:t>
            </a:r>
            <a:r>
              <a:rPr sz="1500" dirty="0"/>
              <a:t>, </a:t>
            </a:r>
            <a:r>
              <a:rPr sz="1500" dirty="0" err="1"/>
              <a:t>Frühneuhochdeutsch</a:t>
            </a:r>
            <a:endParaRPr sz="1500" dirty="0"/>
          </a:p>
          <a:p>
            <a:pPr marL="666750" lvl="1" indent="-285750">
              <a:lnSpc>
                <a:spcPct val="100000"/>
              </a:lnSpc>
              <a:buSzPct val="100000"/>
              <a:buFont typeface="Symbol" pitchFamily="2" charset="2"/>
              <a:buChar char="-"/>
              <a:defRPr sz="1600" b="0">
                <a:latin typeface="Calibri"/>
                <a:ea typeface="Calibri"/>
                <a:cs typeface="Calibri"/>
                <a:sym typeface="Calibri"/>
              </a:defRPr>
            </a:pPr>
            <a:r>
              <a:rPr sz="1500" dirty="0" err="1"/>
              <a:t>Beschäftigung</a:t>
            </a:r>
            <a:r>
              <a:rPr sz="1500" dirty="0"/>
              <a:t> </a:t>
            </a:r>
            <a:r>
              <a:rPr sz="1500" dirty="0" err="1"/>
              <a:t>mit</a:t>
            </a:r>
            <a:r>
              <a:rPr sz="1500" dirty="0"/>
              <a:t> Grammatik und </a:t>
            </a:r>
            <a:r>
              <a:rPr sz="1500" dirty="0" err="1"/>
              <a:t>Entstehung</a:t>
            </a:r>
            <a:r>
              <a:rPr sz="1500" dirty="0"/>
              <a:t> der </a:t>
            </a:r>
            <a:r>
              <a:rPr sz="1500" dirty="0" err="1"/>
              <a:t>deutschen</a:t>
            </a:r>
            <a:r>
              <a:rPr sz="1500" dirty="0"/>
              <a:t> </a:t>
            </a:r>
            <a:r>
              <a:rPr sz="1500" dirty="0" err="1"/>
              <a:t>Sprache</a:t>
            </a:r>
            <a:endParaRPr sz="1500" dirty="0"/>
          </a:p>
          <a:p>
            <a:pPr marL="160421" indent="-160421">
              <a:lnSpc>
                <a:spcPct val="100000"/>
              </a:lnSpc>
              <a:buSzPct val="100000"/>
              <a:buChar char="•"/>
              <a:defRPr sz="1600" b="0">
                <a:latin typeface="Calibri"/>
                <a:ea typeface="Calibri"/>
                <a:cs typeface="Calibri"/>
                <a:sym typeface="Calibri"/>
              </a:defRPr>
            </a:pPr>
            <a:r>
              <a:rPr sz="1500" dirty="0" err="1"/>
              <a:t>Ältere</a:t>
            </a:r>
            <a:r>
              <a:rPr sz="1500" dirty="0"/>
              <a:t> </a:t>
            </a:r>
            <a:r>
              <a:rPr sz="1500" dirty="0" err="1"/>
              <a:t>Literatur</a:t>
            </a:r>
            <a:r>
              <a:rPr sz="1500" dirty="0"/>
              <a:t> </a:t>
            </a:r>
            <a:r>
              <a:rPr sz="1500" dirty="0" err="1"/>
              <a:t>vor</a:t>
            </a:r>
            <a:r>
              <a:rPr sz="1500" dirty="0"/>
              <a:t> 1500</a:t>
            </a:r>
          </a:p>
          <a:p>
            <a:pPr marL="666750" lvl="1" indent="-285750">
              <a:lnSpc>
                <a:spcPct val="100000"/>
              </a:lnSpc>
              <a:buSzPct val="100000"/>
              <a:buFont typeface="Symbol" pitchFamily="2" charset="2"/>
              <a:buChar char="-"/>
              <a:defRPr sz="1600" b="0">
                <a:latin typeface="Calibri"/>
                <a:ea typeface="Calibri"/>
                <a:cs typeface="Calibri"/>
                <a:sym typeface="Calibri"/>
              </a:defRPr>
            </a:pPr>
            <a:r>
              <a:rPr sz="1500" dirty="0" err="1"/>
              <a:t>Beschäftigung</a:t>
            </a:r>
            <a:r>
              <a:rPr sz="1500" dirty="0"/>
              <a:t> </a:t>
            </a:r>
            <a:r>
              <a:rPr sz="1500" dirty="0" err="1"/>
              <a:t>mit</a:t>
            </a:r>
            <a:r>
              <a:rPr sz="1500" dirty="0"/>
              <a:t> </a:t>
            </a:r>
            <a:r>
              <a:rPr sz="1500" dirty="0" err="1"/>
              <a:t>Überlieferung</a:t>
            </a:r>
            <a:r>
              <a:rPr sz="1500" dirty="0"/>
              <a:t> und den </a:t>
            </a:r>
            <a:r>
              <a:rPr sz="1500" dirty="0" err="1"/>
              <a:t>Werken</a:t>
            </a:r>
            <a:r>
              <a:rPr sz="1500" dirty="0"/>
              <a:t> an </a:t>
            </a:r>
            <a:r>
              <a:rPr sz="1500" dirty="0" err="1"/>
              <a:t>sich</a:t>
            </a:r>
            <a:endParaRPr sz="1500" dirty="0"/>
          </a:p>
          <a:p>
            <a:pPr marL="666750" lvl="1" indent="-285750">
              <a:lnSpc>
                <a:spcPct val="100000"/>
              </a:lnSpc>
              <a:buSzPct val="100000"/>
              <a:buFont typeface="Symbol" pitchFamily="2" charset="2"/>
              <a:buChar char="-"/>
              <a:defRPr sz="1600" b="0">
                <a:latin typeface="Calibri"/>
                <a:ea typeface="Calibri"/>
                <a:cs typeface="Calibri"/>
                <a:sym typeface="Calibri"/>
              </a:defRPr>
            </a:pPr>
            <a:r>
              <a:rPr sz="1500" dirty="0" err="1"/>
              <a:t>Bsp</a:t>
            </a:r>
            <a:r>
              <a:rPr sz="1500" dirty="0"/>
              <a:t>.: Walther von der </a:t>
            </a:r>
            <a:r>
              <a:rPr sz="1500" dirty="0" err="1"/>
              <a:t>Vogelweide</a:t>
            </a:r>
            <a:r>
              <a:rPr sz="1500" dirty="0"/>
              <a:t>, Hartmann von Aue</a:t>
            </a:r>
            <a:r>
              <a:rPr lang="de-DE" sz="1500" dirty="0"/>
              <a:t>, </a:t>
            </a:r>
            <a:r>
              <a:rPr sz="1500" dirty="0"/>
              <a:t>…</a:t>
            </a:r>
          </a:p>
        </p:txBody>
      </p:sp>
      <p:sp>
        <p:nvSpPr>
          <p:cNvPr id="117" name="Sprachgeschichte des Deutschen nach  1500 bis zur Gegenwart…"/>
          <p:cNvSpPr txBox="1"/>
          <p:nvPr/>
        </p:nvSpPr>
        <p:spPr>
          <a:xfrm>
            <a:off x="4983171" y="4102117"/>
            <a:ext cx="2599831" cy="21698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t">
            <a:spAutoFit/>
          </a:bodyPr>
          <a:lstStyle/>
          <a:p>
            <a:pPr>
              <a:lnSpc>
                <a:spcPct val="100000"/>
              </a:lnSpc>
              <a:buSzPct val="100000"/>
              <a:defRPr sz="1600" b="0">
                <a:latin typeface="Calibri"/>
                <a:ea typeface="Calibri"/>
                <a:cs typeface="Calibri"/>
                <a:sym typeface="Calibri"/>
              </a:defRPr>
            </a:pPr>
            <a:endParaRPr lang="de-DE" sz="1500"/>
          </a:p>
          <a:p>
            <a:pPr marL="160020" indent="-160020">
              <a:lnSpc>
                <a:spcPct val="100000"/>
              </a:lnSpc>
              <a:buSzPct val="100000"/>
              <a:buChar char="•"/>
              <a:defRPr sz="1600" b="0">
                <a:latin typeface="Calibri"/>
                <a:ea typeface="Calibri"/>
                <a:cs typeface="Calibri"/>
                <a:sym typeface="Calibri"/>
              </a:defRPr>
            </a:pPr>
            <a:r>
              <a:rPr sz="1500" dirty="0" err="1"/>
              <a:t>Sprachgeschichte</a:t>
            </a:r>
            <a:r>
              <a:rPr sz="1500" dirty="0"/>
              <a:t> des </a:t>
            </a:r>
            <a:r>
              <a:rPr sz="1500" dirty="0" err="1"/>
              <a:t>Deutschen</a:t>
            </a:r>
            <a:r>
              <a:rPr sz="1500" dirty="0"/>
              <a:t> </a:t>
            </a:r>
            <a:r>
              <a:rPr sz="1500" dirty="0" err="1"/>
              <a:t>nach</a:t>
            </a:r>
            <a:r>
              <a:rPr sz="1500" dirty="0"/>
              <a:t> </a:t>
            </a:r>
            <a:br>
              <a:rPr sz="1500" dirty="0"/>
            </a:br>
            <a:r>
              <a:rPr sz="1500" dirty="0"/>
              <a:t>1500 bis </a:t>
            </a:r>
            <a:r>
              <a:rPr sz="1500" dirty="0" err="1"/>
              <a:t>zur</a:t>
            </a:r>
            <a:r>
              <a:rPr sz="1500" dirty="0"/>
              <a:t> </a:t>
            </a:r>
            <a:r>
              <a:rPr sz="1500" dirty="0" err="1"/>
              <a:t>Gegenwart</a:t>
            </a:r>
            <a:endParaRPr sz="1500" dirty="0"/>
          </a:p>
          <a:p>
            <a:pPr marL="160020" indent="-160020">
              <a:lnSpc>
                <a:spcPct val="100000"/>
              </a:lnSpc>
              <a:buSzPct val="100000"/>
              <a:buChar char="•"/>
              <a:defRPr sz="1600" b="0">
                <a:latin typeface="Calibri"/>
                <a:ea typeface="Calibri"/>
                <a:cs typeface="Calibri"/>
                <a:sym typeface="Calibri"/>
              </a:defRPr>
            </a:pPr>
            <a:r>
              <a:rPr sz="1500" err="1"/>
              <a:t>Beschäftigung</a:t>
            </a:r>
            <a:r>
              <a:rPr sz="1500" dirty="0"/>
              <a:t> </a:t>
            </a:r>
            <a:r>
              <a:rPr sz="1500" err="1"/>
              <a:t>mit</a:t>
            </a:r>
            <a:r>
              <a:rPr sz="1500" dirty="0"/>
              <a:t> </a:t>
            </a:r>
            <a:r>
              <a:rPr sz="1500" err="1"/>
              <a:t>Semantik</a:t>
            </a:r>
            <a:r>
              <a:rPr sz="1500" dirty="0"/>
              <a:t>, </a:t>
            </a:r>
            <a:r>
              <a:rPr sz="1500" err="1"/>
              <a:t>Lexikologie</a:t>
            </a:r>
            <a:r>
              <a:rPr sz="1500" dirty="0"/>
              <a:t>,</a:t>
            </a:r>
            <a:br>
              <a:rPr sz="1500" dirty="0"/>
            </a:br>
            <a:r>
              <a:rPr sz="1500" err="1"/>
              <a:t>Phraseologie</a:t>
            </a:r>
            <a:r>
              <a:rPr lang="de-DE" sz="1500" dirty="0"/>
              <a:t>, </a:t>
            </a:r>
            <a:r>
              <a:rPr sz="1500" dirty="0"/>
              <a:t>…</a:t>
            </a:r>
          </a:p>
          <a:p>
            <a:pPr marL="160020" indent="-160020">
              <a:lnSpc>
                <a:spcPct val="100000"/>
              </a:lnSpc>
              <a:buSzPct val="100000"/>
              <a:buChar char="•"/>
              <a:defRPr sz="1600" b="0">
                <a:latin typeface="Calibri"/>
                <a:ea typeface="Calibri"/>
                <a:cs typeface="Calibri"/>
                <a:sym typeface="Calibri"/>
              </a:defRPr>
            </a:pPr>
            <a:r>
              <a:rPr lang="de-DE" sz="1500"/>
              <a:t>Interaktion</a:t>
            </a:r>
          </a:p>
          <a:p>
            <a:pPr marL="160020" indent="-160020">
              <a:lnSpc>
                <a:spcPct val="100000"/>
              </a:lnSpc>
              <a:buSzPct val="100000"/>
              <a:buChar char="•"/>
              <a:defRPr sz="1600" b="0">
                <a:latin typeface="Calibri"/>
                <a:ea typeface="Calibri"/>
                <a:cs typeface="Calibri"/>
                <a:sym typeface="Calibri"/>
              </a:defRPr>
            </a:pPr>
            <a:r>
              <a:rPr lang="de-DE" sz="1500" dirty="0"/>
              <a:t>Neue Medien</a:t>
            </a:r>
          </a:p>
        </p:txBody>
      </p:sp>
      <p:sp>
        <p:nvSpPr>
          <p:cNvPr id="2" name="Foliennummernplatzhalter 1">
            <a:extLst>
              <a:ext uri="{FF2B5EF4-FFF2-40B4-BE49-F238E27FC236}">
                <a16:creationId xmlns:a16="http://schemas.microsoft.com/office/drawing/2014/main" id="{72669EF2-B70D-2F49-A467-3B77BDCDA6B3}"/>
              </a:ext>
            </a:extLst>
          </p:cNvPr>
          <p:cNvSpPr>
            <a:spLocks noGrp="1"/>
          </p:cNvSpPr>
          <p:nvPr>
            <p:ph type="sldNum" sz="quarter" idx="2"/>
          </p:nvPr>
        </p:nvSpPr>
        <p:spPr/>
        <p:txBody>
          <a:bodyPr/>
          <a:lstStyle/>
          <a:p>
            <a:fld id="{86CB4B4D-7CA3-9044-876B-883B54F8677D}" type="slidenum">
              <a:rPr lang="de-DE" smtClean="0"/>
              <a:t>10</a:t>
            </a:fld>
            <a:endParaRPr lang="de-DE"/>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Kulturleben in Heidelberg"/>
          <p:cNvSpPr txBox="1">
            <a:spLocks noGrp="1"/>
          </p:cNvSpPr>
          <p:nvPr>
            <p:ph type="title" idx="4294967295"/>
          </p:nvPr>
        </p:nvSpPr>
        <p:spPr>
          <a:xfrm>
            <a:off x="431800" y="423502"/>
            <a:ext cx="7772400" cy="1251921"/>
          </a:xfrm>
          <a:prstGeom prst="rect">
            <a:avLst/>
          </a:prstGeom>
        </p:spPr>
        <p:txBody>
          <a:bodyPr/>
          <a:lstStyle/>
          <a:p>
            <a:r>
              <a:rPr sz="3500" dirty="0" err="1">
                <a:latin typeface="Calibri" panose="020F0502020204030204" pitchFamily="34" charset="0"/>
                <a:cs typeface="Calibri" panose="020F0502020204030204" pitchFamily="34" charset="0"/>
              </a:rPr>
              <a:t>Kulturleben</a:t>
            </a:r>
            <a:r>
              <a:rPr sz="3500" dirty="0">
                <a:latin typeface="Calibri" panose="020F0502020204030204" pitchFamily="34" charset="0"/>
                <a:cs typeface="Calibri" panose="020F0502020204030204" pitchFamily="34" charset="0"/>
              </a:rPr>
              <a:t> in Heidelberg</a:t>
            </a:r>
            <a:r>
              <a:rPr lang="de-DE" sz="3500" dirty="0">
                <a:latin typeface="Calibri" panose="020F0502020204030204" pitchFamily="34" charset="0"/>
                <a:cs typeface="Calibri" panose="020F0502020204030204" pitchFamily="34" charset="0"/>
              </a:rPr>
              <a:t> I</a:t>
            </a:r>
            <a:endParaRPr sz="3500" dirty="0">
              <a:latin typeface="Calibri" panose="020F0502020204030204" pitchFamily="34" charset="0"/>
              <a:cs typeface="Calibri" panose="020F0502020204030204" pitchFamily="34" charset="0"/>
            </a:endParaRPr>
          </a:p>
        </p:txBody>
      </p:sp>
      <p:sp>
        <p:nvSpPr>
          <p:cNvPr id="421" name="Eine willkürliche Auswahl:…"/>
          <p:cNvSpPr txBox="1">
            <a:spLocks noGrp="1"/>
          </p:cNvSpPr>
          <p:nvPr>
            <p:ph type="body" idx="4294967295"/>
          </p:nvPr>
        </p:nvSpPr>
        <p:spPr>
          <a:xfrm>
            <a:off x="431800" y="1276840"/>
            <a:ext cx="7772400" cy="4965700"/>
          </a:xfrm>
          <a:prstGeom prst="rect">
            <a:avLst/>
          </a:prstGeom>
        </p:spPr>
        <p:txBody>
          <a:bodyPr lIns="0" tIns="0" rIns="0" bIns="0" anchor="t"/>
          <a:lstStyle/>
          <a:p>
            <a:pPr>
              <a:buSzPct val="100000"/>
            </a:pPr>
            <a:r>
              <a:rPr lang="de-DE" sz="2000" b="1" u="sng" dirty="0">
                <a:ea typeface="+mj-ea"/>
                <a:sym typeface="Helvetica"/>
              </a:rPr>
              <a:t>Theater Heidelberg</a:t>
            </a:r>
          </a:p>
          <a:p>
            <a:pPr>
              <a:buSzPct val="100000"/>
            </a:pPr>
            <a:endParaRPr lang="de-DE" sz="2400" dirty="0"/>
          </a:p>
          <a:p>
            <a:pPr marL="357751" lvl="1" indent="-160020">
              <a:buChar char="•"/>
            </a:pPr>
            <a:r>
              <a:rPr lang="de-DE" sz="2000" dirty="0"/>
              <a:t>Abos für Studenten 50% ermäßigt</a:t>
            </a:r>
          </a:p>
          <a:p>
            <a:pPr marL="357751" lvl="1" indent="-160020">
              <a:buChar char="•"/>
            </a:pPr>
            <a:r>
              <a:rPr lang="de-DE" sz="2000" dirty="0"/>
              <a:t>Der Zwinger als Junges Theater</a:t>
            </a:r>
          </a:p>
          <a:p>
            <a:pPr marL="357751" lvl="1" indent="-160020">
              <a:buChar char="•"/>
            </a:pPr>
            <a:r>
              <a:rPr lang="de-DE" sz="2000" dirty="0"/>
              <a:t>kostenlose Theaterflat mit Studierendenausweis</a:t>
            </a:r>
            <a:br>
              <a:rPr sz="2000" dirty="0">
                <a:latin typeface="Calibri" panose="020F0502020204030204" pitchFamily="34" charset="0"/>
                <a:cs typeface="Calibri" panose="020F0502020204030204" pitchFamily="34" charset="0"/>
              </a:rPr>
            </a:br>
            <a:r>
              <a:rPr lang="de-DE" sz="2000" dirty="0"/>
              <a:t>u.a. Stückemarkt; Schlossfestspiele</a:t>
            </a:r>
          </a:p>
          <a:p>
            <a:pPr marL="357751" lvl="1" indent="-160020">
              <a:buChar char="•"/>
            </a:pPr>
            <a:r>
              <a:rPr lang="de-DE" sz="2000" dirty="0">
                <a:hlinkClick r:id="rId2"/>
              </a:rPr>
              <a:t>https://</a:t>
            </a:r>
            <a:r>
              <a:rPr lang="de-DE" sz="2000" dirty="0" err="1">
                <a:hlinkClick r:id="rId2"/>
              </a:rPr>
              <a:t>www.theaterheidelberg.de</a:t>
            </a:r>
            <a:r>
              <a:rPr lang="de-DE" sz="2000" dirty="0">
                <a:hlinkClick r:id="rId2"/>
              </a:rPr>
              <a:t>/de/</a:t>
            </a:r>
            <a:endParaRPr sz="2000" dirty="0"/>
          </a:p>
        </p:txBody>
      </p:sp>
      <p:sp>
        <p:nvSpPr>
          <p:cNvPr id="2" name="Foliennummernplatzhalter 1">
            <a:extLst>
              <a:ext uri="{FF2B5EF4-FFF2-40B4-BE49-F238E27FC236}">
                <a16:creationId xmlns:a16="http://schemas.microsoft.com/office/drawing/2014/main" id="{8B397F78-0400-4F49-94B6-1C213406839E}"/>
              </a:ext>
            </a:extLst>
          </p:cNvPr>
          <p:cNvSpPr>
            <a:spLocks noGrp="1"/>
          </p:cNvSpPr>
          <p:nvPr>
            <p:ph type="sldNum" sz="quarter" idx="2"/>
          </p:nvPr>
        </p:nvSpPr>
        <p:spPr/>
        <p:txBody>
          <a:bodyPr/>
          <a:lstStyle/>
          <a:p>
            <a:fld id="{86CB4B4D-7CA3-9044-876B-883B54F8677D}" type="slidenum">
              <a:rPr lang="de-DE" smtClean="0"/>
              <a:t>100</a:t>
            </a:fld>
            <a:endParaRPr lang="de-DE"/>
          </a:p>
        </p:txBody>
      </p:sp>
      <p:pic>
        <p:nvPicPr>
          <p:cNvPr id="4" name="Grafik 3" descr="Ein Bild, das Text, Screenshot, Schrift, Kreis enthält.&#10;&#10;Automatisch generierte Beschreibung">
            <a:extLst>
              <a:ext uri="{FF2B5EF4-FFF2-40B4-BE49-F238E27FC236}">
                <a16:creationId xmlns:a16="http://schemas.microsoft.com/office/drawing/2014/main" id="{8C6E497B-5143-D7EC-EF03-487844B8DB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1328" y="2938734"/>
            <a:ext cx="2710998" cy="3114764"/>
          </a:xfrm>
          <a:prstGeom prst="rect">
            <a:avLst/>
          </a:prstGeom>
        </p:spPr>
      </p:pic>
      <p:pic>
        <p:nvPicPr>
          <p:cNvPr id="6" name="Grafik 5" descr="Ein Bild, das Im Haus, Theater, Halle, Zentrum für darstellende Künste enthält.&#10;&#10;Automatisch generierte Beschreibung">
            <a:extLst>
              <a:ext uri="{FF2B5EF4-FFF2-40B4-BE49-F238E27FC236}">
                <a16:creationId xmlns:a16="http://schemas.microsoft.com/office/drawing/2014/main" id="{37F0B7BD-7E3E-0294-FDB7-553E28F39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450" y="3723113"/>
            <a:ext cx="2710998" cy="2170959"/>
          </a:xfrm>
          <a:prstGeom prst="rect">
            <a:avLst/>
          </a:prstGeom>
        </p:spPr>
      </p:pic>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Kulturleben in Heidelberg"/>
          <p:cNvSpPr txBox="1">
            <a:spLocks noGrp="1"/>
          </p:cNvSpPr>
          <p:nvPr>
            <p:ph type="title" idx="4294967295"/>
          </p:nvPr>
        </p:nvSpPr>
        <p:spPr>
          <a:xfrm>
            <a:off x="431800" y="423502"/>
            <a:ext cx="7772400" cy="1251921"/>
          </a:xfrm>
          <a:prstGeom prst="rect">
            <a:avLst/>
          </a:prstGeom>
        </p:spPr>
        <p:txBody>
          <a:bodyPr/>
          <a:lstStyle/>
          <a:p>
            <a:r>
              <a:rPr sz="3500" dirty="0" err="1">
                <a:latin typeface="Calibri" panose="020F0502020204030204" pitchFamily="34" charset="0"/>
                <a:cs typeface="Calibri" panose="020F0502020204030204" pitchFamily="34" charset="0"/>
              </a:rPr>
              <a:t>Kulturleben</a:t>
            </a:r>
            <a:r>
              <a:rPr sz="3500" dirty="0">
                <a:latin typeface="Calibri" panose="020F0502020204030204" pitchFamily="34" charset="0"/>
                <a:cs typeface="Calibri" panose="020F0502020204030204" pitchFamily="34" charset="0"/>
              </a:rPr>
              <a:t> in Heidelberg</a:t>
            </a:r>
            <a:r>
              <a:rPr lang="de-DE" sz="3500" dirty="0">
                <a:latin typeface="Calibri" panose="020F0502020204030204" pitchFamily="34" charset="0"/>
                <a:cs typeface="Calibri" panose="020F0502020204030204" pitchFamily="34" charset="0"/>
              </a:rPr>
              <a:t> I</a:t>
            </a:r>
            <a:endParaRPr sz="3500" dirty="0">
              <a:latin typeface="Calibri" panose="020F0502020204030204" pitchFamily="34" charset="0"/>
              <a:cs typeface="Calibri" panose="020F0502020204030204" pitchFamily="34" charset="0"/>
            </a:endParaRPr>
          </a:p>
        </p:txBody>
      </p:sp>
      <p:sp>
        <p:nvSpPr>
          <p:cNvPr id="421" name="Eine willkürliche Auswahl:…"/>
          <p:cNvSpPr txBox="1">
            <a:spLocks noGrp="1"/>
          </p:cNvSpPr>
          <p:nvPr>
            <p:ph type="body" idx="4294967295"/>
          </p:nvPr>
        </p:nvSpPr>
        <p:spPr>
          <a:xfrm>
            <a:off x="431800" y="1276840"/>
            <a:ext cx="8090408" cy="4965700"/>
          </a:xfrm>
          <a:prstGeom prst="rect">
            <a:avLst/>
          </a:prstGeom>
        </p:spPr>
        <p:txBody>
          <a:bodyPr lIns="0" tIns="0" rIns="0" bIns="0" anchor="t"/>
          <a:lstStyle/>
          <a:p>
            <a:pPr>
              <a:buSzPct val="100000"/>
            </a:pPr>
            <a:r>
              <a:rPr lang="de-DE" sz="2000" b="1" u="sng" dirty="0">
                <a:ea typeface="+mj-ea"/>
                <a:sym typeface="Helvetica"/>
              </a:rPr>
              <a:t>Heidelberger Theatertage</a:t>
            </a:r>
            <a:br>
              <a:rPr lang="de-DE" sz="2000" b="1" dirty="0">
                <a:ea typeface="+mj-ea"/>
                <a:sym typeface="Helvetica"/>
              </a:rPr>
            </a:br>
            <a:endParaRPr lang="de-DE" sz="2000" b="1" dirty="0">
              <a:ea typeface="+mj-ea"/>
              <a:sym typeface="Helvetica"/>
            </a:endParaRPr>
          </a:p>
          <a:p>
            <a:pPr>
              <a:buSzPct val="100000"/>
            </a:pPr>
            <a:r>
              <a:rPr lang="de-DE" sz="2000" dirty="0"/>
              <a:t>Jury für den Heidelberger Theaterpreis aus Germanistik-Studierenden!</a:t>
            </a:r>
          </a:p>
          <a:p>
            <a:pPr>
              <a:buSzPct val="100000"/>
            </a:pPr>
            <a:r>
              <a:rPr lang="de-DE" sz="2000" dirty="0">
                <a:hlinkClick r:id="rId2"/>
              </a:rPr>
              <a:t>https://</a:t>
            </a:r>
            <a:r>
              <a:rPr lang="de-DE" sz="2000" dirty="0" err="1">
                <a:hlinkClick r:id="rId2"/>
              </a:rPr>
              <a:t>www.theaterverein-hd.de</a:t>
            </a:r>
            <a:r>
              <a:rPr lang="de-DE" sz="2000" dirty="0">
                <a:hlinkClick r:id="rId2"/>
              </a:rPr>
              <a:t>/theatertage</a:t>
            </a:r>
            <a:endParaRPr lang="de-DE" sz="2000" dirty="0"/>
          </a:p>
        </p:txBody>
      </p:sp>
      <p:sp>
        <p:nvSpPr>
          <p:cNvPr id="2" name="Foliennummernplatzhalter 1">
            <a:extLst>
              <a:ext uri="{FF2B5EF4-FFF2-40B4-BE49-F238E27FC236}">
                <a16:creationId xmlns:a16="http://schemas.microsoft.com/office/drawing/2014/main" id="{8B397F78-0400-4F49-94B6-1C213406839E}"/>
              </a:ext>
            </a:extLst>
          </p:cNvPr>
          <p:cNvSpPr>
            <a:spLocks noGrp="1"/>
          </p:cNvSpPr>
          <p:nvPr>
            <p:ph type="sldNum" sz="quarter" idx="2"/>
          </p:nvPr>
        </p:nvSpPr>
        <p:spPr/>
        <p:txBody>
          <a:bodyPr/>
          <a:lstStyle/>
          <a:p>
            <a:fld id="{86CB4B4D-7CA3-9044-876B-883B54F8677D}" type="slidenum">
              <a:rPr lang="de-DE" smtClean="0"/>
              <a:t>101</a:t>
            </a:fld>
            <a:endParaRPr lang="de-DE"/>
          </a:p>
        </p:txBody>
      </p:sp>
      <p:pic>
        <p:nvPicPr>
          <p:cNvPr id="4" name="Grafik 3" descr="Ein Bild, das Text, Screenshot, Schrift, Kreis enthält.&#10;&#10;Automatisch generierte Beschreibung">
            <a:extLst>
              <a:ext uri="{FF2B5EF4-FFF2-40B4-BE49-F238E27FC236}">
                <a16:creationId xmlns:a16="http://schemas.microsoft.com/office/drawing/2014/main" id="{9EF01DA5-AFF0-D3A1-B512-F9E74A5FD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1728" y="2114831"/>
            <a:ext cx="3064566" cy="3520991"/>
          </a:xfrm>
          <a:prstGeom prst="rect">
            <a:avLst/>
          </a:prstGeom>
        </p:spPr>
      </p:pic>
      <p:pic>
        <p:nvPicPr>
          <p:cNvPr id="6" name="Grafik 5" descr="Ein Bild, das Text, Grafikdesign, Poster, Grafiken enthält.&#10;&#10;Automatisch generierte Beschreibung">
            <a:extLst>
              <a:ext uri="{FF2B5EF4-FFF2-40B4-BE49-F238E27FC236}">
                <a16:creationId xmlns:a16="http://schemas.microsoft.com/office/drawing/2014/main" id="{E3179543-55DB-2577-A20E-6A0C04948C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428" y="2896090"/>
            <a:ext cx="4686300" cy="1727200"/>
          </a:xfrm>
          <a:prstGeom prst="rect">
            <a:avLst/>
          </a:prstGeom>
        </p:spPr>
      </p:pic>
    </p:spTree>
    <p:extLst>
      <p:ext uri="{BB962C8B-B14F-4D97-AF65-F5344CB8AC3E}">
        <p14:creationId xmlns:p14="http://schemas.microsoft.com/office/powerpoint/2010/main" val="431863531"/>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Kulturleben in Heidelberg"/>
          <p:cNvSpPr txBox="1">
            <a:spLocks noGrp="1"/>
          </p:cNvSpPr>
          <p:nvPr>
            <p:ph type="title" idx="4294967295"/>
          </p:nvPr>
        </p:nvSpPr>
        <p:spPr>
          <a:xfrm>
            <a:off x="431800" y="423502"/>
            <a:ext cx="7772400" cy="1251921"/>
          </a:xfrm>
          <a:prstGeom prst="rect">
            <a:avLst/>
          </a:prstGeom>
        </p:spPr>
        <p:txBody>
          <a:bodyPr/>
          <a:lstStyle/>
          <a:p>
            <a:r>
              <a:rPr sz="3500" dirty="0" err="1">
                <a:latin typeface="Calibri" panose="020F0502020204030204" pitchFamily="34" charset="0"/>
                <a:cs typeface="Calibri" panose="020F0502020204030204" pitchFamily="34" charset="0"/>
              </a:rPr>
              <a:t>Kulturleben</a:t>
            </a:r>
            <a:r>
              <a:rPr sz="3500" dirty="0">
                <a:latin typeface="Calibri" panose="020F0502020204030204" pitchFamily="34" charset="0"/>
                <a:cs typeface="Calibri" panose="020F0502020204030204" pitchFamily="34" charset="0"/>
              </a:rPr>
              <a:t> in Heidelberg</a:t>
            </a:r>
            <a:r>
              <a:rPr lang="de-DE" sz="3500" dirty="0">
                <a:latin typeface="Calibri" panose="020F0502020204030204" pitchFamily="34" charset="0"/>
                <a:cs typeface="Calibri" panose="020F0502020204030204" pitchFamily="34" charset="0"/>
              </a:rPr>
              <a:t> I</a:t>
            </a:r>
            <a:endParaRPr sz="3500" dirty="0">
              <a:latin typeface="Calibri" panose="020F0502020204030204" pitchFamily="34" charset="0"/>
              <a:cs typeface="Calibri" panose="020F0502020204030204" pitchFamily="34" charset="0"/>
            </a:endParaRPr>
          </a:p>
        </p:txBody>
      </p:sp>
      <p:sp>
        <p:nvSpPr>
          <p:cNvPr id="421" name="Eine willkürliche Auswahl:…"/>
          <p:cNvSpPr txBox="1">
            <a:spLocks noGrp="1"/>
          </p:cNvSpPr>
          <p:nvPr>
            <p:ph type="body" idx="4294967295"/>
          </p:nvPr>
        </p:nvSpPr>
        <p:spPr>
          <a:xfrm>
            <a:off x="431800" y="1276840"/>
            <a:ext cx="7772400" cy="4965700"/>
          </a:xfrm>
          <a:prstGeom prst="rect">
            <a:avLst/>
          </a:prstGeom>
        </p:spPr>
        <p:txBody>
          <a:bodyPr lIns="0" tIns="0" rIns="0" bIns="0" anchor="t"/>
          <a:lstStyle/>
          <a:p>
            <a:pPr>
              <a:buSzPct val="100000"/>
            </a:pPr>
            <a:r>
              <a:rPr sz="2000" b="1" u="sng" dirty="0" err="1">
                <a:ea typeface="+mj-ea"/>
                <a:sym typeface="Helvetica"/>
              </a:rPr>
              <a:t>Internationales</a:t>
            </a:r>
            <a:r>
              <a:rPr sz="2000" b="1" u="sng" dirty="0">
                <a:ea typeface="+mj-ea"/>
                <a:sym typeface="Helvetica"/>
              </a:rPr>
              <a:t> </a:t>
            </a:r>
            <a:r>
              <a:rPr sz="2000" b="1" u="sng" dirty="0" err="1">
                <a:ea typeface="+mj-ea"/>
                <a:sym typeface="Helvetica"/>
              </a:rPr>
              <a:t>Filmfestival</a:t>
            </a:r>
            <a:r>
              <a:rPr sz="2000" b="1" u="sng" dirty="0">
                <a:ea typeface="+mj-ea"/>
                <a:sym typeface="Helvetica"/>
              </a:rPr>
              <a:t> Mannheim-Heidelberg</a:t>
            </a:r>
            <a:endParaRPr lang="de-DE" sz="2000" b="1" u="sng" dirty="0">
              <a:ea typeface="+mj-ea"/>
              <a:sym typeface="Helvetica"/>
            </a:endParaRPr>
          </a:p>
          <a:p>
            <a:pPr>
              <a:buSzPct val="100000"/>
            </a:pPr>
            <a:endParaRPr lang="de-DE" sz="2000" b="1" dirty="0">
              <a:ea typeface="+mj-ea"/>
              <a:sym typeface="Helvetica"/>
            </a:endParaRPr>
          </a:p>
          <a:p>
            <a:pPr>
              <a:buSzPct val="100000"/>
            </a:pPr>
            <a:r>
              <a:rPr lang="de-DE" sz="2000" dirty="0">
                <a:ea typeface="+mj-ea"/>
                <a:hlinkClick r:id="rId2"/>
              </a:rPr>
              <a:t>https://</a:t>
            </a:r>
            <a:r>
              <a:rPr lang="de-DE" sz="2000" dirty="0" err="1">
                <a:ea typeface="+mj-ea"/>
                <a:hlinkClick r:id="rId2"/>
              </a:rPr>
              <a:t>www.iffmh.de</a:t>
            </a:r>
            <a:r>
              <a:rPr lang="de-DE" sz="2000" dirty="0">
                <a:ea typeface="+mj-ea"/>
                <a:hlinkClick r:id="rId2"/>
              </a:rPr>
              <a:t>/</a:t>
            </a:r>
            <a:endParaRPr sz="2000" dirty="0">
              <a:ea typeface="+mj-ea"/>
            </a:endParaRPr>
          </a:p>
        </p:txBody>
      </p:sp>
      <p:sp>
        <p:nvSpPr>
          <p:cNvPr id="2" name="Foliennummernplatzhalter 1">
            <a:extLst>
              <a:ext uri="{FF2B5EF4-FFF2-40B4-BE49-F238E27FC236}">
                <a16:creationId xmlns:a16="http://schemas.microsoft.com/office/drawing/2014/main" id="{8B397F78-0400-4F49-94B6-1C213406839E}"/>
              </a:ext>
            </a:extLst>
          </p:cNvPr>
          <p:cNvSpPr>
            <a:spLocks noGrp="1"/>
          </p:cNvSpPr>
          <p:nvPr>
            <p:ph type="sldNum" sz="quarter" idx="2"/>
          </p:nvPr>
        </p:nvSpPr>
        <p:spPr/>
        <p:txBody>
          <a:bodyPr/>
          <a:lstStyle/>
          <a:p>
            <a:fld id="{86CB4B4D-7CA3-9044-876B-883B54F8677D}" type="slidenum">
              <a:rPr lang="de-DE" smtClean="0"/>
              <a:t>102</a:t>
            </a:fld>
            <a:endParaRPr lang="de-DE"/>
          </a:p>
        </p:txBody>
      </p:sp>
      <p:pic>
        <p:nvPicPr>
          <p:cNvPr id="4" name="Grafik 3" descr="Ein Bild, das Text, Poster, Grafikdesign, Menschliches Gesicht enthält.&#10;&#10;Automatisch generierte Beschreibung">
            <a:extLst>
              <a:ext uri="{FF2B5EF4-FFF2-40B4-BE49-F238E27FC236}">
                <a16:creationId xmlns:a16="http://schemas.microsoft.com/office/drawing/2014/main" id="{8457E284-2C77-CC5D-BDBA-B603B4CD5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2721461"/>
            <a:ext cx="5176520" cy="2076457"/>
          </a:xfrm>
          <a:prstGeom prst="rect">
            <a:avLst/>
          </a:prstGeom>
        </p:spPr>
      </p:pic>
    </p:spTree>
    <p:extLst>
      <p:ext uri="{BB962C8B-B14F-4D97-AF65-F5344CB8AC3E}">
        <p14:creationId xmlns:p14="http://schemas.microsoft.com/office/powerpoint/2010/main" val="1120002168"/>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Himmel, draußen, Feuerwerk, neues Jahr enthält.&#10;&#10;Automatisch generierte Beschreibung">
            <a:extLst>
              <a:ext uri="{FF2B5EF4-FFF2-40B4-BE49-F238E27FC236}">
                <a16:creationId xmlns:a16="http://schemas.microsoft.com/office/drawing/2014/main" id="{058762CB-9485-6BAA-A128-F3B1A09C18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1509" y="2815097"/>
            <a:ext cx="5512981" cy="3029383"/>
          </a:xfrm>
          <a:prstGeom prst="rect">
            <a:avLst/>
          </a:prstGeom>
        </p:spPr>
      </p:pic>
      <p:sp>
        <p:nvSpPr>
          <p:cNvPr id="420" name="Kulturleben in Heidelberg"/>
          <p:cNvSpPr txBox="1">
            <a:spLocks noGrp="1"/>
          </p:cNvSpPr>
          <p:nvPr>
            <p:ph type="title" idx="4294967295"/>
          </p:nvPr>
        </p:nvSpPr>
        <p:spPr>
          <a:xfrm>
            <a:off x="431800" y="423502"/>
            <a:ext cx="7772400" cy="1251921"/>
          </a:xfrm>
          <a:prstGeom prst="rect">
            <a:avLst/>
          </a:prstGeom>
        </p:spPr>
        <p:txBody>
          <a:bodyPr/>
          <a:lstStyle/>
          <a:p>
            <a:r>
              <a:rPr sz="3500" dirty="0" err="1">
                <a:latin typeface="Calibri" panose="020F0502020204030204" pitchFamily="34" charset="0"/>
                <a:cs typeface="Calibri" panose="020F0502020204030204" pitchFamily="34" charset="0"/>
              </a:rPr>
              <a:t>Kulturleben</a:t>
            </a:r>
            <a:r>
              <a:rPr sz="3500" dirty="0">
                <a:latin typeface="Calibri" panose="020F0502020204030204" pitchFamily="34" charset="0"/>
                <a:cs typeface="Calibri" panose="020F0502020204030204" pitchFamily="34" charset="0"/>
              </a:rPr>
              <a:t> in Heidelberg</a:t>
            </a:r>
            <a:r>
              <a:rPr lang="de-DE" sz="3500" dirty="0">
                <a:latin typeface="Calibri" panose="020F0502020204030204" pitchFamily="34" charset="0"/>
                <a:cs typeface="Calibri" panose="020F0502020204030204" pitchFamily="34" charset="0"/>
              </a:rPr>
              <a:t> II</a:t>
            </a:r>
            <a:endParaRPr sz="3500" dirty="0">
              <a:latin typeface="Calibri" panose="020F0502020204030204" pitchFamily="34" charset="0"/>
              <a:cs typeface="Calibri" panose="020F0502020204030204" pitchFamily="34" charset="0"/>
            </a:endParaRPr>
          </a:p>
        </p:txBody>
      </p:sp>
      <p:sp>
        <p:nvSpPr>
          <p:cNvPr id="421" name="Eine willkürliche Auswahl:…"/>
          <p:cNvSpPr txBox="1">
            <a:spLocks noGrp="1"/>
          </p:cNvSpPr>
          <p:nvPr>
            <p:ph type="body" idx="4294967295"/>
          </p:nvPr>
        </p:nvSpPr>
        <p:spPr>
          <a:xfrm>
            <a:off x="431800" y="1276840"/>
            <a:ext cx="7772400" cy="4965700"/>
          </a:xfrm>
          <a:prstGeom prst="rect">
            <a:avLst/>
          </a:prstGeom>
        </p:spPr>
        <p:txBody>
          <a:bodyPr lIns="0" tIns="0" rIns="0" bIns="0" anchor="t"/>
          <a:lstStyle/>
          <a:p>
            <a:pPr>
              <a:buSzPct val="100000"/>
            </a:pPr>
            <a:r>
              <a:rPr sz="2000" b="1" dirty="0">
                <a:ea typeface="+mj-ea"/>
                <a:sym typeface="Helvetica"/>
              </a:rPr>
              <a:t>Heidelberger </a:t>
            </a:r>
            <a:r>
              <a:rPr sz="2000" b="1" dirty="0" err="1">
                <a:ea typeface="+mj-ea"/>
                <a:sym typeface="Helvetica"/>
              </a:rPr>
              <a:t>Schlossbeleuchtung</a:t>
            </a:r>
            <a:endParaRPr lang="de-DE" sz="2000" b="1" dirty="0">
              <a:ea typeface="+mj-ea"/>
              <a:sym typeface="Helvetica"/>
            </a:endParaRPr>
          </a:p>
          <a:p>
            <a:pPr>
              <a:buSzPct val="100000"/>
            </a:pPr>
            <a:endParaRPr lang="de-DE" sz="2000" b="1" dirty="0">
              <a:ea typeface="+mj-ea"/>
              <a:sym typeface="Helvetica"/>
            </a:endParaRPr>
          </a:p>
          <a:p>
            <a:pPr marL="540631" lvl="1" indent="-342900">
              <a:buFont typeface="Arial" panose="020B0604020202020204" pitchFamily="34" charset="0"/>
              <a:buChar char="•"/>
            </a:pPr>
            <a:r>
              <a:rPr sz="2000" dirty="0" err="1"/>
              <a:t>jährlich</a:t>
            </a:r>
            <a:r>
              <a:rPr sz="2000" dirty="0"/>
              <a:t> </a:t>
            </a:r>
            <a:r>
              <a:rPr sz="2000" dirty="0" err="1"/>
              <a:t>jeweils</a:t>
            </a:r>
            <a:r>
              <a:rPr sz="2000" dirty="0"/>
              <a:t> am </a:t>
            </a:r>
            <a:r>
              <a:rPr sz="2000" dirty="0" err="1"/>
              <a:t>ersten</a:t>
            </a:r>
            <a:r>
              <a:rPr sz="2000" dirty="0"/>
              <a:t> </a:t>
            </a:r>
            <a:r>
              <a:rPr sz="2000" dirty="0" err="1"/>
              <a:t>Samstag</a:t>
            </a:r>
            <a:r>
              <a:rPr sz="2000" dirty="0"/>
              <a:t> </a:t>
            </a:r>
            <a:r>
              <a:rPr sz="2000" dirty="0" err="1"/>
              <a:t>im</a:t>
            </a:r>
            <a:r>
              <a:rPr sz="2000" dirty="0"/>
              <a:t> </a:t>
            </a:r>
            <a:r>
              <a:rPr sz="2000" dirty="0" err="1"/>
              <a:t>Juni</a:t>
            </a:r>
            <a:r>
              <a:rPr lang="de-DE" sz="2000" dirty="0"/>
              <a:t> und</a:t>
            </a:r>
            <a:r>
              <a:rPr sz="2000" dirty="0"/>
              <a:t> September</a:t>
            </a:r>
            <a:endParaRPr lang="de-DE" sz="2000" dirty="0"/>
          </a:p>
          <a:p>
            <a:pPr marL="540631" lvl="1" indent="-342900">
              <a:buFont typeface="Arial" panose="020B0604020202020204" pitchFamily="34" charset="0"/>
              <a:buChar char="•"/>
            </a:pPr>
            <a:r>
              <a:rPr lang="de-DE" sz="2000" dirty="0">
                <a:hlinkClick r:id="rId3"/>
              </a:rPr>
              <a:t>https://www.heidelberg-marketing.de/event/heidelberger-schlossbeleuchtungen</a:t>
            </a:r>
            <a:endParaRPr lang="de-DE" sz="2000" dirty="0"/>
          </a:p>
          <a:p>
            <a:pPr marL="540631" lvl="1" indent="-342900">
              <a:buFont typeface="Arial" panose="020B0604020202020204" pitchFamily="34" charset="0"/>
              <a:buChar char="•"/>
            </a:pPr>
            <a:endParaRPr lang="de-DE" sz="2000" dirty="0"/>
          </a:p>
          <a:p>
            <a:pPr marL="540631" lvl="1" indent="-342900">
              <a:buFont typeface="Arial" panose="020B0604020202020204" pitchFamily="34" charset="0"/>
              <a:buChar char="•"/>
            </a:pPr>
            <a:endParaRPr lang="de-DE" sz="2000" dirty="0"/>
          </a:p>
          <a:p>
            <a:pPr marL="540631" lvl="1" indent="-342900">
              <a:buFont typeface="Arial" panose="020B0604020202020204" pitchFamily="34" charset="0"/>
              <a:buChar char="•"/>
            </a:pPr>
            <a:endParaRPr lang="de-DE" sz="2000" dirty="0"/>
          </a:p>
          <a:p>
            <a:pPr marL="540631" lvl="1" indent="-342900">
              <a:buFont typeface="Arial" panose="020B0604020202020204" pitchFamily="34" charset="0"/>
              <a:buChar char="•"/>
            </a:pPr>
            <a:endParaRPr lang="de-DE" sz="2000" dirty="0"/>
          </a:p>
          <a:p>
            <a:pPr marL="540631" lvl="1" indent="-342900">
              <a:buFont typeface="Arial" panose="020B0604020202020204" pitchFamily="34" charset="0"/>
              <a:buChar char="•"/>
            </a:pPr>
            <a:endParaRPr lang="de-DE" sz="2000" dirty="0"/>
          </a:p>
          <a:p>
            <a:pPr marL="540631" lvl="1" indent="-342900">
              <a:buFont typeface="Arial" panose="020B0604020202020204" pitchFamily="34" charset="0"/>
              <a:buChar char="•"/>
            </a:pPr>
            <a:endParaRPr lang="de-DE" sz="2000" dirty="0"/>
          </a:p>
          <a:p>
            <a:pPr marL="540631" lvl="1" indent="-342900">
              <a:buFont typeface="Arial" panose="020B0604020202020204" pitchFamily="34" charset="0"/>
              <a:buChar char="•"/>
            </a:pPr>
            <a:endParaRPr lang="de-DE" sz="2000" dirty="0"/>
          </a:p>
          <a:p>
            <a:pPr marL="540631" lvl="1" indent="-342900">
              <a:buFont typeface="Arial" panose="020B0604020202020204" pitchFamily="34" charset="0"/>
              <a:buChar char="•"/>
            </a:pPr>
            <a:endParaRPr lang="de-DE" sz="2000" dirty="0"/>
          </a:p>
          <a:p>
            <a:pPr marL="540631" lvl="1" indent="-342900">
              <a:buFont typeface="Arial" panose="020B0604020202020204" pitchFamily="34" charset="0"/>
              <a:buChar char="•"/>
            </a:pPr>
            <a:endParaRPr lang="de-DE" sz="2000" dirty="0"/>
          </a:p>
          <a:p>
            <a:pPr lvl="1" indent="0">
              <a:buNone/>
            </a:pPr>
            <a:r>
              <a:rPr lang="de-DE" sz="2000" dirty="0"/>
              <a:t>	      </a:t>
            </a:r>
            <a:r>
              <a:rPr lang="de-DE" sz="700" dirty="0">
                <a:solidFill>
                  <a:schemeClr val="bg2">
                    <a:lumMod val="75000"/>
                  </a:schemeClr>
                </a:solidFill>
              </a:rPr>
              <a:t>https://zweiteheimatheidelberg.de/wp-content/uploads/1294_cropped.jpg</a:t>
            </a:r>
            <a:endParaRPr sz="1400" dirty="0">
              <a:solidFill>
                <a:schemeClr val="bg2">
                  <a:lumMod val="75000"/>
                </a:schemeClr>
              </a:solidFill>
            </a:endParaRPr>
          </a:p>
        </p:txBody>
      </p:sp>
      <p:sp>
        <p:nvSpPr>
          <p:cNvPr id="2" name="Foliennummernplatzhalter 1">
            <a:extLst>
              <a:ext uri="{FF2B5EF4-FFF2-40B4-BE49-F238E27FC236}">
                <a16:creationId xmlns:a16="http://schemas.microsoft.com/office/drawing/2014/main" id="{8B397F78-0400-4F49-94B6-1C213406839E}"/>
              </a:ext>
            </a:extLst>
          </p:cNvPr>
          <p:cNvSpPr>
            <a:spLocks noGrp="1"/>
          </p:cNvSpPr>
          <p:nvPr>
            <p:ph type="sldNum" sz="quarter" idx="2"/>
          </p:nvPr>
        </p:nvSpPr>
        <p:spPr/>
        <p:txBody>
          <a:bodyPr/>
          <a:lstStyle/>
          <a:p>
            <a:fld id="{86CB4B4D-7CA3-9044-876B-883B54F8677D}" type="slidenum">
              <a:rPr lang="de-DE" smtClean="0"/>
              <a:t>103</a:t>
            </a:fld>
            <a:endParaRPr lang="de-DE"/>
          </a:p>
        </p:txBody>
      </p:sp>
    </p:spTree>
    <p:extLst>
      <p:ext uri="{BB962C8B-B14F-4D97-AF65-F5344CB8AC3E}">
        <p14:creationId xmlns:p14="http://schemas.microsoft.com/office/powerpoint/2010/main" val="568753820"/>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Kulturleben in Heidelberg"/>
          <p:cNvSpPr txBox="1">
            <a:spLocks noGrp="1"/>
          </p:cNvSpPr>
          <p:nvPr>
            <p:ph type="title" idx="4294967295"/>
          </p:nvPr>
        </p:nvSpPr>
        <p:spPr>
          <a:xfrm>
            <a:off x="431800" y="423502"/>
            <a:ext cx="7772400" cy="1251921"/>
          </a:xfrm>
          <a:prstGeom prst="rect">
            <a:avLst/>
          </a:prstGeom>
        </p:spPr>
        <p:txBody>
          <a:bodyPr/>
          <a:lstStyle/>
          <a:p>
            <a:r>
              <a:rPr sz="3500" dirty="0" err="1">
                <a:latin typeface="Calibri" panose="020F0502020204030204" pitchFamily="34" charset="0"/>
                <a:cs typeface="Calibri" panose="020F0502020204030204" pitchFamily="34" charset="0"/>
              </a:rPr>
              <a:t>Kulturleben</a:t>
            </a:r>
            <a:r>
              <a:rPr sz="3500" dirty="0">
                <a:latin typeface="Calibri" panose="020F0502020204030204" pitchFamily="34" charset="0"/>
                <a:cs typeface="Calibri" panose="020F0502020204030204" pitchFamily="34" charset="0"/>
              </a:rPr>
              <a:t> in Heidelberg</a:t>
            </a:r>
            <a:r>
              <a:rPr lang="de-DE" sz="3500" dirty="0">
                <a:latin typeface="Calibri" panose="020F0502020204030204" pitchFamily="34" charset="0"/>
                <a:cs typeface="Calibri" panose="020F0502020204030204" pitchFamily="34" charset="0"/>
              </a:rPr>
              <a:t> II</a:t>
            </a:r>
            <a:endParaRPr sz="3500" dirty="0">
              <a:latin typeface="Calibri" panose="020F0502020204030204" pitchFamily="34" charset="0"/>
              <a:cs typeface="Calibri" panose="020F0502020204030204" pitchFamily="34" charset="0"/>
            </a:endParaRPr>
          </a:p>
        </p:txBody>
      </p:sp>
      <p:sp>
        <p:nvSpPr>
          <p:cNvPr id="421" name="Eine willkürliche Auswahl:…"/>
          <p:cNvSpPr txBox="1">
            <a:spLocks noGrp="1"/>
          </p:cNvSpPr>
          <p:nvPr>
            <p:ph type="body" idx="4294967295"/>
          </p:nvPr>
        </p:nvSpPr>
        <p:spPr>
          <a:xfrm>
            <a:off x="431800" y="1276840"/>
            <a:ext cx="7772400" cy="4965700"/>
          </a:xfrm>
          <a:prstGeom prst="rect">
            <a:avLst/>
          </a:prstGeom>
        </p:spPr>
        <p:txBody>
          <a:bodyPr lIns="0" tIns="0" rIns="0" bIns="0" anchor="t"/>
          <a:lstStyle/>
          <a:p>
            <a:pPr>
              <a:buSzPct val="100000"/>
            </a:pPr>
            <a:r>
              <a:rPr sz="2000" dirty="0" err="1"/>
              <a:t>Viele</a:t>
            </a:r>
            <a:r>
              <a:rPr sz="2000" dirty="0"/>
              <a:t> </a:t>
            </a:r>
            <a:r>
              <a:rPr sz="2000" b="1" dirty="0" err="1">
                <a:ea typeface="+mj-ea"/>
                <a:sym typeface="Helvetica"/>
              </a:rPr>
              <a:t>Konzerte</a:t>
            </a:r>
            <a:r>
              <a:rPr sz="2000" b="1" dirty="0">
                <a:ea typeface="+mj-ea"/>
                <a:sym typeface="Helvetica"/>
              </a:rPr>
              <a:t>, </a:t>
            </a:r>
            <a:r>
              <a:rPr sz="2000" b="1" dirty="0" err="1">
                <a:ea typeface="+mj-ea"/>
                <a:sym typeface="Helvetica"/>
              </a:rPr>
              <a:t>Vorträge</a:t>
            </a:r>
            <a:r>
              <a:rPr sz="2000" b="1" dirty="0">
                <a:ea typeface="+mj-ea"/>
                <a:sym typeface="Helvetica"/>
              </a:rPr>
              <a:t> und </a:t>
            </a:r>
            <a:r>
              <a:rPr sz="2000" b="1" dirty="0" err="1">
                <a:ea typeface="+mj-ea"/>
                <a:sym typeface="Helvetica"/>
              </a:rPr>
              <a:t>Veranstaltungen</a:t>
            </a:r>
            <a:r>
              <a:rPr sz="2000" dirty="0"/>
              <a:t> </a:t>
            </a:r>
            <a:r>
              <a:rPr sz="2000" dirty="0" err="1"/>
              <a:t>im</a:t>
            </a:r>
            <a:r>
              <a:rPr sz="2000" dirty="0"/>
              <a:t> DAI</a:t>
            </a:r>
            <a:r>
              <a:rPr lang="de-DE" sz="2000" dirty="0"/>
              <a:t>,</a:t>
            </a:r>
            <a:r>
              <a:rPr sz="2000" dirty="0"/>
              <a:t> </a:t>
            </a:r>
            <a:r>
              <a:rPr sz="2000" dirty="0" err="1"/>
              <a:t>im</a:t>
            </a:r>
            <a:r>
              <a:rPr sz="2000" dirty="0"/>
              <a:t> </a:t>
            </a:r>
            <a:r>
              <a:rPr sz="2000" dirty="0" err="1"/>
              <a:t>Karlstorbahnhof</a:t>
            </a:r>
            <a:r>
              <a:rPr sz="2000" dirty="0"/>
              <a:t>, in der Halle02 und in der </a:t>
            </a:r>
            <a:r>
              <a:rPr sz="2000" dirty="0" err="1"/>
              <a:t>ganzen</a:t>
            </a:r>
            <a:r>
              <a:rPr sz="2000" dirty="0"/>
              <a:t> Region!</a:t>
            </a:r>
            <a:endParaRPr lang="de-DE" sz="2000" dirty="0"/>
          </a:p>
          <a:p>
            <a:pPr>
              <a:buSzPct val="100000"/>
            </a:pPr>
            <a:endParaRPr lang="de-DE" sz="2000" dirty="0"/>
          </a:p>
          <a:p>
            <a:pPr>
              <a:buSzPct val="100000"/>
            </a:pPr>
            <a:r>
              <a:rPr lang="de-DE" sz="2000" dirty="0"/>
              <a:t>Karlstorbahnhof:</a:t>
            </a:r>
            <a:endParaRPr lang="de-DE" sz="2000" dirty="0">
              <a:hlinkClick r:id="rId2"/>
            </a:endParaRPr>
          </a:p>
          <a:p>
            <a:pPr>
              <a:buSzPct val="100000"/>
            </a:pPr>
            <a:r>
              <a:rPr lang="de-DE" sz="2000" dirty="0">
                <a:hlinkClick r:id="rId2"/>
              </a:rPr>
              <a:t>https://www.karlstorbahnhof.de/</a:t>
            </a:r>
            <a:endParaRPr lang="de-DE" sz="2000" dirty="0"/>
          </a:p>
          <a:p>
            <a:pPr>
              <a:buSzPct val="100000"/>
            </a:pPr>
            <a:endParaRPr lang="de-DE" sz="2000" dirty="0"/>
          </a:p>
          <a:p>
            <a:pPr>
              <a:buSzPct val="100000"/>
            </a:pPr>
            <a:endParaRPr lang="de-DE" sz="2000" dirty="0"/>
          </a:p>
          <a:p>
            <a:pPr>
              <a:buSzPct val="100000"/>
            </a:pPr>
            <a:r>
              <a:rPr lang="de-DE" sz="2000" dirty="0"/>
              <a:t>Kulturfenster:</a:t>
            </a:r>
          </a:p>
          <a:p>
            <a:pPr>
              <a:buSzPct val="100000"/>
            </a:pPr>
            <a:r>
              <a:rPr lang="de-DE" sz="2000" dirty="0"/>
              <a:t>Zum Kennenlernen, jeden Montag 18Uhr Spieleabend</a:t>
            </a:r>
          </a:p>
          <a:p>
            <a:pPr>
              <a:buSzPct val="100000"/>
            </a:pPr>
            <a:r>
              <a:rPr lang="de-DE" sz="2000" dirty="0">
                <a:hlinkClick r:id="rId3"/>
              </a:rPr>
              <a:t>https://</a:t>
            </a:r>
            <a:r>
              <a:rPr lang="de-DE" sz="2000" dirty="0" err="1">
                <a:hlinkClick r:id="rId3"/>
              </a:rPr>
              <a:t>www.kulturfenster.de</a:t>
            </a:r>
            <a:r>
              <a:rPr lang="de-DE" sz="2000" dirty="0">
                <a:hlinkClick r:id="rId3"/>
              </a:rPr>
              <a:t>/</a:t>
            </a:r>
            <a:endParaRPr sz="2000" dirty="0"/>
          </a:p>
        </p:txBody>
      </p:sp>
      <p:sp>
        <p:nvSpPr>
          <p:cNvPr id="2" name="Foliennummernplatzhalter 1">
            <a:extLst>
              <a:ext uri="{FF2B5EF4-FFF2-40B4-BE49-F238E27FC236}">
                <a16:creationId xmlns:a16="http://schemas.microsoft.com/office/drawing/2014/main" id="{8B397F78-0400-4F49-94B6-1C213406839E}"/>
              </a:ext>
            </a:extLst>
          </p:cNvPr>
          <p:cNvSpPr>
            <a:spLocks noGrp="1"/>
          </p:cNvSpPr>
          <p:nvPr>
            <p:ph type="sldNum" sz="quarter" idx="2"/>
          </p:nvPr>
        </p:nvSpPr>
        <p:spPr/>
        <p:txBody>
          <a:bodyPr/>
          <a:lstStyle/>
          <a:p>
            <a:fld id="{86CB4B4D-7CA3-9044-876B-883B54F8677D}" type="slidenum">
              <a:rPr lang="de-DE" smtClean="0"/>
              <a:t>104</a:t>
            </a:fld>
            <a:endParaRPr lang="de-DE"/>
          </a:p>
        </p:txBody>
      </p:sp>
      <p:pic>
        <p:nvPicPr>
          <p:cNvPr id="4" name="Grafik 3" descr="Ein Bild, das Kunst, Zeichnung, Cartoon, Grafikdesign enthält.&#10;&#10;Automatisch generierte Beschreibung">
            <a:extLst>
              <a:ext uri="{FF2B5EF4-FFF2-40B4-BE49-F238E27FC236}">
                <a16:creationId xmlns:a16="http://schemas.microsoft.com/office/drawing/2014/main" id="{BF80A424-BAA7-2E97-128D-211269260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0277" y="1580232"/>
            <a:ext cx="1902999" cy="2378749"/>
          </a:xfrm>
          <a:prstGeom prst="rect">
            <a:avLst/>
          </a:prstGeom>
        </p:spPr>
      </p:pic>
      <p:pic>
        <p:nvPicPr>
          <p:cNvPr id="6" name="Grafik 5" descr="Ein Bild, das Text, Screenshot, Schrift, Kreis enthält.&#10;&#10;Automatisch generierte Beschreibung">
            <a:extLst>
              <a:ext uri="{FF2B5EF4-FFF2-40B4-BE49-F238E27FC236}">
                <a16:creationId xmlns:a16="http://schemas.microsoft.com/office/drawing/2014/main" id="{AD90F768-B835-AD40-CF21-2288C696F1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9817" y="4222266"/>
            <a:ext cx="1531384" cy="1759463"/>
          </a:xfrm>
          <a:prstGeom prst="rect">
            <a:avLst/>
          </a:prstGeom>
        </p:spPr>
      </p:pic>
      <p:pic>
        <p:nvPicPr>
          <p:cNvPr id="8" name="Grafik 7" descr="Ein Bild, das Text, Screenshot, Schrift, Kreis enthält.&#10;&#10;Automatisch generierte Beschreibung">
            <a:extLst>
              <a:ext uri="{FF2B5EF4-FFF2-40B4-BE49-F238E27FC236}">
                <a16:creationId xmlns:a16="http://schemas.microsoft.com/office/drawing/2014/main" id="{80F1BEE7-4A90-AD86-C7BB-AAB20F57B1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9817" y="1981592"/>
            <a:ext cx="1531384" cy="1759462"/>
          </a:xfrm>
          <a:prstGeom prst="rect">
            <a:avLst/>
          </a:prstGeom>
        </p:spPr>
      </p:pic>
      <p:pic>
        <p:nvPicPr>
          <p:cNvPr id="10" name="Grafik 9" descr="Ein Bild, das Text, Schrift, Grafiken, Grafikdesign enthält.&#10;&#10;Automatisch generierte Beschreibung">
            <a:extLst>
              <a:ext uri="{FF2B5EF4-FFF2-40B4-BE49-F238E27FC236}">
                <a16:creationId xmlns:a16="http://schemas.microsoft.com/office/drawing/2014/main" id="{644A01CB-F282-7D92-F9D0-7AB86BAE39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0277" y="4150499"/>
            <a:ext cx="1902999" cy="1902999"/>
          </a:xfrm>
          <a:prstGeom prst="rect">
            <a:avLst/>
          </a:prstGeom>
        </p:spPr>
      </p:pic>
    </p:spTree>
    <p:extLst>
      <p:ext uri="{BB962C8B-B14F-4D97-AF65-F5344CB8AC3E}">
        <p14:creationId xmlns:p14="http://schemas.microsoft.com/office/powerpoint/2010/main" val="3297958958"/>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8C3CEF5-01A9-6909-731D-25976827291A}"/>
              </a:ext>
            </a:extLst>
          </p:cNvPr>
          <p:cNvSpPr>
            <a:spLocks noGrp="1"/>
          </p:cNvSpPr>
          <p:nvPr>
            <p:ph type="sldNum" sz="quarter" idx="2"/>
          </p:nvPr>
        </p:nvSpPr>
        <p:spPr/>
        <p:txBody>
          <a:bodyPr/>
          <a:lstStyle/>
          <a:p>
            <a:fld id="{86CB4B4D-7CA3-9044-876B-883B54F8677D}" type="slidenum">
              <a:rPr lang="de-DE" smtClean="0"/>
              <a:t>105</a:t>
            </a:fld>
            <a:endParaRPr lang="de-DE"/>
          </a:p>
        </p:txBody>
      </p:sp>
      <p:sp>
        <p:nvSpPr>
          <p:cNvPr id="4" name="Textfeld 3">
            <a:extLst>
              <a:ext uri="{FF2B5EF4-FFF2-40B4-BE49-F238E27FC236}">
                <a16:creationId xmlns:a16="http://schemas.microsoft.com/office/drawing/2014/main" id="{D4635C3A-9806-BAA3-04DE-1D7E1926D65D}"/>
              </a:ext>
            </a:extLst>
          </p:cNvPr>
          <p:cNvSpPr txBox="1"/>
          <p:nvPr/>
        </p:nvSpPr>
        <p:spPr>
          <a:xfrm>
            <a:off x="280416" y="408194"/>
            <a:ext cx="6754368" cy="861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defRPr b="1">
                <a:latin typeface="+mj-lt"/>
                <a:ea typeface="+mj-ea"/>
                <a:cs typeface="+mj-cs"/>
                <a:sym typeface="Helvetica"/>
              </a:defRPr>
            </a:pPr>
            <a:r>
              <a:rPr lang="de-DE" sz="3500" dirty="0">
                <a:latin typeface="Calibri" panose="020F0502020204030204" pitchFamily="34" charset="0"/>
                <a:ea typeface="Calibri" panose="020F0502020204030204" pitchFamily="34" charset="0"/>
                <a:cs typeface="Calibri" panose="020F0502020204030204" pitchFamily="34" charset="0"/>
              </a:rPr>
              <a:t>Sexualisierte Gewalt in der Universität</a:t>
            </a:r>
          </a:p>
        </p:txBody>
      </p:sp>
      <p:sp>
        <p:nvSpPr>
          <p:cNvPr id="3" name="Textfeld 2">
            <a:extLst>
              <a:ext uri="{FF2B5EF4-FFF2-40B4-BE49-F238E27FC236}">
                <a16:creationId xmlns:a16="http://schemas.microsoft.com/office/drawing/2014/main" id="{BF5FDF07-B3EF-9A29-A288-D4CD9CD065AD}"/>
              </a:ext>
            </a:extLst>
          </p:cNvPr>
          <p:cNvSpPr txBox="1"/>
          <p:nvPr/>
        </p:nvSpPr>
        <p:spPr>
          <a:xfrm>
            <a:off x="280416" y="1658112"/>
            <a:ext cx="7988896" cy="34394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863600" rtl="0" fontAlgn="auto" latinLnBrk="0" hangingPunct="0">
              <a:lnSpc>
                <a:spcPts val="2900"/>
              </a:lnSpc>
              <a:spcBef>
                <a:spcPts val="0"/>
              </a:spcBef>
              <a:spcAft>
                <a:spcPts val="0"/>
              </a:spcAft>
              <a:buClrTx/>
              <a:buSzTx/>
              <a:buFontTx/>
              <a:buNone/>
              <a:tabLst/>
            </a:pPr>
            <a:r>
              <a:rPr kumimoji="0" lang="de-DE" sz="20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hlinkClick r:id="rId2"/>
              </a:rPr>
              <a:t>Infomaterial</a:t>
            </a:r>
            <a:r>
              <a:rPr kumimoji="0" lang="de-DE" sz="20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rPr>
              <a:t> von der Universität</a:t>
            </a:r>
          </a:p>
          <a:p>
            <a:pPr marL="0" marR="0" indent="0" algn="l" defTabSz="863600" rtl="0" fontAlgn="auto" latinLnBrk="0" hangingPunct="0">
              <a:lnSpc>
                <a:spcPts val="2900"/>
              </a:lnSpc>
              <a:spcBef>
                <a:spcPts val="0"/>
              </a:spcBef>
              <a:spcAft>
                <a:spcPts val="0"/>
              </a:spcAft>
              <a:buClrTx/>
              <a:buSzTx/>
              <a:buFontTx/>
              <a:buNone/>
              <a:tabLst/>
            </a:pPr>
            <a:endParaRPr kumimoji="0" lang="de-DE" sz="20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endParaRPr>
          </a:p>
          <a:p>
            <a:pPr marL="0" marR="0" indent="0" algn="l" defTabSz="863600" rtl="0" fontAlgn="auto" latinLnBrk="0" hangingPunct="0">
              <a:lnSpc>
                <a:spcPts val="2900"/>
              </a:lnSpc>
              <a:spcBef>
                <a:spcPts val="0"/>
              </a:spcBef>
              <a:spcAft>
                <a:spcPts val="0"/>
              </a:spcAft>
              <a:buClrTx/>
              <a:buSzTx/>
              <a:buFontTx/>
              <a:buNone/>
              <a:tabLst/>
            </a:pPr>
            <a:r>
              <a:rPr lang="de-DE" sz="2000" u="sng" dirty="0">
                <a:latin typeface="Calibri" panose="020F0502020204030204" pitchFamily="34" charset="0"/>
                <a:cs typeface="Calibri" panose="020F0502020204030204" pitchFamily="34" charset="0"/>
              </a:rPr>
              <a:t>Wichtige Nummern:</a:t>
            </a:r>
          </a:p>
          <a:p>
            <a:pPr marL="0" marR="0" indent="0" algn="l" defTabSz="863600" rtl="0" fontAlgn="auto" latinLnBrk="0" hangingPunct="0">
              <a:lnSpc>
                <a:spcPts val="2900"/>
              </a:lnSpc>
              <a:spcBef>
                <a:spcPts val="0"/>
              </a:spcBef>
              <a:spcAft>
                <a:spcPts val="0"/>
              </a:spcAft>
              <a:buClrTx/>
              <a:buSzTx/>
              <a:buFontTx/>
              <a:buNone/>
              <a:tabLst/>
            </a:pPr>
            <a:r>
              <a:rPr kumimoji="0" lang="de-DE" sz="20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rPr>
              <a:t>Frauennachttaxi Heidelberg: 06221 302030</a:t>
            </a:r>
          </a:p>
          <a:p>
            <a:pPr marL="0" marR="0" indent="0" algn="l" defTabSz="863600" rtl="0" fontAlgn="auto" latinLnBrk="0" hangingPunct="0">
              <a:lnSpc>
                <a:spcPts val="2900"/>
              </a:lnSpc>
              <a:spcBef>
                <a:spcPts val="0"/>
              </a:spcBef>
              <a:spcAft>
                <a:spcPts val="0"/>
              </a:spcAft>
              <a:buClrTx/>
              <a:buSzTx/>
              <a:buFontTx/>
              <a:buNone/>
              <a:tabLst/>
            </a:pPr>
            <a:r>
              <a:rPr kumimoji="0" lang="de-DE" sz="20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rPr>
              <a:t>Männer-Notruf: 06221 65 16 767</a:t>
            </a:r>
            <a:endParaRPr lang="de-DE" sz="2000" b="0" dirty="0">
              <a:latin typeface="Calibri" panose="020F0502020204030204" pitchFamily="34" charset="0"/>
              <a:cs typeface="Calibri" panose="020F0502020204030204" pitchFamily="34" charset="0"/>
            </a:endParaRPr>
          </a:p>
          <a:p>
            <a:r>
              <a:rPr kumimoji="0" lang="de-DE" sz="2000" b="0" i="0" u="none" strike="noStrike" cap="none" spc="0" normalizeH="0" baseline="0" dirty="0">
                <a:ln>
                  <a:noFill/>
                </a:ln>
                <a:solidFill>
                  <a:srgbClr val="000000"/>
                </a:solidFill>
                <a:effectLst/>
                <a:uFillTx/>
                <a:latin typeface="Calibri"/>
                <a:cs typeface="Calibri"/>
                <a:sym typeface="Helvetica"/>
              </a:rPr>
              <a:t>Anlaufstelle für betroffene Frauen* sexueller Gewalt: 06221 183643 Hilfetelefon Gewalt gegen Frauen: 0800 116 </a:t>
            </a:r>
            <a:r>
              <a:rPr lang="de-DE" sz="2000" b="0" dirty="0">
                <a:latin typeface="Calibri"/>
                <a:cs typeface="Calibri"/>
              </a:rPr>
              <a:t>016</a:t>
            </a:r>
            <a:endParaRPr lang="de-DE" sz="2000" b="0" dirty="0">
              <a:latin typeface="Calibri" panose="020F0502020204030204" pitchFamily="34" charset="0"/>
              <a:cs typeface="Calibri" panose="020F0502020204030204" pitchFamily="34" charset="0"/>
            </a:endParaRPr>
          </a:p>
          <a:p>
            <a:r>
              <a:rPr lang="de-DE" sz="2000" b="0" dirty="0">
                <a:latin typeface="Calibri"/>
                <a:cs typeface="Calibri"/>
              </a:rPr>
              <a:t>Hilfetelefon </a:t>
            </a:r>
            <a:r>
              <a:rPr kumimoji="0" lang="de-DE" sz="2000" b="0" i="0" u="none" strike="noStrike" cap="none" spc="0" normalizeH="0" baseline="0" dirty="0">
                <a:ln>
                  <a:noFill/>
                </a:ln>
                <a:solidFill>
                  <a:srgbClr val="000000"/>
                </a:solidFill>
                <a:effectLst/>
                <a:uFillTx/>
                <a:latin typeface="Calibri"/>
                <a:cs typeface="Calibri"/>
                <a:sym typeface="Helvetica"/>
              </a:rPr>
              <a:t>Gewalt an Männern: 0800 123 99 00</a:t>
            </a:r>
            <a:endParaRPr lang="de-DE" sz="2000" b="0" dirty="0">
              <a:latin typeface="Calibri" panose="020F0502020204030204" pitchFamily="34" charset="0"/>
              <a:cs typeface="Calibri" panose="020F0502020204030204" pitchFamily="34" charset="0"/>
            </a:endParaRPr>
          </a:p>
          <a:p>
            <a:r>
              <a:rPr kumimoji="0" lang="de-DE" sz="2000" b="0" i="0" u="none" strike="noStrike" cap="none" spc="0" normalizeH="0" baseline="0" dirty="0">
                <a:ln>
                  <a:noFill/>
                </a:ln>
                <a:solidFill>
                  <a:srgbClr val="000000"/>
                </a:solidFill>
                <a:effectLst/>
                <a:uFillTx/>
                <a:latin typeface="Calibri"/>
                <a:cs typeface="Calibri"/>
                <a:sym typeface="Helvetica"/>
              </a:rPr>
              <a:t>Heimwegtelefon: 030 120 74 182</a:t>
            </a:r>
            <a:r>
              <a:rPr lang="de-DE" sz="2000" b="0" dirty="0">
                <a:latin typeface="Calibri"/>
                <a:cs typeface="Calibri"/>
              </a:rPr>
              <a:t> </a:t>
            </a:r>
            <a:endParaRPr lang="de-DE" sz="20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5446141"/>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Kulturleben in Heidelberg"/>
          <p:cNvSpPr txBox="1">
            <a:spLocks noGrp="1"/>
          </p:cNvSpPr>
          <p:nvPr>
            <p:ph type="title" idx="4294967295"/>
          </p:nvPr>
        </p:nvSpPr>
        <p:spPr>
          <a:xfrm>
            <a:off x="431800" y="423502"/>
            <a:ext cx="7772400" cy="1251921"/>
          </a:xfrm>
          <a:prstGeom prst="rect">
            <a:avLst/>
          </a:prstGeom>
        </p:spPr>
        <p:txBody>
          <a:bodyPr/>
          <a:lstStyle/>
          <a:p>
            <a:r>
              <a:rPr lang="de-DE" sz="3500" dirty="0">
                <a:latin typeface="Calibri" panose="020F0502020204030204" pitchFamily="34" charset="0"/>
                <a:cs typeface="Calibri" panose="020F0502020204030204" pitchFamily="34" charset="0"/>
              </a:rPr>
              <a:t>Studium und #mentalhealth</a:t>
            </a:r>
            <a:endParaRPr sz="3500" dirty="0">
              <a:latin typeface="Calibri" panose="020F0502020204030204" pitchFamily="34" charset="0"/>
              <a:cs typeface="Calibri" panose="020F0502020204030204" pitchFamily="34" charset="0"/>
            </a:endParaRPr>
          </a:p>
        </p:txBody>
      </p:sp>
      <p:sp>
        <p:nvSpPr>
          <p:cNvPr id="421" name="Eine willkürliche Auswahl:…"/>
          <p:cNvSpPr txBox="1">
            <a:spLocks noGrp="1"/>
          </p:cNvSpPr>
          <p:nvPr>
            <p:ph type="body" idx="4294967295"/>
          </p:nvPr>
        </p:nvSpPr>
        <p:spPr>
          <a:xfrm>
            <a:off x="431800" y="1276840"/>
            <a:ext cx="7772400" cy="4965700"/>
          </a:xfrm>
          <a:prstGeom prst="rect">
            <a:avLst/>
          </a:prstGeom>
        </p:spPr>
        <p:txBody>
          <a:bodyPr lIns="0" tIns="0" rIns="0" bIns="0" anchor="t"/>
          <a:lstStyle/>
          <a:p>
            <a:pPr marL="342900" indent="-342900">
              <a:buFont typeface="Arial" panose="020B0604020202020204" pitchFamily="34" charset="0"/>
              <a:buChar char="•"/>
            </a:pPr>
            <a:r>
              <a:rPr lang="de-DE" sz="2000" dirty="0"/>
              <a:t>Vertrauensdozentin in der Germanistik: Prof. Dr. Karin </a:t>
            </a:r>
            <a:r>
              <a:rPr lang="de-DE" sz="2000" dirty="0" err="1"/>
              <a:t>Tebben</a:t>
            </a:r>
            <a:br>
              <a:rPr lang="de-DE" sz="2000" dirty="0"/>
            </a:br>
            <a:r>
              <a:rPr lang="de-DE" sz="2000" dirty="0"/>
              <a:t>Infos zu ihrer Krisensprechstunde: </a:t>
            </a:r>
            <a:r>
              <a:rPr lang="de-DE" sz="2000" dirty="0">
                <a:hlinkClick r:id="rId2"/>
              </a:rPr>
              <a:t>https://www.gs.uni-heidelberg.de/md/neuphil/gs/aktuelles/krisensprechstunde.pdf</a:t>
            </a:r>
            <a:endParaRPr lang="de-DE" sz="2000" dirty="0"/>
          </a:p>
          <a:p>
            <a:endParaRPr lang="de-DE" sz="2000" dirty="0"/>
          </a:p>
          <a:p>
            <a:pPr marL="342900" indent="-342900">
              <a:buFont typeface="Arial" panose="020B0604020202020204" pitchFamily="34" charset="0"/>
              <a:buChar char="•"/>
            </a:pPr>
            <a:r>
              <a:rPr lang="de-DE" sz="2000" dirty="0"/>
              <a:t>Psychosoziale Beratungsstelle der Universität:</a:t>
            </a:r>
            <a:br>
              <a:rPr lang="de-DE" sz="2000" dirty="0"/>
            </a:br>
            <a:r>
              <a:rPr lang="de-DE" sz="2000" dirty="0">
                <a:hlinkClick r:id="rId3"/>
              </a:rPr>
              <a:t>https://www.uni-heidelberg.de/de/studium/service-beratung/psychosoziale-beratung-fuer-studierende-pbs</a:t>
            </a:r>
            <a:endParaRPr lang="de-DE" sz="2000" dirty="0"/>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r>
              <a:rPr lang="de-DE" sz="2000" dirty="0"/>
              <a:t>Ärztlicher Bereitschaftsdienst: 116117</a:t>
            </a:r>
            <a:br>
              <a:rPr lang="de-DE" sz="2000" dirty="0"/>
            </a:br>
            <a:r>
              <a:rPr lang="de-DE" sz="2000" dirty="0"/>
              <a:t>Bei nicht lebensbedrohlichen Notfällen und für die Suche nach Therapieplätzen</a:t>
            </a:r>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r>
              <a:rPr lang="de-DE" sz="2000" dirty="0"/>
              <a:t>Inklusives Studieren – Nachteilsausgleich und Unterstützung bei chronischen und psychischen Krankheiten: </a:t>
            </a:r>
            <a:r>
              <a:rPr lang="de-DE" sz="2000" dirty="0">
                <a:hlinkClick r:id="rId4"/>
              </a:rPr>
              <a:t>https://</a:t>
            </a:r>
            <a:r>
              <a:rPr lang="de-DE" sz="2000" dirty="0" err="1">
                <a:hlinkClick r:id="rId4"/>
              </a:rPr>
              <a:t>www.uni-heidelberg.de</a:t>
            </a:r>
            <a:r>
              <a:rPr lang="de-DE" sz="2000" dirty="0">
                <a:hlinkClick r:id="rId4"/>
              </a:rPr>
              <a:t>/de/</a:t>
            </a:r>
            <a:r>
              <a:rPr lang="de-DE" sz="2000" dirty="0" err="1">
                <a:hlinkClick r:id="rId4"/>
              </a:rPr>
              <a:t>studium</a:t>
            </a:r>
            <a:r>
              <a:rPr lang="de-DE" sz="2000" dirty="0">
                <a:hlinkClick r:id="rId4"/>
              </a:rPr>
              <a:t>/service-beratung/inklusives-studieren</a:t>
            </a:r>
            <a:br>
              <a:rPr lang="de-DE" sz="2000" dirty="0"/>
            </a:br>
            <a:endParaRPr lang="de-DE" sz="2000" dirty="0"/>
          </a:p>
          <a:p>
            <a:endParaRPr lang="de-DE" sz="2000" dirty="0"/>
          </a:p>
        </p:txBody>
      </p:sp>
      <p:sp>
        <p:nvSpPr>
          <p:cNvPr id="2" name="Foliennummernplatzhalter 1">
            <a:extLst>
              <a:ext uri="{FF2B5EF4-FFF2-40B4-BE49-F238E27FC236}">
                <a16:creationId xmlns:a16="http://schemas.microsoft.com/office/drawing/2014/main" id="{8B397F78-0400-4F49-94B6-1C213406839E}"/>
              </a:ext>
            </a:extLst>
          </p:cNvPr>
          <p:cNvSpPr>
            <a:spLocks noGrp="1"/>
          </p:cNvSpPr>
          <p:nvPr>
            <p:ph type="sldNum" sz="quarter" idx="2"/>
          </p:nvPr>
        </p:nvSpPr>
        <p:spPr/>
        <p:txBody>
          <a:bodyPr/>
          <a:lstStyle/>
          <a:p>
            <a:fld id="{86CB4B4D-7CA3-9044-876B-883B54F8677D}" type="slidenum">
              <a:rPr lang="de-DE" smtClean="0"/>
              <a:t>106</a:t>
            </a:fld>
            <a:endParaRPr lang="de-DE"/>
          </a:p>
        </p:txBody>
      </p:sp>
    </p:spTree>
    <p:extLst>
      <p:ext uri="{BB962C8B-B14F-4D97-AF65-F5344CB8AC3E}">
        <p14:creationId xmlns:p14="http://schemas.microsoft.com/office/powerpoint/2010/main" val="317847784"/>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7958365-310E-101A-9720-F1DD7DF99F04}"/>
              </a:ext>
            </a:extLst>
          </p:cNvPr>
          <p:cNvSpPr>
            <a:spLocks noGrp="1"/>
          </p:cNvSpPr>
          <p:nvPr>
            <p:ph type="title"/>
          </p:nvPr>
        </p:nvSpPr>
        <p:spPr>
          <a:xfrm>
            <a:off x="437775" y="365076"/>
            <a:ext cx="7760472" cy="809789"/>
          </a:xfrm>
        </p:spPr>
        <p:txBody>
          <a:bodyPr lIns="0" tIns="0" rIns="0" bIns="0" anchor="t"/>
          <a:lstStyle/>
          <a:p>
            <a:r>
              <a:rPr lang="de-DE" sz="3500" dirty="0" err="1">
                <a:latin typeface="Calibri" panose="020F0502020204030204" pitchFamily="34" charset="0"/>
                <a:ea typeface="Calibri" panose="020F0502020204030204" pitchFamily="34" charset="0"/>
                <a:cs typeface="Calibri" panose="020F0502020204030204" pitchFamily="34" charset="0"/>
              </a:rPr>
              <a:t>Nightline</a:t>
            </a:r>
            <a:r>
              <a:rPr lang="de-DE" sz="3500" dirty="0">
                <a:latin typeface="Calibri" panose="020F0502020204030204" pitchFamily="34" charset="0"/>
                <a:ea typeface="Calibri" panose="020F0502020204030204" pitchFamily="34" charset="0"/>
                <a:cs typeface="Calibri" panose="020F0502020204030204" pitchFamily="34" charset="0"/>
              </a:rPr>
              <a:t> Heidelberg</a:t>
            </a:r>
            <a:endParaRPr lang="de-DE" sz="3500" b="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Inhaltsplatzhalter 3">
            <a:extLst>
              <a:ext uri="{FF2B5EF4-FFF2-40B4-BE49-F238E27FC236}">
                <a16:creationId xmlns:a16="http://schemas.microsoft.com/office/drawing/2014/main" id="{EF2ACF44-F6AF-487B-2AE0-6A42ECF5FCDC}"/>
              </a:ext>
            </a:extLst>
          </p:cNvPr>
          <p:cNvSpPr>
            <a:spLocks noGrp="1"/>
          </p:cNvSpPr>
          <p:nvPr>
            <p:ph idx="1"/>
          </p:nvPr>
        </p:nvSpPr>
        <p:spPr>
          <a:xfrm>
            <a:off x="431800" y="1335578"/>
            <a:ext cx="7772400" cy="5141422"/>
          </a:xfrm>
        </p:spPr>
        <p:txBody>
          <a:bodyPr/>
          <a:lstStyle/>
          <a:p>
            <a:r>
              <a:rPr lang="de-DE" sz="1500" dirty="0">
                <a:hlinkClick r:id="rId3" tooltip="https://www.youtube.com/watch?v=H6JJoVRLPPc"/>
              </a:rPr>
              <a:t>https://www.youtube.com/watch?v=H6JJoVRLPPc</a:t>
            </a:r>
            <a:endParaRPr lang="de-DE" sz="1500" dirty="0"/>
          </a:p>
        </p:txBody>
      </p:sp>
      <p:sp>
        <p:nvSpPr>
          <p:cNvPr id="2" name="Foliennummernplatzhalter 1">
            <a:extLst>
              <a:ext uri="{FF2B5EF4-FFF2-40B4-BE49-F238E27FC236}">
                <a16:creationId xmlns:a16="http://schemas.microsoft.com/office/drawing/2014/main" id="{321CCC4D-E31C-A8F2-3F99-E33B858DE644}"/>
              </a:ext>
            </a:extLst>
          </p:cNvPr>
          <p:cNvSpPr>
            <a:spLocks noGrp="1"/>
          </p:cNvSpPr>
          <p:nvPr>
            <p:ph type="sldNum" sz="quarter" idx="12"/>
          </p:nvPr>
        </p:nvSpPr>
        <p:spPr/>
        <p:txBody>
          <a:bodyPr/>
          <a:lstStyle/>
          <a:p>
            <a:fld id="{86CB4B4D-7CA3-9044-876B-883B54F8677D}" type="slidenum">
              <a:rPr lang="de-DE" smtClean="0"/>
              <a:t>107</a:t>
            </a:fld>
            <a:endParaRPr lang="de-DE"/>
          </a:p>
        </p:txBody>
      </p:sp>
      <p:pic>
        <p:nvPicPr>
          <p:cNvPr id="5" name="Onlinemedien 4" title="Willkommen in Heidelberg!">
            <a:hlinkClick r:id="" action="ppaction://media"/>
            <a:extLst>
              <a:ext uri="{FF2B5EF4-FFF2-40B4-BE49-F238E27FC236}">
                <a16:creationId xmlns:a16="http://schemas.microsoft.com/office/drawing/2014/main" id="{07BC652A-388B-8C2F-FEA0-97FB8840DAE2}"/>
              </a:ext>
            </a:extLst>
          </p:cNvPr>
          <p:cNvPicPr>
            <a:picLocks noRot="1" noChangeAspect="1"/>
          </p:cNvPicPr>
          <p:nvPr>
            <a:videoFile r:link="rId1"/>
          </p:nvPr>
        </p:nvPicPr>
        <p:blipFill>
          <a:blip r:embed="rId4"/>
          <a:stretch>
            <a:fillRect/>
          </a:stretch>
        </p:blipFill>
        <p:spPr>
          <a:xfrm>
            <a:off x="590107" y="1954281"/>
            <a:ext cx="7220773" cy="4079737"/>
          </a:xfrm>
          <a:prstGeom prst="rect">
            <a:avLst/>
          </a:prstGeom>
        </p:spPr>
      </p:pic>
    </p:spTree>
    <p:extLst>
      <p:ext uri="{BB962C8B-B14F-4D97-AF65-F5344CB8AC3E}">
        <p14:creationId xmlns:p14="http://schemas.microsoft.com/office/powerpoint/2010/main" val="27572096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Kulturleben in Heidelberg"/>
          <p:cNvSpPr txBox="1">
            <a:spLocks noGrp="1"/>
          </p:cNvSpPr>
          <p:nvPr>
            <p:ph type="title" idx="4294967295"/>
          </p:nvPr>
        </p:nvSpPr>
        <p:spPr>
          <a:prstGeom prst="rect">
            <a:avLst/>
          </a:prstGeom>
        </p:spPr>
        <p:txBody>
          <a:bodyPr/>
          <a:lstStyle/>
          <a:p>
            <a:r>
              <a:rPr lang="de-DE" sz="3500" dirty="0">
                <a:latin typeface="Calibri" panose="020F0502020204030204" pitchFamily="34" charset="0"/>
                <a:cs typeface="Calibri" panose="020F0502020204030204" pitchFamily="34" charset="0"/>
              </a:rPr>
              <a:t>Netzzugang</a:t>
            </a:r>
            <a:endParaRPr sz="3500" dirty="0">
              <a:latin typeface="Calibri" panose="020F0502020204030204" pitchFamily="34" charset="0"/>
              <a:cs typeface="Calibri" panose="020F0502020204030204" pitchFamily="34" charset="0"/>
            </a:endParaRPr>
          </a:p>
        </p:txBody>
      </p:sp>
      <p:sp>
        <p:nvSpPr>
          <p:cNvPr id="421" name="Eine willkürliche Auswahl:…"/>
          <p:cNvSpPr txBox="1">
            <a:spLocks noGrp="1"/>
          </p:cNvSpPr>
          <p:nvPr>
            <p:ph type="body" idx="4294967295"/>
          </p:nvPr>
        </p:nvSpPr>
        <p:spPr>
          <a:prstGeom prst="rect">
            <a:avLst/>
          </a:prstGeom>
        </p:spPr>
        <p:txBody>
          <a:bodyPr lIns="0" tIns="0" rIns="0" bIns="0" anchor="t"/>
          <a:lstStyle/>
          <a:p>
            <a:r>
              <a:rPr lang="de-DE" sz="2000" b="1"/>
              <a:t>WLAN – </a:t>
            </a:r>
            <a:r>
              <a:rPr lang="de-DE" sz="2000" b="1" err="1"/>
              <a:t>Eduroam</a:t>
            </a:r>
            <a:endParaRPr lang="de-DE" sz="2000" b="1"/>
          </a:p>
          <a:p>
            <a:endParaRPr lang="de-DE" sz="2000"/>
          </a:p>
          <a:p>
            <a:pPr marL="160421" indent="-160421">
              <a:buSzPct val="100000"/>
              <a:buChar char="•"/>
            </a:pPr>
            <a:r>
              <a:rPr lang="en-GB" sz="2000">
                <a:latin typeface="Calibri" panose="020F0502020204030204" pitchFamily="34" charset="0"/>
                <a:cs typeface="Calibri" panose="020F0502020204030204" pitchFamily="34" charset="0"/>
              </a:rPr>
              <a:t>Auf </a:t>
            </a:r>
            <a:r>
              <a:rPr lang="en-GB" sz="2000" err="1">
                <a:latin typeface="Calibri" panose="020F0502020204030204" pitchFamily="34" charset="0"/>
                <a:cs typeface="Calibri" panose="020F0502020204030204" pitchFamily="34" charset="0"/>
              </a:rPr>
              <a:t>dem</a:t>
            </a:r>
            <a:r>
              <a:rPr lang="en-GB" sz="2000">
                <a:latin typeface="Calibri" panose="020F0502020204030204" pitchFamily="34" charset="0"/>
                <a:cs typeface="Calibri" panose="020F0502020204030204" pitchFamily="34" charset="0"/>
              </a:rPr>
              <a:t> Campus und in den </a:t>
            </a:r>
            <a:r>
              <a:rPr lang="en-GB" sz="2000" err="1">
                <a:latin typeface="Calibri" panose="020F0502020204030204" pitchFamily="34" charset="0"/>
                <a:cs typeface="Calibri" panose="020F0502020204030204" pitchFamily="34" charset="0"/>
              </a:rPr>
              <a:t>Bibliotheken</a:t>
            </a:r>
            <a:r>
              <a:rPr lang="en-GB" sz="2000">
                <a:latin typeface="Calibri" panose="020F0502020204030204" pitchFamily="34" charset="0"/>
                <a:cs typeface="Calibri" panose="020F0502020204030204" pitchFamily="34" charset="0"/>
              </a:rPr>
              <a:t> </a:t>
            </a:r>
            <a:r>
              <a:rPr lang="en-GB" sz="2000" err="1">
                <a:latin typeface="Calibri" panose="020F0502020204030204" pitchFamily="34" charset="0"/>
                <a:cs typeface="Calibri" panose="020F0502020204030204" pitchFamily="34" charset="0"/>
              </a:rPr>
              <a:t>gibt</a:t>
            </a:r>
            <a:r>
              <a:rPr lang="en-GB" sz="2000">
                <a:latin typeface="Calibri" panose="020F0502020204030204" pitchFamily="34" charset="0"/>
                <a:cs typeface="Calibri" panose="020F0502020204030204" pitchFamily="34" charset="0"/>
              </a:rPr>
              <a:t> es WLAN (</a:t>
            </a:r>
            <a:r>
              <a:rPr lang="en-GB" sz="2000" err="1">
                <a:latin typeface="Calibri" panose="020F0502020204030204" pitchFamily="34" charset="0"/>
                <a:cs typeface="Calibri" panose="020F0502020204030204" pitchFamily="34" charset="0"/>
              </a:rPr>
              <a:t>eduroam</a:t>
            </a:r>
            <a:r>
              <a:rPr lang="en-GB" sz="2000">
                <a:latin typeface="Calibri" panose="020F0502020204030204" pitchFamily="34" charset="0"/>
                <a:cs typeface="Calibri" panose="020F0502020204030204" pitchFamily="34" charset="0"/>
              </a:rPr>
              <a:t>)</a:t>
            </a:r>
          </a:p>
          <a:p>
            <a:pPr marL="160421" indent="-160421">
              <a:buSzPct val="100000"/>
              <a:buChar char="•"/>
            </a:pPr>
            <a:endParaRPr lang="en-GB" sz="2000">
              <a:latin typeface="Calibri" panose="020F0502020204030204" pitchFamily="34" charset="0"/>
              <a:cs typeface="Calibri" panose="020F0502020204030204" pitchFamily="34" charset="0"/>
            </a:endParaRPr>
          </a:p>
          <a:p>
            <a:pPr marL="160421" indent="-160421">
              <a:buSzPct val="100000"/>
              <a:buChar char="•"/>
            </a:pPr>
            <a:r>
              <a:rPr lang="en-GB" sz="2000" err="1">
                <a:latin typeface="Calibri" panose="020F0502020204030204" pitchFamily="34" charset="0"/>
                <a:cs typeface="Calibri" panose="020F0502020204030204" pitchFamily="34" charset="0"/>
              </a:rPr>
              <a:t>Aus</a:t>
            </a:r>
            <a:r>
              <a:rPr lang="en-GB" sz="2000">
                <a:latin typeface="Calibri" panose="020F0502020204030204" pitchFamily="34" charset="0"/>
                <a:cs typeface="Calibri" panose="020F0502020204030204" pitchFamily="34" charset="0"/>
              </a:rPr>
              <a:t> </a:t>
            </a:r>
            <a:r>
              <a:rPr lang="en-GB" sz="2000" b="1" err="1">
                <a:latin typeface="Calibri" panose="020F0502020204030204" pitchFamily="34" charset="0"/>
                <a:cs typeface="Calibri" panose="020F0502020204030204" pitchFamily="34" charset="0"/>
              </a:rPr>
              <a:t>Sicherheitsgründen</a:t>
            </a:r>
            <a:r>
              <a:rPr lang="en-GB" sz="2000">
                <a:latin typeface="Calibri" panose="020F0502020204030204" pitchFamily="34" charset="0"/>
                <a:cs typeface="Calibri" panose="020F0502020204030204" pitchFamily="34" charset="0"/>
              </a:rPr>
              <a:t> (</a:t>
            </a:r>
            <a:r>
              <a:rPr lang="en-GB" sz="2000" err="1">
                <a:latin typeface="Calibri" panose="020F0502020204030204" pitchFamily="34" charset="0"/>
                <a:cs typeface="Calibri" panose="020F0502020204030204" pitchFamily="34" charset="0"/>
              </a:rPr>
              <a:t>bestenfalls</a:t>
            </a:r>
            <a:r>
              <a:rPr lang="en-GB" sz="2000">
                <a:latin typeface="Calibri" panose="020F0502020204030204" pitchFamily="34" charset="0"/>
                <a:cs typeface="Calibri" panose="020F0502020204030204" pitchFamily="34" charset="0"/>
              </a:rPr>
              <a:t>) </a:t>
            </a:r>
            <a:r>
              <a:rPr lang="en-GB" sz="2000" err="1">
                <a:latin typeface="Calibri" panose="020F0502020204030204" pitchFamily="34" charset="0"/>
                <a:cs typeface="Calibri" panose="020F0502020204030204" pitchFamily="34" charset="0"/>
              </a:rPr>
              <a:t>nur</a:t>
            </a:r>
            <a:r>
              <a:rPr lang="en-GB" sz="2000">
                <a:latin typeface="Calibri" panose="020F0502020204030204" pitchFamily="34" charset="0"/>
                <a:cs typeface="Calibri" panose="020F0502020204030204" pitchFamily="34" charset="0"/>
              </a:rPr>
              <a:t> das </a:t>
            </a:r>
            <a:r>
              <a:rPr lang="en-GB" sz="2000" err="1">
                <a:latin typeface="Calibri" panose="020F0502020204030204" pitchFamily="34" charset="0"/>
                <a:cs typeface="Calibri" panose="020F0502020204030204" pitchFamily="34" charset="0"/>
              </a:rPr>
              <a:t>exklusive</a:t>
            </a:r>
            <a:r>
              <a:rPr lang="en-GB" sz="2000">
                <a:latin typeface="Calibri" panose="020F0502020204030204" pitchFamily="34" charset="0"/>
                <a:cs typeface="Calibri" panose="020F0502020204030204" pitchFamily="34" charset="0"/>
              </a:rPr>
              <a:t> WLAN der Universität </a:t>
            </a:r>
            <a:r>
              <a:rPr lang="en-GB" sz="2000" err="1">
                <a:latin typeface="Calibri" panose="020F0502020204030204" pitchFamily="34" charset="0"/>
                <a:cs typeface="Calibri" panose="020F0502020204030204" pitchFamily="34" charset="0"/>
              </a:rPr>
              <a:t>verwenden</a:t>
            </a:r>
            <a:r>
              <a:rPr lang="en-GB" sz="2000">
                <a:latin typeface="Calibri" panose="020F0502020204030204" pitchFamily="34" charset="0"/>
                <a:cs typeface="Calibri" panose="020F0502020204030204" pitchFamily="34" charset="0"/>
              </a:rPr>
              <a:t> (</a:t>
            </a:r>
            <a:r>
              <a:rPr lang="en-GB" sz="2000" err="1">
                <a:latin typeface="Calibri" panose="020F0502020204030204" pitchFamily="34" charset="0"/>
                <a:cs typeface="Calibri" panose="020F0502020204030204" pitchFamily="34" charset="0"/>
              </a:rPr>
              <a:t>eduroam</a:t>
            </a:r>
            <a:r>
              <a:rPr lang="en-GB" sz="2000">
                <a:latin typeface="Calibri" panose="020F0502020204030204" pitchFamily="34" charset="0"/>
                <a:cs typeface="Calibri" panose="020F0502020204030204" pitchFamily="34" charset="0"/>
              </a:rPr>
              <a:t>)</a:t>
            </a:r>
          </a:p>
          <a:p>
            <a:pPr marL="160421" indent="-160421">
              <a:buSzPct val="100000"/>
              <a:buChar char="•"/>
            </a:pPr>
            <a:endParaRPr lang="en-GB" sz="2000">
              <a:latin typeface="Calibri" panose="020F0502020204030204" pitchFamily="34" charset="0"/>
              <a:cs typeface="Calibri" panose="020F0502020204030204" pitchFamily="34" charset="0"/>
            </a:endParaRPr>
          </a:p>
          <a:p>
            <a:pPr marL="160421" indent="-160421">
              <a:buSzPct val="100000"/>
              <a:buChar char="•"/>
            </a:pPr>
            <a:r>
              <a:rPr lang="en-GB" sz="2000" err="1">
                <a:latin typeface="Calibri" panose="020F0502020204030204" pitchFamily="34" charset="0"/>
                <a:cs typeface="Calibri" panose="020F0502020204030204" pitchFamily="34" charset="0"/>
              </a:rPr>
              <a:t>Eduraom</a:t>
            </a:r>
            <a:r>
              <a:rPr lang="en-GB" sz="2000">
                <a:latin typeface="Calibri" panose="020F0502020204030204" pitchFamily="34" charset="0"/>
                <a:cs typeface="Calibri" panose="020F0502020204030204" pitchFamily="34" charset="0"/>
              </a:rPr>
              <a:t> </a:t>
            </a:r>
            <a:r>
              <a:rPr lang="en-GB" sz="2000" err="1">
                <a:latin typeface="Calibri" panose="020F0502020204030204" pitchFamily="34" charset="0"/>
                <a:cs typeface="Calibri" panose="020F0502020204030204" pitchFamily="34" charset="0"/>
              </a:rPr>
              <a:t>funktioniert</a:t>
            </a:r>
            <a:r>
              <a:rPr lang="en-GB" sz="2000">
                <a:latin typeface="Calibri" panose="020F0502020204030204" pitchFamily="34" charset="0"/>
                <a:cs typeface="Calibri" panose="020F0502020204030204" pitchFamily="34" charset="0"/>
              </a:rPr>
              <a:t> </a:t>
            </a:r>
            <a:r>
              <a:rPr lang="en-GB" sz="2000" err="1">
                <a:latin typeface="Calibri" panose="020F0502020204030204" pitchFamily="34" charset="0"/>
                <a:cs typeface="Calibri" panose="020F0502020204030204" pitchFamily="34" charset="0"/>
              </a:rPr>
              <a:t>auch</a:t>
            </a:r>
            <a:r>
              <a:rPr lang="en-GB" sz="2000">
                <a:latin typeface="Calibri" panose="020F0502020204030204" pitchFamily="34" charset="0"/>
                <a:cs typeface="Calibri" panose="020F0502020204030204" pitchFamily="34" charset="0"/>
              </a:rPr>
              <a:t> an </a:t>
            </a:r>
            <a:r>
              <a:rPr lang="en-GB" sz="2000" err="1">
                <a:latin typeface="Calibri" panose="020F0502020204030204" pitchFamily="34" charset="0"/>
                <a:cs typeface="Calibri" panose="020F0502020204030204" pitchFamily="34" charset="0"/>
              </a:rPr>
              <a:t>vielen</a:t>
            </a:r>
            <a:r>
              <a:rPr lang="en-GB" sz="2000">
                <a:latin typeface="Calibri" panose="020F0502020204030204" pitchFamily="34" charset="0"/>
                <a:cs typeface="Calibri" panose="020F0502020204030204" pitchFamily="34" charset="0"/>
              </a:rPr>
              <a:t> </a:t>
            </a:r>
            <a:r>
              <a:rPr lang="en-GB" sz="2000" err="1">
                <a:latin typeface="Calibri" panose="020F0502020204030204" pitchFamily="34" charset="0"/>
                <a:cs typeface="Calibri" panose="020F0502020204030204" pitchFamily="34" charset="0"/>
              </a:rPr>
              <a:t>anderen</a:t>
            </a:r>
            <a:r>
              <a:rPr lang="en-GB" sz="2000">
                <a:latin typeface="Calibri" panose="020F0502020204030204" pitchFamily="34" charset="0"/>
                <a:cs typeface="Calibri" panose="020F0502020204030204" pitchFamily="34" charset="0"/>
              </a:rPr>
              <a:t> Unis in Deutschland und </a:t>
            </a:r>
            <a:r>
              <a:rPr lang="en-GB" sz="2000" err="1">
                <a:latin typeface="Calibri" panose="020F0502020204030204" pitchFamily="34" charset="0"/>
                <a:cs typeface="Calibri" panose="020F0502020204030204" pitchFamily="34" charset="0"/>
              </a:rPr>
              <a:t>auch</a:t>
            </a:r>
            <a:r>
              <a:rPr lang="en-GB" sz="2000">
                <a:latin typeface="Calibri" panose="020F0502020204030204" pitchFamily="34" charset="0"/>
                <a:cs typeface="Calibri" panose="020F0502020204030204" pitchFamily="34" charset="0"/>
              </a:rPr>
              <a:t> </a:t>
            </a:r>
            <a:r>
              <a:rPr lang="en-GB" sz="2000" err="1">
                <a:latin typeface="Calibri" panose="020F0502020204030204" pitchFamily="34" charset="0"/>
                <a:cs typeface="Calibri" panose="020F0502020204030204" pitchFamily="34" charset="0"/>
              </a:rPr>
              <a:t>weltweit</a:t>
            </a:r>
            <a:r>
              <a:rPr lang="en-GB" sz="2000">
                <a:latin typeface="Calibri" panose="020F0502020204030204" pitchFamily="34" charset="0"/>
                <a:cs typeface="Calibri" panose="020F0502020204030204" pitchFamily="34" charset="0"/>
              </a:rPr>
              <a:t> </a:t>
            </a:r>
            <a:r>
              <a:rPr lang="en-GB" sz="2000">
                <a:solidFill>
                  <a:srgbClr val="0000FF"/>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https://www.eduroam.org/where</a:t>
            </a:r>
            <a:r>
              <a:rPr lang="en-GB" sz="2000">
                <a:solidFill>
                  <a:schemeClr val="tx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a:t>
            </a:r>
            <a:endParaRPr lang="en-GB" sz="2000">
              <a:solidFill>
                <a:schemeClr val="tx1"/>
              </a:solidFill>
              <a:latin typeface="Calibri" panose="020F0502020204030204" pitchFamily="34" charset="0"/>
              <a:cs typeface="Calibri" panose="020F0502020204030204" pitchFamily="34" charset="0"/>
            </a:endParaRPr>
          </a:p>
          <a:p>
            <a:endParaRPr lang="en-GB" sz="2000">
              <a:latin typeface="Calibri" panose="020F0502020204030204" pitchFamily="34" charset="0"/>
              <a:cs typeface="Calibri" panose="020F0502020204030204" pitchFamily="34" charset="0"/>
            </a:endParaRPr>
          </a:p>
          <a:p>
            <a:endParaRPr lang="en-GB" sz="2000">
              <a:latin typeface="Calibri" panose="020F0502020204030204" pitchFamily="34" charset="0"/>
              <a:cs typeface="Calibri" panose="020F0502020204030204" pitchFamily="34" charset="0"/>
            </a:endParaRPr>
          </a:p>
          <a:p>
            <a:endParaRPr lang="en-GB" sz="2000">
              <a:latin typeface="Calibri" panose="020F0502020204030204" pitchFamily="34" charset="0"/>
              <a:cs typeface="Calibri" panose="020F0502020204030204" pitchFamily="34" charset="0"/>
            </a:endParaRPr>
          </a:p>
          <a:p>
            <a:r>
              <a:rPr lang="en-GB" sz="2000" err="1">
                <a:latin typeface="Calibri" panose="020F0502020204030204" pitchFamily="34" charset="0"/>
                <a:cs typeface="Calibri" panose="020F0502020204030204" pitchFamily="34" charset="0"/>
              </a:rPr>
              <a:t>Hier</a:t>
            </a:r>
            <a:r>
              <a:rPr lang="en-GB" sz="2000">
                <a:latin typeface="Calibri" panose="020F0502020204030204" pitchFamily="34" charset="0"/>
                <a:cs typeface="Calibri" panose="020F0502020204030204" pitchFamily="34" charset="0"/>
              </a:rPr>
              <a:t> </a:t>
            </a:r>
            <a:r>
              <a:rPr lang="en-GB" sz="2000" err="1">
                <a:latin typeface="Calibri" panose="020F0502020204030204" pitchFamily="34" charset="0"/>
                <a:cs typeface="Calibri" panose="020F0502020204030204" pitchFamily="34" charset="0"/>
              </a:rPr>
              <a:t>könnt</a:t>
            </a:r>
            <a:r>
              <a:rPr lang="en-GB" sz="2000">
                <a:latin typeface="Calibri" panose="020F0502020204030204" pitchFamily="34" charset="0"/>
                <a:cs typeface="Calibri" panose="020F0502020204030204" pitchFamily="34" charset="0"/>
              </a:rPr>
              <a:t> </a:t>
            </a:r>
            <a:r>
              <a:rPr lang="en-GB" sz="2000" err="1">
                <a:latin typeface="Calibri" panose="020F0502020204030204" pitchFamily="34" charset="0"/>
                <a:cs typeface="Calibri" panose="020F0502020204030204" pitchFamily="34" charset="0"/>
              </a:rPr>
              <a:t>ihr</a:t>
            </a:r>
            <a:r>
              <a:rPr lang="en-GB" sz="2000">
                <a:latin typeface="Calibri" panose="020F0502020204030204" pitchFamily="34" charset="0"/>
                <a:cs typeface="Calibri" panose="020F0502020204030204" pitchFamily="34" charset="0"/>
              </a:rPr>
              <a:t> </a:t>
            </a:r>
            <a:r>
              <a:rPr lang="en-GB" sz="2000" err="1">
                <a:latin typeface="Calibri" panose="020F0502020204030204" pitchFamily="34" charset="0"/>
                <a:cs typeface="Calibri" panose="020F0502020204030204" pitchFamily="34" charset="0"/>
              </a:rPr>
              <a:t>Eduroam</a:t>
            </a:r>
            <a:r>
              <a:rPr lang="en-GB" sz="2000">
                <a:latin typeface="Calibri" panose="020F0502020204030204" pitchFamily="34" charset="0"/>
                <a:cs typeface="Calibri" panose="020F0502020204030204" pitchFamily="34" charset="0"/>
              </a:rPr>
              <a:t> </a:t>
            </a:r>
            <a:r>
              <a:rPr lang="en-GB" sz="2000" err="1">
                <a:latin typeface="Calibri" panose="020F0502020204030204" pitchFamily="34" charset="0"/>
                <a:cs typeface="Calibri" panose="020F0502020204030204" pitchFamily="34" charset="0"/>
              </a:rPr>
              <a:t>für</a:t>
            </a:r>
            <a:r>
              <a:rPr lang="en-GB" sz="2000">
                <a:latin typeface="Calibri" panose="020F0502020204030204" pitchFamily="34" charset="0"/>
                <a:cs typeface="Calibri" panose="020F0502020204030204" pitchFamily="34" charset="0"/>
              </a:rPr>
              <a:t> Laptop/Handy/Tablet</a:t>
            </a:r>
          </a:p>
          <a:p>
            <a:r>
              <a:rPr lang="en-GB" sz="2000" err="1">
                <a:latin typeface="Calibri" panose="020F0502020204030204" pitchFamily="34" charset="0"/>
                <a:cs typeface="Calibri" panose="020F0502020204030204" pitchFamily="34" charset="0"/>
              </a:rPr>
              <a:t>herunterladen</a:t>
            </a:r>
            <a:r>
              <a:rPr lang="en-GB" sz="2000">
                <a:latin typeface="Calibri" panose="020F0502020204030204" pitchFamily="34" charset="0"/>
                <a:cs typeface="Calibri" panose="020F0502020204030204" pitchFamily="34" charset="0"/>
              </a:rPr>
              <a:t>: </a:t>
            </a:r>
            <a:r>
              <a:rPr lang="en-GB" sz="2000">
                <a:hlinkClick r:id="rId3"/>
              </a:rPr>
              <a:t>https://cat.eduroam.de/</a:t>
            </a:r>
            <a:endParaRPr lang="en-GB" sz="2000"/>
          </a:p>
          <a:p>
            <a:r>
              <a:rPr lang="en-GB" sz="2000"/>
              <a:t> </a:t>
            </a:r>
          </a:p>
          <a:p>
            <a:endParaRPr lang="en-DE" sz="2000">
              <a:latin typeface="Calibri" panose="020F0502020204030204" pitchFamily="34" charset="0"/>
              <a:cs typeface="Calibri" panose="020F0502020204030204" pitchFamily="34" charset="0"/>
            </a:endParaRPr>
          </a:p>
          <a:p>
            <a:endParaRPr lang="de-DE" sz="2000"/>
          </a:p>
          <a:p>
            <a:r>
              <a:rPr lang="de-DE" sz="2000"/>
              <a:t>	</a:t>
            </a:r>
            <a:endParaRPr sz="2000"/>
          </a:p>
        </p:txBody>
      </p:sp>
      <p:sp>
        <p:nvSpPr>
          <p:cNvPr id="2" name="Foliennummernplatzhalter 1">
            <a:extLst>
              <a:ext uri="{FF2B5EF4-FFF2-40B4-BE49-F238E27FC236}">
                <a16:creationId xmlns:a16="http://schemas.microsoft.com/office/drawing/2014/main" id="{8B397F78-0400-4F49-94B6-1C213406839E}"/>
              </a:ext>
            </a:extLst>
          </p:cNvPr>
          <p:cNvSpPr>
            <a:spLocks noGrp="1"/>
          </p:cNvSpPr>
          <p:nvPr>
            <p:ph type="sldNum" sz="quarter" idx="2"/>
          </p:nvPr>
        </p:nvSpPr>
        <p:spPr/>
        <p:txBody>
          <a:bodyPr/>
          <a:lstStyle/>
          <a:p>
            <a:fld id="{86CB4B4D-7CA3-9044-876B-883B54F8677D}" type="slidenum">
              <a:rPr lang="de-DE" smtClean="0"/>
              <a:t>108</a:t>
            </a:fld>
            <a:endParaRPr lang="de-DE"/>
          </a:p>
        </p:txBody>
      </p:sp>
      <p:sp>
        <p:nvSpPr>
          <p:cNvPr id="3" name="TextBox 2">
            <a:extLst>
              <a:ext uri="{FF2B5EF4-FFF2-40B4-BE49-F238E27FC236}">
                <a16:creationId xmlns:a16="http://schemas.microsoft.com/office/drawing/2014/main" id="{16622CC4-999B-3547-853B-9E46B23722A0}"/>
              </a:ext>
            </a:extLst>
          </p:cNvPr>
          <p:cNvSpPr txBox="1"/>
          <p:nvPr/>
        </p:nvSpPr>
        <p:spPr>
          <a:xfrm>
            <a:off x="1534332" y="3673098"/>
            <a:ext cx="92396" cy="4642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863600" rtl="0" fontAlgn="auto" latinLnBrk="0" hangingPunct="0">
              <a:lnSpc>
                <a:spcPts val="2900"/>
              </a:lnSpc>
              <a:spcBef>
                <a:spcPts val="0"/>
              </a:spcBef>
              <a:spcAft>
                <a:spcPts val="0"/>
              </a:spcAft>
              <a:buClrTx/>
              <a:buSzTx/>
              <a:buFontTx/>
              <a:buNone/>
              <a:tabLst/>
            </a:pPr>
            <a:endParaRPr kumimoji="0" lang="en-DE" sz="2400" b="1" i="0" u="none" strike="noStrike" cap="none" spc="0" normalizeH="0" baseline="0">
              <a:ln>
                <a:noFill/>
              </a:ln>
              <a:solidFill>
                <a:srgbClr val="000000"/>
              </a:solidFill>
              <a:effectLst/>
              <a:uFillTx/>
              <a:latin typeface="+mj-lt"/>
              <a:ea typeface="+mj-ea"/>
              <a:cs typeface="+mj-cs"/>
              <a:sym typeface="Helvetica"/>
            </a:endParaRPr>
          </a:p>
        </p:txBody>
      </p:sp>
      <p:pic>
        <p:nvPicPr>
          <p:cNvPr id="5" name="Picture 4" descr="Qr code&#10;&#10;Description automatically generated">
            <a:extLst>
              <a:ext uri="{FF2B5EF4-FFF2-40B4-BE49-F238E27FC236}">
                <a16:creationId xmlns:a16="http://schemas.microsoft.com/office/drawing/2014/main" id="{D795082A-E7B9-AA45-AF9B-664738ED14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5725" y="4283725"/>
            <a:ext cx="2099288" cy="2031569"/>
          </a:xfrm>
          <a:prstGeom prst="rect">
            <a:avLst/>
          </a:prstGeom>
        </p:spPr>
      </p:pic>
    </p:spTree>
    <p:extLst>
      <p:ext uri="{BB962C8B-B14F-4D97-AF65-F5344CB8AC3E}">
        <p14:creationId xmlns:p14="http://schemas.microsoft.com/office/powerpoint/2010/main" val="2336897471"/>
      </p:ext>
    </p:extLst>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Kulturleben in Heidelberg"/>
          <p:cNvSpPr txBox="1">
            <a:spLocks noGrp="1"/>
          </p:cNvSpPr>
          <p:nvPr>
            <p:ph type="title" idx="4294967295"/>
          </p:nvPr>
        </p:nvSpPr>
        <p:spPr>
          <a:prstGeom prst="rect">
            <a:avLst/>
          </a:prstGeom>
        </p:spPr>
        <p:txBody>
          <a:bodyPr/>
          <a:lstStyle/>
          <a:p>
            <a:r>
              <a:rPr lang="de-DE" sz="3500" dirty="0">
                <a:latin typeface="Calibri" panose="020F0502020204030204" pitchFamily="34" charset="0"/>
                <a:cs typeface="Calibri" panose="020F0502020204030204" pitchFamily="34" charset="0"/>
              </a:rPr>
              <a:t>Netzzugang</a:t>
            </a:r>
            <a:endParaRPr sz="3500" dirty="0">
              <a:latin typeface="Calibri" panose="020F0502020204030204" pitchFamily="34" charset="0"/>
              <a:cs typeface="Calibri" panose="020F0502020204030204" pitchFamily="34" charset="0"/>
            </a:endParaRPr>
          </a:p>
        </p:txBody>
      </p:sp>
      <p:sp>
        <p:nvSpPr>
          <p:cNvPr id="421" name="Eine willkürliche Auswahl:…"/>
          <p:cNvSpPr txBox="1">
            <a:spLocks noGrp="1"/>
          </p:cNvSpPr>
          <p:nvPr>
            <p:ph type="body" idx="4294967295"/>
          </p:nvPr>
        </p:nvSpPr>
        <p:spPr>
          <a:prstGeom prst="rect">
            <a:avLst/>
          </a:prstGeom>
        </p:spPr>
        <p:txBody>
          <a:bodyPr lIns="0" tIns="0" rIns="0" bIns="0" anchor="t"/>
          <a:lstStyle/>
          <a:p>
            <a:r>
              <a:rPr lang="de-DE" sz="2000" b="1"/>
              <a:t>WLAN – </a:t>
            </a:r>
            <a:r>
              <a:rPr lang="de-DE" sz="2000" b="1" err="1"/>
              <a:t>Eduroam</a:t>
            </a:r>
            <a:endParaRPr lang="de-DE" sz="2000" b="1"/>
          </a:p>
          <a:p>
            <a:endParaRPr lang="de-DE" sz="2000"/>
          </a:p>
          <a:p>
            <a:pPr marL="160421" indent="-160421">
              <a:buSzPct val="100000"/>
              <a:buChar char="•"/>
            </a:pPr>
            <a:r>
              <a:rPr lang="de-DE" sz="2000">
                <a:latin typeface="Calibri" panose="020F0502020204030204" pitchFamily="34" charset="0"/>
                <a:cs typeface="Calibri" panose="020F0502020204030204" pitchFamily="34" charset="0"/>
              </a:rPr>
              <a:t>Zugangsdaten:</a:t>
            </a:r>
          </a:p>
          <a:p>
            <a:pPr marL="160421" indent="-160421">
              <a:buSzPct val="100000"/>
              <a:buChar char="•"/>
            </a:pPr>
            <a:endParaRPr lang="de-DE" sz="2000">
              <a:latin typeface="Calibri" panose="020F0502020204030204" pitchFamily="34" charset="0"/>
              <a:cs typeface="Calibri" panose="020F0502020204030204" pitchFamily="34" charset="0"/>
            </a:endParaRPr>
          </a:p>
          <a:p>
            <a:pPr>
              <a:buSzPct val="100000"/>
            </a:pPr>
            <a:r>
              <a:rPr lang="de-DE" sz="2000">
                <a:latin typeface="Calibri" panose="020F0502020204030204" pitchFamily="34" charset="0"/>
                <a:cs typeface="Calibri" panose="020F0502020204030204" pitchFamily="34" charset="0"/>
              </a:rPr>
              <a:t>	SSID: </a:t>
            </a:r>
            <a:r>
              <a:rPr lang="de-DE" sz="2000" err="1">
                <a:latin typeface="Calibri" panose="020F0502020204030204" pitchFamily="34" charset="0"/>
                <a:cs typeface="Calibri" panose="020F0502020204030204" pitchFamily="34" charset="0"/>
              </a:rPr>
              <a:t>eduroam</a:t>
            </a:r>
            <a:endParaRPr lang="de-DE" sz="2000">
              <a:latin typeface="Calibri" panose="020F0502020204030204" pitchFamily="34" charset="0"/>
              <a:cs typeface="Calibri" panose="020F0502020204030204" pitchFamily="34" charset="0"/>
            </a:endParaRPr>
          </a:p>
          <a:p>
            <a:pPr>
              <a:buSzPct val="100000"/>
            </a:pPr>
            <a:r>
              <a:rPr lang="de-DE" sz="2000">
                <a:latin typeface="Calibri" panose="020F0502020204030204" pitchFamily="34" charset="0"/>
                <a:cs typeface="Calibri" panose="020F0502020204030204" pitchFamily="34" charset="0"/>
              </a:rPr>
              <a:t>	User: </a:t>
            </a:r>
            <a:r>
              <a:rPr lang="de-DE" sz="2000" i="1">
                <a:latin typeface="Calibri" panose="020F0502020204030204" pitchFamily="34" charset="0"/>
                <a:cs typeface="Calibri" panose="020F0502020204030204" pitchFamily="34" charset="0"/>
              </a:rPr>
              <a:t>UNI-ID</a:t>
            </a:r>
            <a:r>
              <a:rPr lang="de-DE" sz="2000">
                <a:latin typeface="Calibri" panose="020F0502020204030204" pitchFamily="34" charset="0"/>
                <a:cs typeface="Calibri" panose="020F0502020204030204" pitchFamily="34" charset="0"/>
              </a:rPr>
              <a:t>@uni-heidelberg.de (Bsp.: ZB123@uni-heidelberg.de)</a:t>
            </a:r>
          </a:p>
          <a:p>
            <a:pPr>
              <a:buSzPct val="100000"/>
            </a:pPr>
            <a:r>
              <a:rPr lang="de-DE" sz="2000">
                <a:latin typeface="Calibri" panose="020F0502020204030204" pitchFamily="34" charset="0"/>
                <a:cs typeface="Calibri" panose="020F0502020204030204" pitchFamily="34" charset="0"/>
              </a:rPr>
              <a:t>	Password: URZ Kennwort</a:t>
            </a:r>
          </a:p>
          <a:p>
            <a:pPr>
              <a:buSzPct val="100000"/>
            </a:pPr>
            <a:endParaRPr lang="de-DE" sz="2000">
              <a:latin typeface="Calibri" panose="020F0502020204030204" pitchFamily="34" charset="0"/>
              <a:cs typeface="Calibri" panose="020F0502020204030204" pitchFamily="34" charset="0"/>
            </a:endParaRPr>
          </a:p>
          <a:p>
            <a:pPr>
              <a:buSzPct val="100000"/>
            </a:pPr>
            <a:endParaRPr lang="de-DE" sz="2000"/>
          </a:p>
          <a:p>
            <a:r>
              <a:rPr lang="de-DE" sz="2000"/>
              <a:t>	</a:t>
            </a:r>
            <a:endParaRPr sz="2000"/>
          </a:p>
        </p:txBody>
      </p:sp>
      <p:sp>
        <p:nvSpPr>
          <p:cNvPr id="2" name="Foliennummernplatzhalter 1">
            <a:extLst>
              <a:ext uri="{FF2B5EF4-FFF2-40B4-BE49-F238E27FC236}">
                <a16:creationId xmlns:a16="http://schemas.microsoft.com/office/drawing/2014/main" id="{8B397F78-0400-4F49-94B6-1C213406839E}"/>
              </a:ext>
            </a:extLst>
          </p:cNvPr>
          <p:cNvSpPr>
            <a:spLocks noGrp="1"/>
          </p:cNvSpPr>
          <p:nvPr>
            <p:ph type="sldNum" sz="quarter" idx="2"/>
          </p:nvPr>
        </p:nvSpPr>
        <p:spPr/>
        <p:txBody>
          <a:bodyPr/>
          <a:lstStyle/>
          <a:p>
            <a:fld id="{86CB4B4D-7CA3-9044-876B-883B54F8677D}" type="slidenum">
              <a:rPr lang="de-DE" smtClean="0"/>
              <a:t>109</a:t>
            </a:fld>
            <a:endParaRPr lang="de-DE"/>
          </a:p>
        </p:txBody>
      </p:sp>
      <p:sp>
        <p:nvSpPr>
          <p:cNvPr id="3" name="TextBox 2">
            <a:extLst>
              <a:ext uri="{FF2B5EF4-FFF2-40B4-BE49-F238E27FC236}">
                <a16:creationId xmlns:a16="http://schemas.microsoft.com/office/drawing/2014/main" id="{16622CC4-999B-3547-853B-9E46B23722A0}"/>
              </a:ext>
            </a:extLst>
          </p:cNvPr>
          <p:cNvSpPr txBox="1"/>
          <p:nvPr/>
        </p:nvSpPr>
        <p:spPr>
          <a:xfrm>
            <a:off x="1534332" y="3673098"/>
            <a:ext cx="92396" cy="4642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863600" rtl="0" fontAlgn="auto" latinLnBrk="0" hangingPunct="0">
              <a:lnSpc>
                <a:spcPts val="2900"/>
              </a:lnSpc>
              <a:spcBef>
                <a:spcPts val="0"/>
              </a:spcBef>
              <a:spcAft>
                <a:spcPts val="0"/>
              </a:spcAft>
              <a:buClrTx/>
              <a:buSzTx/>
              <a:buFontTx/>
              <a:buNone/>
              <a:tabLst/>
            </a:pPr>
            <a:endParaRPr kumimoji="0" lang="en-DE" sz="2400" b="1" i="0" u="none" strike="noStrike" cap="none" spc="0" normalizeH="0" baseline="0">
              <a:ln>
                <a:noFill/>
              </a:ln>
              <a:solidFill>
                <a:srgbClr val="000000"/>
              </a:solidFill>
              <a:effectLst/>
              <a:uFillTx/>
              <a:latin typeface="+mj-lt"/>
              <a:ea typeface="+mj-ea"/>
              <a:cs typeface="+mj-cs"/>
              <a:sym typeface="Helvetica"/>
            </a:endParaRPr>
          </a:p>
        </p:txBody>
      </p:sp>
    </p:spTree>
    <p:extLst>
      <p:ext uri="{BB962C8B-B14F-4D97-AF65-F5344CB8AC3E}">
        <p14:creationId xmlns:p14="http://schemas.microsoft.com/office/powerpoint/2010/main" val="212530845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FA7FE92-D16D-C848-D76A-842C637217CE}"/>
              </a:ext>
            </a:extLst>
          </p:cNvPr>
          <p:cNvSpPr>
            <a:spLocks noGrp="1"/>
          </p:cNvSpPr>
          <p:nvPr>
            <p:ph idx="1"/>
          </p:nvPr>
        </p:nvSpPr>
        <p:spPr>
          <a:xfrm>
            <a:off x="431800" y="755650"/>
            <a:ext cx="7772400" cy="4965700"/>
          </a:xfrm>
        </p:spPr>
        <p:txBody>
          <a:bodyPr anchor="ctr"/>
          <a:lstStyle/>
          <a:p>
            <a:pPr algn="ctr"/>
            <a:r>
              <a:rPr lang="de-DE" sz="3500" b="1" dirty="0"/>
              <a:t>Die Fachbereiche stellen sich vor:</a:t>
            </a:r>
          </a:p>
          <a:p>
            <a:pPr algn="ctr"/>
            <a:endParaRPr lang="de-DE" sz="3200" b="1" dirty="0"/>
          </a:p>
          <a:p>
            <a:pPr algn="ctr"/>
            <a:r>
              <a:rPr lang="de-DE" sz="2400" dirty="0"/>
              <a:t>Neuere deutsche Literaturwissenschaft: Dr. Sylvia </a:t>
            </a:r>
            <a:r>
              <a:rPr lang="de-DE" sz="2400" dirty="0" err="1"/>
              <a:t>Brockstieger</a:t>
            </a:r>
            <a:endParaRPr lang="de-DE" sz="2400" dirty="0"/>
          </a:p>
          <a:p>
            <a:pPr algn="ctr"/>
            <a:r>
              <a:rPr lang="de-DE" sz="2400" dirty="0"/>
              <a:t>Mediävistik: Dr. Linus </a:t>
            </a:r>
            <a:r>
              <a:rPr lang="de-DE" sz="2400" dirty="0" err="1"/>
              <a:t>Möllenbrink</a:t>
            </a:r>
            <a:endParaRPr lang="de-DE" sz="2400" dirty="0"/>
          </a:p>
          <a:p>
            <a:pPr algn="ctr"/>
            <a:r>
              <a:rPr lang="de-DE" sz="2400" dirty="0"/>
              <a:t>Linguistik: </a:t>
            </a:r>
            <a:r>
              <a:rPr lang="de-DE" sz="2400" dirty="0" err="1"/>
              <a:t>Jöran</a:t>
            </a:r>
            <a:r>
              <a:rPr lang="de-DE" sz="2400" dirty="0"/>
              <a:t> </a:t>
            </a:r>
            <a:r>
              <a:rPr lang="de-DE" sz="2400" dirty="0" err="1"/>
              <a:t>Landschoff</a:t>
            </a:r>
            <a:r>
              <a:rPr lang="de-DE" sz="2400" dirty="0"/>
              <a:t>, M.A.</a:t>
            </a:r>
          </a:p>
        </p:txBody>
      </p:sp>
      <p:sp>
        <p:nvSpPr>
          <p:cNvPr id="6" name="Foliennummernplatzhalter 5">
            <a:extLst>
              <a:ext uri="{FF2B5EF4-FFF2-40B4-BE49-F238E27FC236}">
                <a16:creationId xmlns:a16="http://schemas.microsoft.com/office/drawing/2014/main" id="{73FE9F4C-D4A9-1A38-D6E9-A3DACD97515C}"/>
              </a:ext>
            </a:extLst>
          </p:cNvPr>
          <p:cNvSpPr>
            <a:spLocks noGrp="1"/>
          </p:cNvSpPr>
          <p:nvPr>
            <p:ph type="sldNum" sz="quarter" idx="12"/>
          </p:nvPr>
        </p:nvSpPr>
        <p:spPr/>
        <p:txBody>
          <a:bodyPr/>
          <a:lstStyle/>
          <a:p>
            <a:fld id="{260862A2-50DE-47FA-A64A-4A26824AE22F}" type="slidenum">
              <a:rPr lang="de-DE" smtClean="0"/>
              <a:pPr/>
              <a:t>11</a:t>
            </a:fld>
            <a:endParaRPr lang="de-DE"/>
          </a:p>
        </p:txBody>
      </p:sp>
    </p:spTree>
    <p:extLst>
      <p:ext uri="{BB962C8B-B14F-4D97-AF65-F5344CB8AC3E}">
        <p14:creationId xmlns:p14="http://schemas.microsoft.com/office/powerpoint/2010/main" val="11485878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Kulturleben in Heidelberg"/>
          <p:cNvSpPr txBox="1">
            <a:spLocks noGrp="1"/>
          </p:cNvSpPr>
          <p:nvPr>
            <p:ph type="title" idx="4294967295"/>
          </p:nvPr>
        </p:nvSpPr>
        <p:spPr>
          <a:prstGeom prst="rect">
            <a:avLst/>
          </a:prstGeom>
        </p:spPr>
        <p:txBody>
          <a:bodyPr/>
          <a:lstStyle/>
          <a:p>
            <a:r>
              <a:rPr lang="de-DE" sz="3500" dirty="0">
                <a:latin typeface="Calibri" panose="020F0502020204030204" pitchFamily="34" charset="0"/>
                <a:cs typeface="Calibri" panose="020F0502020204030204" pitchFamily="34" charset="0"/>
              </a:rPr>
              <a:t>Netzzugang </a:t>
            </a:r>
            <a:r>
              <a:rPr lang="de-DE" sz="3500" b="0" dirty="0">
                <a:latin typeface="Calibri" panose="020F0502020204030204" pitchFamily="34" charset="0"/>
                <a:cs typeface="Calibri" panose="020F0502020204030204" pitchFamily="34" charset="0"/>
              </a:rPr>
              <a:t>(optional)</a:t>
            </a:r>
            <a:endParaRPr sz="3500" b="0" dirty="0">
              <a:latin typeface="Calibri" panose="020F0502020204030204" pitchFamily="34" charset="0"/>
              <a:cs typeface="Calibri" panose="020F0502020204030204" pitchFamily="34" charset="0"/>
            </a:endParaRPr>
          </a:p>
        </p:txBody>
      </p:sp>
      <p:sp>
        <p:nvSpPr>
          <p:cNvPr id="421" name="Eine willkürliche Auswahl:…"/>
          <p:cNvSpPr txBox="1">
            <a:spLocks noGrp="1"/>
          </p:cNvSpPr>
          <p:nvPr>
            <p:ph type="body" idx="4294967295"/>
          </p:nvPr>
        </p:nvSpPr>
        <p:spPr>
          <a:xfrm>
            <a:off x="431800" y="1298576"/>
            <a:ext cx="7772400" cy="4965700"/>
          </a:xfrm>
          <a:prstGeom prst="rect">
            <a:avLst/>
          </a:prstGeom>
        </p:spPr>
        <p:txBody>
          <a:bodyPr lIns="0" tIns="0" rIns="0" bIns="0" anchor="t"/>
          <a:lstStyle/>
          <a:p>
            <a:r>
              <a:rPr lang="de-DE" sz="2000" b="1"/>
              <a:t>Zugriff auf exklusive Papers/Datenbanken usw. – Cisco</a:t>
            </a:r>
          </a:p>
          <a:p>
            <a:endParaRPr lang="de-DE" sz="2000"/>
          </a:p>
          <a:p>
            <a:pPr marL="160421" indent="-160421">
              <a:buSzPct val="100000"/>
              <a:buChar char="•"/>
            </a:pPr>
            <a:r>
              <a:rPr lang="de-DE" sz="2000">
                <a:solidFill>
                  <a:schemeClr val="accent2"/>
                </a:solidFill>
                <a:latin typeface="Calibri" panose="020F0502020204030204" pitchFamily="34" charset="0"/>
                <a:cs typeface="Calibri" panose="020F0502020204030204" pitchFamily="34" charset="0"/>
              </a:rPr>
              <a:t>Ihr lernt die Basics des wissenschaftlichen Arbeitens in der dazugehörigen Übung (keine Sorge!). </a:t>
            </a:r>
          </a:p>
          <a:p>
            <a:pPr marL="160421" indent="-160421">
              <a:buSzPct val="100000"/>
              <a:buChar char="•"/>
            </a:pPr>
            <a:endParaRPr lang="de-DE" sz="2000">
              <a:latin typeface="Calibri" panose="020F0502020204030204" pitchFamily="34" charset="0"/>
              <a:cs typeface="Calibri" panose="020F0502020204030204" pitchFamily="34" charset="0"/>
            </a:endParaRPr>
          </a:p>
          <a:p>
            <a:pPr marL="160421" indent="-160421">
              <a:buSzPct val="100000"/>
              <a:buChar char="•"/>
            </a:pPr>
            <a:r>
              <a:rPr lang="de-DE" sz="2000">
                <a:latin typeface="Calibri" panose="020F0502020204030204" pitchFamily="34" charset="0"/>
                <a:cs typeface="Calibri" panose="020F0502020204030204" pitchFamily="34" charset="0"/>
              </a:rPr>
              <a:t>Wenn ihr in der Bibliothek oder am Seminar seid, habt ihr oft Zugriff auf mehr Papers und Datenbanken als von zuhause. Ihr könnt aber eurem Computer vorgaukeln, dass ihr euch gerade direkt an der Uni aufhaltet:</a:t>
            </a:r>
          </a:p>
          <a:p>
            <a:pPr marL="160421" indent="-160421">
              <a:buSzPct val="100000"/>
              <a:buChar char="•"/>
            </a:pPr>
            <a:endParaRPr lang="de-DE" sz="2000">
              <a:latin typeface="Calibri" panose="020F0502020204030204" pitchFamily="34" charset="0"/>
              <a:cs typeface="Calibri" panose="020F0502020204030204" pitchFamily="34" charset="0"/>
            </a:endParaRPr>
          </a:p>
          <a:p>
            <a:pPr>
              <a:buSzPct val="100000"/>
            </a:pPr>
            <a:r>
              <a:rPr lang="de-DE" sz="2000">
                <a:latin typeface="Calibri" panose="020F0502020204030204" pitchFamily="34" charset="0"/>
                <a:cs typeface="Calibri" panose="020F0502020204030204" pitchFamily="34" charset="0"/>
              </a:rPr>
              <a:t>	Dazu braucht ihr einen VPN-Client, dieser schickt euren </a:t>
            </a:r>
          </a:p>
          <a:p>
            <a:pPr>
              <a:buSzPct val="100000"/>
            </a:pPr>
            <a:r>
              <a:rPr lang="de-DE" sz="2000">
                <a:latin typeface="Calibri" panose="020F0502020204030204" pitchFamily="34" charset="0"/>
                <a:cs typeface="Calibri" panose="020F0502020204030204" pitchFamily="34" charset="0"/>
              </a:rPr>
              <a:t>	Internetverkehr über den universitären Rechenserver und verleiht</a:t>
            </a:r>
          </a:p>
          <a:p>
            <a:pPr>
              <a:buSzPct val="100000"/>
            </a:pPr>
            <a:r>
              <a:rPr lang="de-DE" sz="2000">
                <a:latin typeface="Calibri" panose="020F0502020204030204" pitchFamily="34" charset="0"/>
                <a:cs typeface="Calibri" panose="020F0502020204030204" pitchFamily="34" charset="0"/>
              </a:rPr>
              <a:t>	euch zusätzliche Rechte.</a:t>
            </a:r>
          </a:p>
          <a:p>
            <a:pPr marL="160421" indent="-160421">
              <a:buSzPct val="100000"/>
              <a:buChar char="•"/>
            </a:pPr>
            <a:endParaRPr lang="de-DE" sz="2000">
              <a:latin typeface="Calibri" panose="020F0502020204030204" pitchFamily="34" charset="0"/>
              <a:cs typeface="Calibri" panose="020F0502020204030204" pitchFamily="34" charset="0"/>
            </a:endParaRPr>
          </a:p>
          <a:p>
            <a:pPr lvl="3" indent="0">
              <a:buNone/>
            </a:pPr>
            <a:r>
              <a:rPr lang="de-DE" sz="2000">
                <a:latin typeface="Calibri" panose="020F0502020204030204" pitchFamily="34" charset="0"/>
                <a:cs typeface="Calibri" panose="020F0502020204030204" pitchFamily="34" charset="0"/>
              </a:rPr>
              <a:t>	(auf der nächsten Seite mehr)</a:t>
            </a:r>
          </a:p>
          <a:p>
            <a:pPr>
              <a:buSzPct val="100000"/>
            </a:pPr>
            <a:r>
              <a:rPr lang="en-GB" sz="2000"/>
              <a:t>	</a:t>
            </a:r>
          </a:p>
          <a:p>
            <a:pPr marL="358152" lvl="1" indent="-160421">
              <a:buChar char="•"/>
            </a:pPr>
            <a:endParaRPr lang="de-DE" sz="2000">
              <a:latin typeface="Calibri" panose="020F0502020204030204" pitchFamily="34" charset="0"/>
              <a:cs typeface="Calibri" panose="020F0502020204030204" pitchFamily="34" charset="0"/>
            </a:endParaRPr>
          </a:p>
          <a:p>
            <a:pPr>
              <a:buSzPct val="100000"/>
            </a:pPr>
            <a:r>
              <a:rPr lang="de-DE" sz="2000">
                <a:latin typeface="Calibri" panose="020F0502020204030204" pitchFamily="34" charset="0"/>
                <a:cs typeface="Calibri" panose="020F0502020204030204" pitchFamily="34" charset="0"/>
              </a:rPr>
              <a:t>	</a:t>
            </a:r>
          </a:p>
          <a:p>
            <a:pPr>
              <a:buSzPct val="100000"/>
            </a:pPr>
            <a:endParaRPr lang="de-DE" sz="2000"/>
          </a:p>
          <a:p>
            <a:r>
              <a:rPr lang="de-DE" sz="2000"/>
              <a:t>	</a:t>
            </a:r>
            <a:endParaRPr sz="2000"/>
          </a:p>
        </p:txBody>
      </p:sp>
      <p:sp>
        <p:nvSpPr>
          <p:cNvPr id="2" name="Foliennummernplatzhalter 1">
            <a:extLst>
              <a:ext uri="{FF2B5EF4-FFF2-40B4-BE49-F238E27FC236}">
                <a16:creationId xmlns:a16="http://schemas.microsoft.com/office/drawing/2014/main" id="{8B397F78-0400-4F49-94B6-1C213406839E}"/>
              </a:ext>
            </a:extLst>
          </p:cNvPr>
          <p:cNvSpPr>
            <a:spLocks noGrp="1"/>
          </p:cNvSpPr>
          <p:nvPr>
            <p:ph type="sldNum" sz="quarter" idx="2"/>
          </p:nvPr>
        </p:nvSpPr>
        <p:spPr/>
        <p:txBody>
          <a:bodyPr/>
          <a:lstStyle/>
          <a:p>
            <a:fld id="{86CB4B4D-7CA3-9044-876B-883B54F8677D}" type="slidenum">
              <a:rPr lang="de-DE" smtClean="0"/>
              <a:t>110</a:t>
            </a:fld>
            <a:endParaRPr lang="de-DE"/>
          </a:p>
        </p:txBody>
      </p:sp>
      <p:sp>
        <p:nvSpPr>
          <p:cNvPr id="3" name="TextBox 2">
            <a:extLst>
              <a:ext uri="{FF2B5EF4-FFF2-40B4-BE49-F238E27FC236}">
                <a16:creationId xmlns:a16="http://schemas.microsoft.com/office/drawing/2014/main" id="{16622CC4-999B-3547-853B-9E46B23722A0}"/>
              </a:ext>
            </a:extLst>
          </p:cNvPr>
          <p:cNvSpPr txBox="1"/>
          <p:nvPr/>
        </p:nvSpPr>
        <p:spPr>
          <a:xfrm>
            <a:off x="1534332" y="3673098"/>
            <a:ext cx="92396" cy="4642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863600" rtl="0" fontAlgn="auto" latinLnBrk="0" hangingPunct="0">
              <a:lnSpc>
                <a:spcPts val="2900"/>
              </a:lnSpc>
              <a:spcBef>
                <a:spcPts val="0"/>
              </a:spcBef>
              <a:spcAft>
                <a:spcPts val="0"/>
              </a:spcAft>
              <a:buClrTx/>
              <a:buSzTx/>
              <a:buFontTx/>
              <a:buNone/>
              <a:tabLst/>
            </a:pPr>
            <a:endParaRPr kumimoji="0" lang="en-DE" sz="2400" b="1" i="0" u="none" strike="noStrike" cap="none" spc="0" normalizeH="0" baseline="0">
              <a:ln>
                <a:noFill/>
              </a:ln>
              <a:solidFill>
                <a:srgbClr val="000000"/>
              </a:solidFill>
              <a:effectLst/>
              <a:uFillTx/>
              <a:latin typeface="+mj-lt"/>
              <a:ea typeface="+mj-ea"/>
              <a:cs typeface="+mj-cs"/>
              <a:sym typeface="Helvetica"/>
            </a:endParaRPr>
          </a:p>
        </p:txBody>
      </p:sp>
    </p:spTree>
    <p:extLst>
      <p:ext uri="{BB962C8B-B14F-4D97-AF65-F5344CB8AC3E}">
        <p14:creationId xmlns:p14="http://schemas.microsoft.com/office/powerpoint/2010/main" val="1293175400"/>
      </p:ext>
    </p:extLst>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Kulturleben in Heidelberg"/>
          <p:cNvSpPr txBox="1">
            <a:spLocks noGrp="1"/>
          </p:cNvSpPr>
          <p:nvPr>
            <p:ph type="title" idx="4294967295"/>
          </p:nvPr>
        </p:nvSpPr>
        <p:spPr>
          <a:prstGeom prst="rect">
            <a:avLst/>
          </a:prstGeom>
        </p:spPr>
        <p:txBody>
          <a:bodyPr/>
          <a:lstStyle/>
          <a:p>
            <a:r>
              <a:rPr lang="de-DE" sz="3500">
                <a:latin typeface="Calibri" panose="020F0502020204030204" pitchFamily="34" charset="0"/>
                <a:cs typeface="Calibri" panose="020F0502020204030204" pitchFamily="34" charset="0"/>
              </a:rPr>
              <a:t>Netzzugang </a:t>
            </a:r>
            <a:r>
              <a:rPr lang="de-DE" sz="3500" b="0">
                <a:latin typeface="Calibri" panose="020F0502020204030204" pitchFamily="34" charset="0"/>
                <a:cs typeface="Calibri" panose="020F0502020204030204" pitchFamily="34" charset="0"/>
              </a:rPr>
              <a:t>(optional)</a:t>
            </a:r>
            <a:endParaRPr sz="3500" b="0">
              <a:latin typeface="Calibri" panose="020F0502020204030204" pitchFamily="34" charset="0"/>
              <a:cs typeface="Calibri" panose="020F0502020204030204" pitchFamily="34" charset="0"/>
            </a:endParaRPr>
          </a:p>
        </p:txBody>
      </p:sp>
      <p:sp>
        <p:nvSpPr>
          <p:cNvPr id="421" name="Eine willkürliche Auswahl:…"/>
          <p:cNvSpPr txBox="1">
            <a:spLocks noGrp="1"/>
          </p:cNvSpPr>
          <p:nvPr>
            <p:ph type="body" idx="4294967295"/>
          </p:nvPr>
        </p:nvSpPr>
        <p:spPr>
          <a:xfrm>
            <a:off x="431800" y="1298576"/>
            <a:ext cx="7772400" cy="4965700"/>
          </a:xfrm>
          <a:prstGeom prst="rect">
            <a:avLst/>
          </a:prstGeom>
        </p:spPr>
        <p:txBody>
          <a:bodyPr lIns="0" tIns="0" rIns="0" bIns="0" anchor="t"/>
          <a:lstStyle/>
          <a:p>
            <a:r>
              <a:rPr lang="de-DE" sz="2000" b="1"/>
              <a:t>Zugriff auf exklusive Papers/Datenbanken usw. – Cisco</a:t>
            </a:r>
          </a:p>
          <a:p>
            <a:pPr>
              <a:buSzPct val="100000"/>
            </a:pPr>
            <a:r>
              <a:rPr lang="en-GB" sz="2000"/>
              <a:t>	</a:t>
            </a:r>
          </a:p>
          <a:p>
            <a:pPr marL="160421" indent="-160421">
              <a:buSzPct val="100000"/>
              <a:buChar char="•"/>
            </a:pPr>
            <a:r>
              <a:rPr lang="de-DE" sz="2000" b="1">
                <a:latin typeface="Calibri" panose="020F0502020204030204" pitchFamily="34" charset="0"/>
                <a:cs typeface="Calibri" panose="020F0502020204030204" pitchFamily="34" charset="0"/>
              </a:rPr>
              <a:t>Offizieller VPN-Client der Uni Heidelberg (Cisco)</a:t>
            </a:r>
            <a:r>
              <a:rPr lang="de-DE" sz="2000">
                <a:latin typeface="Calibri" panose="020F0502020204030204" pitchFamily="34" charset="0"/>
                <a:cs typeface="Calibri" panose="020F0502020204030204" pitchFamily="34" charset="0"/>
              </a:rPr>
              <a:t>:</a:t>
            </a:r>
          </a:p>
          <a:p>
            <a:pPr>
              <a:buSzPct val="100000"/>
            </a:pPr>
            <a:r>
              <a:rPr lang="de-DE" sz="2000">
                <a:latin typeface="Calibri" panose="020F0502020204030204" pitchFamily="34" charset="0"/>
                <a:cs typeface="Calibri" panose="020F0502020204030204" pitchFamily="34" charset="0"/>
              </a:rPr>
              <a:t>	</a:t>
            </a:r>
            <a:r>
              <a:rPr lang="en-GB" sz="2000">
                <a:hlinkClick r:id="rId2"/>
              </a:rPr>
              <a:t>https://vpn-ac.urz.uni-heidelberg.de/</a:t>
            </a:r>
            <a:endParaRPr lang="en-GB" sz="2000"/>
          </a:p>
          <a:p>
            <a:pPr>
              <a:buSzPct val="100000"/>
            </a:pPr>
            <a:r>
              <a:rPr lang="en-GB" sz="2000"/>
              <a:t> </a:t>
            </a:r>
          </a:p>
          <a:p>
            <a:pPr>
              <a:buSzPct val="100000"/>
            </a:pPr>
            <a:r>
              <a:rPr lang="en-GB" sz="2000"/>
              <a:t>Bei </a:t>
            </a:r>
            <a:r>
              <a:rPr lang="en-GB" sz="2000" i="1"/>
              <a:t>Server</a:t>
            </a:r>
            <a:r>
              <a:rPr lang="en-GB" sz="2000"/>
              <a:t> </a:t>
            </a:r>
            <a:r>
              <a:rPr lang="en-GB" sz="2000" err="1"/>
              <a:t>gebt</a:t>
            </a:r>
            <a:r>
              <a:rPr lang="en-GB" sz="2000"/>
              <a:t> </a:t>
            </a:r>
            <a:r>
              <a:rPr lang="en-GB" sz="2000" err="1"/>
              <a:t>ihr</a:t>
            </a:r>
            <a:r>
              <a:rPr lang="en-GB" sz="2000"/>
              <a:t> </a:t>
            </a:r>
            <a:r>
              <a:rPr lang="en-GB" sz="2000" err="1"/>
              <a:t>diesen</a:t>
            </a:r>
            <a:r>
              <a:rPr lang="en-GB" sz="2000"/>
              <a:t> Link </a:t>
            </a:r>
            <a:r>
              <a:rPr lang="en-GB" sz="2000" err="1"/>
              <a:t>ein</a:t>
            </a:r>
            <a:r>
              <a:rPr lang="en-GB" sz="2000"/>
              <a:t>:</a:t>
            </a:r>
          </a:p>
          <a:p>
            <a:pPr>
              <a:buSzPct val="100000"/>
            </a:pPr>
            <a:r>
              <a:rPr lang="en-GB" sz="2000"/>
              <a:t>	</a:t>
            </a:r>
            <a:r>
              <a:rPr lang="en-GB" sz="2000" err="1"/>
              <a:t>vpn-ac.urz.uni-heidelberg.de</a:t>
            </a:r>
            <a:r>
              <a:rPr lang="en-GB" sz="2000"/>
              <a:t> </a:t>
            </a:r>
          </a:p>
          <a:p>
            <a:pPr>
              <a:buSzPct val="100000"/>
            </a:pPr>
            <a:endParaRPr lang="en-GB" sz="2000"/>
          </a:p>
          <a:p>
            <a:pPr>
              <a:buSzPct val="100000"/>
            </a:pPr>
            <a:endParaRPr lang="en-GB" sz="2000"/>
          </a:p>
          <a:p>
            <a:pPr>
              <a:buSzPct val="100000"/>
            </a:pPr>
            <a:endParaRPr lang="en-GB" sz="2000"/>
          </a:p>
          <a:p>
            <a:pPr>
              <a:buSzPct val="100000"/>
            </a:pPr>
            <a:endParaRPr lang="en-GB" sz="2000"/>
          </a:p>
          <a:p>
            <a:pPr>
              <a:buSzPct val="100000"/>
            </a:pPr>
            <a:endParaRPr lang="en-GB" sz="2000"/>
          </a:p>
          <a:p>
            <a:pPr>
              <a:buSzPct val="100000"/>
            </a:pPr>
            <a:endParaRPr lang="en-GB" sz="2000"/>
          </a:p>
          <a:p>
            <a:pPr>
              <a:buSzPct val="100000"/>
            </a:pPr>
            <a:endParaRPr lang="en-GB" sz="2000"/>
          </a:p>
          <a:p>
            <a:pPr>
              <a:buSzPct val="100000"/>
            </a:pPr>
            <a:r>
              <a:rPr lang="en-GB" sz="2000"/>
              <a:t>			</a:t>
            </a:r>
            <a:r>
              <a:rPr lang="en-GB" sz="1500" i="1"/>
              <a:t>(die </a:t>
            </a:r>
            <a:r>
              <a:rPr lang="en-GB" sz="1500" i="1" err="1"/>
              <a:t>Abbildung</a:t>
            </a:r>
            <a:r>
              <a:rPr lang="en-GB" sz="1500" i="1"/>
              <a:t> </a:t>
            </a:r>
            <a:r>
              <a:rPr lang="en-GB" sz="1500" i="1" err="1"/>
              <a:t>könnte</a:t>
            </a:r>
            <a:r>
              <a:rPr lang="en-GB" sz="1500" i="1"/>
              <a:t> </a:t>
            </a:r>
            <a:r>
              <a:rPr lang="en-GB" sz="1500" i="1" err="1"/>
              <a:t>bei</a:t>
            </a:r>
            <a:r>
              <a:rPr lang="en-GB" sz="1500" i="1"/>
              <a:t> </a:t>
            </a:r>
            <a:r>
              <a:rPr lang="en-GB" sz="1500" i="1" err="1"/>
              <a:t>euch</a:t>
            </a:r>
            <a:r>
              <a:rPr lang="en-GB" sz="1500" i="1"/>
              <a:t> </a:t>
            </a:r>
            <a:r>
              <a:rPr lang="en-GB" sz="1500" i="1" err="1"/>
              <a:t>anders</a:t>
            </a:r>
            <a:r>
              <a:rPr lang="en-GB" sz="1500" i="1"/>
              <a:t> </a:t>
            </a:r>
            <a:r>
              <a:rPr lang="en-GB" sz="1500" i="1" err="1"/>
              <a:t>aussehen</a:t>
            </a:r>
            <a:r>
              <a:rPr lang="en-GB" sz="1500" i="1"/>
              <a:t>)</a:t>
            </a:r>
          </a:p>
          <a:p>
            <a:pPr>
              <a:buSzPct val="100000"/>
            </a:pPr>
            <a:endParaRPr lang="en-GB" sz="2000"/>
          </a:p>
          <a:p>
            <a:pPr marL="358152" lvl="1" indent="-160421">
              <a:buChar char="•"/>
            </a:pPr>
            <a:endParaRPr lang="de-DE" sz="2000">
              <a:latin typeface="Calibri" panose="020F0502020204030204" pitchFamily="34" charset="0"/>
              <a:cs typeface="Calibri" panose="020F0502020204030204" pitchFamily="34" charset="0"/>
            </a:endParaRPr>
          </a:p>
          <a:p>
            <a:pPr>
              <a:buSzPct val="100000"/>
            </a:pPr>
            <a:r>
              <a:rPr lang="de-DE" sz="2000">
                <a:latin typeface="Calibri" panose="020F0502020204030204" pitchFamily="34" charset="0"/>
                <a:cs typeface="Calibri" panose="020F0502020204030204" pitchFamily="34" charset="0"/>
              </a:rPr>
              <a:t>	</a:t>
            </a:r>
          </a:p>
          <a:p>
            <a:pPr>
              <a:buSzPct val="100000"/>
            </a:pPr>
            <a:endParaRPr lang="de-DE" sz="2000"/>
          </a:p>
          <a:p>
            <a:r>
              <a:rPr lang="de-DE" sz="2000"/>
              <a:t>	</a:t>
            </a:r>
            <a:endParaRPr sz="2000"/>
          </a:p>
        </p:txBody>
      </p:sp>
      <p:sp>
        <p:nvSpPr>
          <p:cNvPr id="2" name="Foliennummernplatzhalter 1">
            <a:extLst>
              <a:ext uri="{FF2B5EF4-FFF2-40B4-BE49-F238E27FC236}">
                <a16:creationId xmlns:a16="http://schemas.microsoft.com/office/drawing/2014/main" id="{8B397F78-0400-4F49-94B6-1C213406839E}"/>
              </a:ext>
            </a:extLst>
          </p:cNvPr>
          <p:cNvSpPr>
            <a:spLocks noGrp="1"/>
          </p:cNvSpPr>
          <p:nvPr>
            <p:ph type="sldNum" sz="quarter" idx="2"/>
          </p:nvPr>
        </p:nvSpPr>
        <p:spPr/>
        <p:txBody>
          <a:bodyPr/>
          <a:lstStyle/>
          <a:p>
            <a:fld id="{86CB4B4D-7CA3-9044-876B-883B54F8677D}" type="slidenum">
              <a:rPr lang="de-DE" smtClean="0"/>
              <a:t>111</a:t>
            </a:fld>
            <a:endParaRPr lang="de-DE"/>
          </a:p>
        </p:txBody>
      </p:sp>
      <p:sp>
        <p:nvSpPr>
          <p:cNvPr id="3" name="TextBox 2">
            <a:extLst>
              <a:ext uri="{FF2B5EF4-FFF2-40B4-BE49-F238E27FC236}">
                <a16:creationId xmlns:a16="http://schemas.microsoft.com/office/drawing/2014/main" id="{16622CC4-999B-3547-853B-9E46B23722A0}"/>
              </a:ext>
            </a:extLst>
          </p:cNvPr>
          <p:cNvSpPr txBox="1"/>
          <p:nvPr/>
        </p:nvSpPr>
        <p:spPr>
          <a:xfrm>
            <a:off x="1534332" y="3673098"/>
            <a:ext cx="92396" cy="4642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863600" rtl="0" fontAlgn="auto" latinLnBrk="0" hangingPunct="0">
              <a:lnSpc>
                <a:spcPts val="2900"/>
              </a:lnSpc>
              <a:spcBef>
                <a:spcPts val="0"/>
              </a:spcBef>
              <a:spcAft>
                <a:spcPts val="0"/>
              </a:spcAft>
              <a:buClrTx/>
              <a:buSzTx/>
              <a:buFontTx/>
              <a:buNone/>
              <a:tabLst/>
            </a:pPr>
            <a:endParaRPr kumimoji="0" lang="en-DE" sz="2400" b="1" i="0" u="none" strike="noStrike" cap="none" spc="0" normalizeH="0" baseline="0">
              <a:ln>
                <a:noFill/>
              </a:ln>
              <a:solidFill>
                <a:srgbClr val="000000"/>
              </a:solidFill>
              <a:effectLst/>
              <a:uFillTx/>
              <a:latin typeface="+mj-lt"/>
              <a:ea typeface="+mj-ea"/>
              <a:cs typeface="+mj-cs"/>
              <a:sym typeface="Helvetica"/>
            </a:endParaRPr>
          </a:p>
        </p:txBody>
      </p:sp>
      <p:pic>
        <p:nvPicPr>
          <p:cNvPr id="5" name="Picture 4" descr="Graphical user interface, application&#10;&#10;Description automatically generated">
            <a:extLst>
              <a:ext uri="{FF2B5EF4-FFF2-40B4-BE49-F238E27FC236}">
                <a16:creationId xmlns:a16="http://schemas.microsoft.com/office/drawing/2014/main" id="{BA72564D-9526-754F-8162-2D8F8837D6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7627" y="3673098"/>
            <a:ext cx="5384800" cy="1701800"/>
          </a:xfrm>
          <a:prstGeom prst="rect">
            <a:avLst/>
          </a:prstGeom>
        </p:spPr>
      </p:pic>
    </p:spTree>
    <p:extLst>
      <p:ext uri="{BB962C8B-B14F-4D97-AF65-F5344CB8AC3E}">
        <p14:creationId xmlns:p14="http://schemas.microsoft.com/office/powerpoint/2010/main" val="1634699764"/>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Kulturleben in Heidelberg"/>
          <p:cNvSpPr txBox="1">
            <a:spLocks noGrp="1"/>
          </p:cNvSpPr>
          <p:nvPr>
            <p:ph type="title" idx="4294967295"/>
          </p:nvPr>
        </p:nvSpPr>
        <p:spPr>
          <a:prstGeom prst="rect">
            <a:avLst/>
          </a:prstGeom>
        </p:spPr>
        <p:txBody>
          <a:bodyPr/>
          <a:lstStyle/>
          <a:p>
            <a:r>
              <a:rPr lang="de-DE" sz="3500" dirty="0">
                <a:latin typeface="Calibri" panose="020F0502020204030204" pitchFamily="34" charset="0"/>
                <a:cs typeface="Calibri" panose="020F0502020204030204" pitchFamily="34" charset="0"/>
              </a:rPr>
              <a:t>Netzzugang </a:t>
            </a:r>
            <a:r>
              <a:rPr lang="de-DE" sz="3500" b="0" dirty="0">
                <a:latin typeface="Calibri" panose="020F0502020204030204" pitchFamily="34" charset="0"/>
                <a:cs typeface="Calibri" panose="020F0502020204030204" pitchFamily="34" charset="0"/>
              </a:rPr>
              <a:t>(optional)</a:t>
            </a:r>
            <a:endParaRPr sz="3500" dirty="0">
              <a:latin typeface="Calibri" panose="020F0502020204030204" pitchFamily="34" charset="0"/>
              <a:cs typeface="Calibri" panose="020F0502020204030204" pitchFamily="34" charset="0"/>
            </a:endParaRPr>
          </a:p>
        </p:txBody>
      </p:sp>
      <p:sp>
        <p:nvSpPr>
          <p:cNvPr id="421" name="Eine willkürliche Auswahl:…"/>
          <p:cNvSpPr txBox="1">
            <a:spLocks noGrp="1"/>
          </p:cNvSpPr>
          <p:nvPr>
            <p:ph type="body" idx="4294967295"/>
          </p:nvPr>
        </p:nvSpPr>
        <p:spPr>
          <a:xfrm>
            <a:off x="431800" y="1298576"/>
            <a:ext cx="7772400" cy="4965700"/>
          </a:xfrm>
          <a:prstGeom prst="rect">
            <a:avLst/>
          </a:prstGeom>
        </p:spPr>
        <p:txBody>
          <a:bodyPr lIns="0" tIns="0" rIns="0" bIns="0" anchor="t"/>
          <a:lstStyle/>
          <a:p>
            <a:r>
              <a:rPr lang="de-DE" sz="2000" b="1"/>
              <a:t>Zugriff auf exklusive Papers/Datenbanken usw. – Cisco</a:t>
            </a:r>
          </a:p>
          <a:p>
            <a:pPr>
              <a:buSzPct val="100000"/>
            </a:pPr>
            <a:r>
              <a:rPr lang="en-GB" sz="2000"/>
              <a:t>	</a:t>
            </a:r>
          </a:p>
          <a:p>
            <a:pPr>
              <a:buSzPct val="100000"/>
            </a:pPr>
            <a:r>
              <a:rPr lang="de-DE" sz="2000">
                <a:latin typeface="Calibri" panose="020F0502020204030204" pitchFamily="34" charset="0"/>
                <a:cs typeface="Calibri" panose="020F0502020204030204" pitchFamily="34" charset="0"/>
              </a:rPr>
              <a:t>	Username: UNI-ID</a:t>
            </a:r>
          </a:p>
          <a:p>
            <a:pPr>
              <a:buSzPct val="100000"/>
            </a:pPr>
            <a:r>
              <a:rPr lang="de-DE" sz="2000">
                <a:latin typeface="Calibri" panose="020F0502020204030204" pitchFamily="34" charset="0"/>
                <a:cs typeface="Calibri" panose="020F0502020204030204" pitchFamily="34" charset="0"/>
              </a:rPr>
              <a:t>	Password: URZ-Kennwort</a:t>
            </a:r>
          </a:p>
          <a:p>
            <a:pPr>
              <a:buSzPct val="100000"/>
            </a:pPr>
            <a:endParaRPr lang="de-DE" sz="2000"/>
          </a:p>
          <a:p>
            <a:r>
              <a:rPr lang="de-DE" sz="2000"/>
              <a:t>	</a:t>
            </a:r>
          </a:p>
          <a:p>
            <a:endParaRPr lang="de-DE" sz="2000"/>
          </a:p>
          <a:p>
            <a:endParaRPr lang="de-DE" sz="2000"/>
          </a:p>
          <a:p>
            <a:endParaRPr lang="de-DE" sz="2000"/>
          </a:p>
          <a:p>
            <a:endParaRPr lang="de-DE" sz="2000"/>
          </a:p>
          <a:p>
            <a:endParaRPr lang="de-DE" sz="2000"/>
          </a:p>
          <a:p>
            <a:endParaRPr lang="de-DE" sz="2000"/>
          </a:p>
          <a:p>
            <a:r>
              <a:rPr lang="de-DE" sz="2000"/>
              <a:t>			</a:t>
            </a:r>
            <a:r>
              <a:rPr lang="en-GB" sz="1500" i="1"/>
              <a:t>(die </a:t>
            </a:r>
            <a:r>
              <a:rPr lang="en-GB" sz="1500" i="1" err="1"/>
              <a:t>Abbildung</a:t>
            </a:r>
            <a:r>
              <a:rPr lang="en-GB" sz="1500" i="1"/>
              <a:t> </a:t>
            </a:r>
            <a:r>
              <a:rPr lang="en-GB" sz="1500" i="1" err="1"/>
              <a:t>könnte</a:t>
            </a:r>
            <a:r>
              <a:rPr lang="en-GB" sz="1500" i="1"/>
              <a:t> </a:t>
            </a:r>
            <a:r>
              <a:rPr lang="en-GB" sz="1500" i="1" err="1"/>
              <a:t>bei</a:t>
            </a:r>
            <a:r>
              <a:rPr lang="en-GB" sz="1500" i="1"/>
              <a:t> </a:t>
            </a:r>
            <a:r>
              <a:rPr lang="en-GB" sz="1500" i="1" err="1"/>
              <a:t>euch</a:t>
            </a:r>
            <a:r>
              <a:rPr lang="en-GB" sz="1500" i="1"/>
              <a:t> </a:t>
            </a:r>
            <a:r>
              <a:rPr lang="en-GB" sz="1500" i="1" err="1"/>
              <a:t>anders</a:t>
            </a:r>
            <a:r>
              <a:rPr lang="en-GB" sz="1500" i="1"/>
              <a:t> </a:t>
            </a:r>
            <a:r>
              <a:rPr lang="en-GB" sz="1500" i="1" err="1"/>
              <a:t>aussehen</a:t>
            </a:r>
            <a:r>
              <a:rPr lang="en-GB" sz="1500" i="1"/>
              <a:t>)</a:t>
            </a:r>
          </a:p>
          <a:p>
            <a:endParaRPr sz="2000"/>
          </a:p>
        </p:txBody>
      </p:sp>
      <p:sp>
        <p:nvSpPr>
          <p:cNvPr id="2" name="Foliennummernplatzhalter 1">
            <a:extLst>
              <a:ext uri="{FF2B5EF4-FFF2-40B4-BE49-F238E27FC236}">
                <a16:creationId xmlns:a16="http://schemas.microsoft.com/office/drawing/2014/main" id="{8B397F78-0400-4F49-94B6-1C213406839E}"/>
              </a:ext>
            </a:extLst>
          </p:cNvPr>
          <p:cNvSpPr>
            <a:spLocks noGrp="1"/>
          </p:cNvSpPr>
          <p:nvPr>
            <p:ph type="sldNum" sz="quarter" idx="2"/>
          </p:nvPr>
        </p:nvSpPr>
        <p:spPr/>
        <p:txBody>
          <a:bodyPr/>
          <a:lstStyle/>
          <a:p>
            <a:fld id="{86CB4B4D-7CA3-9044-876B-883B54F8677D}" type="slidenum">
              <a:rPr lang="de-DE" smtClean="0"/>
              <a:t>112</a:t>
            </a:fld>
            <a:endParaRPr lang="de-DE"/>
          </a:p>
        </p:txBody>
      </p:sp>
      <p:sp>
        <p:nvSpPr>
          <p:cNvPr id="3" name="TextBox 2">
            <a:extLst>
              <a:ext uri="{FF2B5EF4-FFF2-40B4-BE49-F238E27FC236}">
                <a16:creationId xmlns:a16="http://schemas.microsoft.com/office/drawing/2014/main" id="{16622CC4-999B-3547-853B-9E46B23722A0}"/>
              </a:ext>
            </a:extLst>
          </p:cNvPr>
          <p:cNvSpPr txBox="1"/>
          <p:nvPr/>
        </p:nvSpPr>
        <p:spPr>
          <a:xfrm>
            <a:off x="1534332" y="3673098"/>
            <a:ext cx="92396" cy="4642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863600" rtl="0" fontAlgn="auto" latinLnBrk="0" hangingPunct="0">
              <a:lnSpc>
                <a:spcPts val="2900"/>
              </a:lnSpc>
              <a:spcBef>
                <a:spcPts val="0"/>
              </a:spcBef>
              <a:spcAft>
                <a:spcPts val="0"/>
              </a:spcAft>
              <a:buClrTx/>
              <a:buSzTx/>
              <a:buFontTx/>
              <a:buNone/>
              <a:tabLst/>
            </a:pPr>
            <a:endParaRPr kumimoji="0" lang="en-DE" sz="2400" b="1" i="0" u="none" strike="noStrike" cap="none" spc="0" normalizeH="0" baseline="0">
              <a:ln>
                <a:noFill/>
              </a:ln>
              <a:solidFill>
                <a:srgbClr val="000000"/>
              </a:solidFill>
              <a:effectLst/>
              <a:uFillTx/>
              <a:latin typeface="+mj-lt"/>
              <a:ea typeface="+mj-ea"/>
              <a:cs typeface="+mj-cs"/>
              <a:sym typeface="Helvetica"/>
            </a:endParaRPr>
          </a:p>
        </p:txBody>
      </p:sp>
      <p:pic>
        <p:nvPicPr>
          <p:cNvPr id="8" name="Picture 7" descr="Graphical user interface&#10;&#10;Description automatically generated with low confidence">
            <a:extLst>
              <a:ext uri="{FF2B5EF4-FFF2-40B4-BE49-F238E27FC236}">
                <a16:creationId xmlns:a16="http://schemas.microsoft.com/office/drawing/2014/main" id="{F0DBD9A6-BCB8-5F47-BEB5-0D4875ED75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680" y="2876512"/>
            <a:ext cx="5854700" cy="2057400"/>
          </a:xfrm>
          <a:prstGeom prst="rect">
            <a:avLst/>
          </a:prstGeom>
        </p:spPr>
      </p:pic>
    </p:spTree>
    <p:extLst>
      <p:ext uri="{BB962C8B-B14F-4D97-AF65-F5344CB8AC3E}">
        <p14:creationId xmlns:p14="http://schemas.microsoft.com/office/powerpoint/2010/main" val="831143210"/>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Kulturleben in Heidelberg"/>
          <p:cNvSpPr txBox="1">
            <a:spLocks noGrp="1"/>
          </p:cNvSpPr>
          <p:nvPr>
            <p:ph type="title" idx="4294967295"/>
          </p:nvPr>
        </p:nvSpPr>
        <p:spPr>
          <a:prstGeom prst="rect">
            <a:avLst/>
          </a:prstGeom>
        </p:spPr>
        <p:txBody>
          <a:bodyPr/>
          <a:lstStyle/>
          <a:p>
            <a:r>
              <a:rPr lang="de-DE" sz="3500" dirty="0">
                <a:latin typeface="Calibri" panose="020F0502020204030204" pitchFamily="34" charset="0"/>
                <a:cs typeface="Calibri" panose="020F0502020204030204" pitchFamily="34" charset="0"/>
              </a:rPr>
              <a:t>Netzzugang </a:t>
            </a:r>
            <a:r>
              <a:rPr lang="de-DE" sz="3500" b="0" dirty="0">
                <a:latin typeface="Calibri" panose="020F0502020204030204" pitchFamily="34" charset="0"/>
                <a:cs typeface="Calibri" panose="020F0502020204030204" pitchFamily="34" charset="0"/>
              </a:rPr>
              <a:t>(optional)</a:t>
            </a:r>
            <a:endParaRPr sz="3500" dirty="0">
              <a:latin typeface="Calibri" panose="020F0502020204030204" pitchFamily="34" charset="0"/>
              <a:cs typeface="Calibri" panose="020F0502020204030204" pitchFamily="34" charset="0"/>
            </a:endParaRPr>
          </a:p>
        </p:txBody>
      </p:sp>
      <p:sp>
        <p:nvSpPr>
          <p:cNvPr id="421" name="Eine willkürliche Auswahl:…"/>
          <p:cNvSpPr txBox="1">
            <a:spLocks noGrp="1"/>
          </p:cNvSpPr>
          <p:nvPr>
            <p:ph type="body" idx="4294967295"/>
          </p:nvPr>
        </p:nvSpPr>
        <p:spPr>
          <a:xfrm>
            <a:off x="431800" y="1298576"/>
            <a:ext cx="7772400" cy="4965700"/>
          </a:xfrm>
          <a:prstGeom prst="rect">
            <a:avLst/>
          </a:prstGeom>
        </p:spPr>
        <p:txBody>
          <a:bodyPr lIns="0" tIns="0" rIns="0" bIns="0" anchor="t"/>
          <a:lstStyle/>
          <a:p>
            <a:r>
              <a:rPr lang="de-DE" sz="2000" b="1"/>
              <a:t>Zugriff auf exklusive Papers/Datenbanken usw. – Cisco</a:t>
            </a:r>
          </a:p>
          <a:p>
            <a:pPr>
              <a:buSzPct val="100000"/>
            </a:pPr>
            <a:endParaRPr lang="en-GB" sz="2000"/>
          </a:p>
          <a:p>
            <a:pPr>
              <a:buSzPct val="100000"/>
            </a:pPr>
            <a:r>
              <a:rPr lang="en-GB" sz="2000"/>
              <a:t>	</a:t>
            </a:r>
          </a:p>
          <a:p>
            <a:pPr marL="160421" indent="-160421">
              <a:buSzPct val="100000"/>
              <a:buChar char="•"/>
            </a:pPr>
            <a:r>
              <a:rPr lang="de-DE" sz="2000">
                <a:latin typeface="Calibri" panose="020F0502020204030204" pitchFamily="34" charset="0"/>
                <a:cs typeface="Calibri" panose="020F0502020204030204" pitchFamily="34" charset="0"/>
              </a:rPr>
              <a:t>Schon seid ihr über das universitäre Rechenzentrum verbunden und habt im Zweifelsfall mehr Zugriffsrechte auf Forschungsergebnisse.</a:t>
            </a:r>
          </a:p>
          <a:p>
            <a:pPr marL="160421" indent="-160421">
              <a:buSzPct val="100000"/>
              <a:buChar char="•"/>
            </a:pPr>
            <a:endParaRPr lang="de-DE" sz="2000">
              <a:latin typeface="Calibri" panose="020F0502020204030204" pitchFamily="34" charset="0"/>
              <a:cs typeface="Calibri" panose="020F0502020204030204" pitchFamily="34" charset="0"/>
            </a:endParaRPr>
          </a:p>
          <a:p>
            <a:pPr marL="160421" indent="-160421">
              <a:buSzPct val="100000"/>
              <a:buChar char="•"/>
            </a:pPr>
            <a:r>
              <a:rPr lang="de-DE" sz="2000">
                <a:latin typeface="Calibri" panose="020F0502020204030204" pitchFamily="34" charset="0"/>
                <a:cs typeface="Calibri" panose="020F0502020204030204" pitchFamily="34" charset="0"/>
              </a:rPr>
              <a:t>Cisco ist auch notwendig, um </a:t>
            </a:r>
            <a:r>
              <a:rPr lang="de-DE" sz="2000" err="1">
                <a:latin typeface="Calibri" panose="020F0502020204030204" pitchFamily="34" charset="0"/>
                <a:cs typeface="Calibri" panose="020F0502020204030204" pitchFamily="34" charset="0"/>
              </a:rPr>
              <a:t>eduroam</a:t>
            </a:r>
            <a:r>
              <a:rPr lang="de-DE" sz="2000">
                <a:latin typeface="Calibri" panose="020F0502020204030204" pitchFamily="34" charset="0"/>
                <a:cs typeface="Calibri" panose="020F0502020204030204" pitchFamily="34" charset="0"/>
              </a:rPr>
              <a:t> herunterzuladen.</a:t>
            </a:r>
            <a:endParaRPr lang="en-GB" sz="2000"/>
          </a:p>
          <a:p>
            <a:pPr>
              <a:buSzPct val="100000"/>
            </a:pPr>
            <a:r>
              <a:rPr lang="en-GB" sz="2000"/>
              <a:t>	</a:t>
            </a:r>
          </a:p>
          <a:p>
            <a:pPr marL="160421" indent="-160421">
              <a:buSzPct val="100000"/>
              <a:buChar char="•"/>
            </a:pPr>
            <a:r>
              <a:rPr lang="de-DE" sz="2000" b="1">
                <a:latin typeface="Calibri" panose="020F0502020204030204" pitchFamily="34" charset="0"/>
                <a:cs typeface="Calibri" panose="020F0502020204030204" pitchFamily="34" charset="0"/>
              </a:rPr>
              <a:t>Cisco ist auch auf Android und iOS erhältlich</a:t>
            </a:r>
          </a:p>
          <a:p>
            <a:pPr marL="160421" indent="-160421">
              <a:buSzPct val="100000"/>
              <a:buChar char="•"/>
            </a:pPr>
            <a:endParaRPr lang="en-GB" sz="2000"/>
          </a:p>
          <a:p>
            <a:pPr marL="160421" indent="-160421">
              <a:buSzPct val="100000"/>
              <a:buChar char="•"/>
            </a:pPr>
            <a:r>
              <a:rPr lang="de-DE" sz="2000" b="1">
                <a:latin typeface="Calibri" panose="020F0502020204030204" pitchFamily="34" charset="0"/>
                <a:cs typeface="Calibri" panose="020F0502020204030204" pitchFamily="34" charset="0"/>
              </a:rPr>
              <a:t>Weitere Infos:</a:t>
            </a:r>
            <a:endParaRPr lang="de-DE" sz="2000">
              <a:latin typeface="Calibri" panose="020F0502020204030204" pitchFamily="34" charset="0"/>
              <a:cs typeface="Calibri" panose="020F0502020204030204" pitchFamily="34" charset="0"/>
            </a:endParaRPr>
          </a:p>
          <a:p>
            <a:r>
              <a:rPr lang="en-GB"/>
              <a:t>	</a:t>
            </a:r>
            <a:r>
              <a:rPr lang="en-GB" sz="2000">
                <a:hlinkClick r:id="rId2"/>
              </a:rPr>
              <a:t>https://www.urz.uni-heidelberg.de/de/vpn</a:t>
            </a:r>
            <a:endParaRPr lang="en-GB" sz="2000"/>
          </a:p>
          <a:p>
            <a:r>
              <a:rPr lang="en-GB" sz="2000"/>
              <a:t> </a:t>
            </a:r>
          </a:p>
          <a:p>
            <a:endParaRPr lang="en-GB" sz="2000"/>
          </a:p>
          <a:p>
            <a:pPr>
              <a:buSzPct val="100000"/>
            </a:pPr>
            <a:endParaRPr lang="de-DE" sz="2000"/>
          </a:p>
          <a:p>
            <a:r>
              <a:rPr lang="de-DE" sz="2000"/>
              <a:t>	</a:t>
            </a:r>
            <a:endParaRPr sz="2000"/>
          </a:p>
        </p:txBody>
      </p:sp>
      <p:sp>
        <p:nvSpPr>
          <p:cNvPr id="2" name="Foliennummernplatzhalter 1">
            <a:extLst>
              <a:ext uri="{FF2B5EF4-FFF2-40B4-BE49-F238E27FC236}">
                <a16:creationId xmlns:a16="http://schemas.microsoft.com/office/drawing/2014/main" id="{8B397F78-0400-4F49-94B6-1C213406839E}"/>
              </a:ext>
            </a:extLst>
          </p:cNvPr>
          <p:cNvSpPr>
            <a:spLocks noGrp="1"/>
          </p:cNvSpPr>
          <p:nvPr>
            <p:ph type="sldNum" sz="quarter" idx="2"/>
          </p:nvPr>
        </p:nvSpPr>
        <p:spPr/>
        <p:txBody>
          <a:bodyPr/>
          <a:lstStyle/>
          <a:p>
            <a:fld id="{86CB4B4D-7CA3-9044-876B-883B54F8677D}" type="slidenum">
              <a:rPr lang="de-DE" smtClean="0"/>
              <a:t>113</a:t>
            </a:fld>
            <a:endParaRPr lang="de-DE"/>
          </a:p>
        </p:txBody>
      </p:sp>
      <p:sp>
        <p:nvSpPr>
          <p:cNvPr id="3" name="TextBox 2">
            <a:extLst>
              <a:ext uri="{FF2B5EF4-FFF2-40B4-BE49-F238E27FC236}">
                <a16:creationId xmlns:a16="http://schemas.microsoft.com/office/drawing/2014/main" id="{16622CC4-999B-3547-853B-9E46B23722A0}"/>
              </a:ext>
            </a:extLst>
          </p:cNvPr>
          <p:cNvSpPr txBox="1"/>
          <p:nvPr/>
        </p:nvSpPr>
        <p:spPr>
          <a:xfrm>
            <a:off x="1534332" y="3673098"/>
            <a:ext cx="92396" cy="4642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863600" rtl="0" fontAlgn="auto" latinLnBrk="0" hangingPunct="0">
              <a:lnSpc>
                <a:spcPts val="2900"/>
              </a:lnSpc>
              <a:spcBef>
                <a:spcPts val="0"/>
              </a:spcBef>
              <a:spcAft>
                <a:spcPts val="0"/>
              </a:spcAft>
              <a:buClrTx/>
              <a:buSzTx/>
              <a:buFontTx/>
              <a:buNone/>
              <a:tabLst/>
            </a:pPr>
            <a:endParaRPr kumimoji="0" lang="en-DE" sz="2400" b="1" i="0" u="none" strike="noStrike" cap="none" spc="0" normalizeH="0" baseline="0">
              <a:ln>
                <a:noFill/>
              </a:ln>
              <a:solidFill>
                <a:srgbClr val="000000"/>
              </a:solidFill>
              <a:effectLst/>
              <a:uFillTx/>
              <a:latin typeface="+mj-lt"/>
              <a:ea typeface="+mj-ea"/>
              <a:cs typeface="+mj-cs"/>
              <a:sym typeface="Helvetica"/>
            </a:endParaRPr>
          </a:p>
        </p:txBody>
      </p:sp>
    </p:spTree>
    <p:extLst>
      <p:ext uri="{BB962C8B-B14F-4D97-AF65-F5344CB8AC3E}">
        <p14:creationId xmlns:p14="http://schemas.microsoft.com/office/powerpoint/2010/main" val="2467951046"/>
      </p:ext>
    </p:extLst>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512EF5-CA41-27A8-29F9-244FE7081CAC}"/>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C3E5A31A-C949-7450-6C3F-32648C8D03EF}"/>
              </a:ext>
            </a:extLst>
          </p:cNvPr>
          <p:cNvSpPr>
            <a:spLocks noGrp="1"/>
          </p:cNvSpPr>
          <p:nvPr>
            <p:ph idx="1"/>
          </p:nvPr>
        </p:nvSpPr>
        <p:spPr>
          <a:xfrm>
            <a:off x="431800" y="2790013"/>
            <a:ext cx="7772400" cy="896974"/>
          </a:xfrm>
        </p:spPr>
        <p:txBody>
          <a:bodyPr/>
          <a:lstStyle/>
          <a:p>
            <a:pPr algn="ctr"/>
            <a:r>
              <a:rPr lang="de-DE" sz="4000" b="1" dirty="0"/>
              <a:t>Danke für eure Aufmerksamkeit!</a:t>
            </a:r>
          </a:p>
        </p:txBody>
      </p:sp>
      <p:sp>
        <p:nvSpPr>
          <p:cNvPr id="6" name="Foliennummernplatzhalter 5">
            <a:extLst>
              <a:ext uri="{FF2B5EF4-FFF2-40B4-BE49-F238E27FC236}">
                <a16:creationId xmlns:a16="http://schemas.microsoft.com/office/drawing/2014/main" id="{A7CB784E-EA3B-BB6E-4A59-EDBE13687B44}"/>
              </a:ext>
            </a:extLst>
          </p:cNvPr>
          <p:cNvSpPr>
            <a:spLocks noGrp="1"/>
          </p:cNvSpPr>
          <p:nvPr>
            <p:ph type="sldNum" sz="quarter" idx="12"/>
          </p:nvPr>
        </p:nvSpPr>
        <p:spPr/>
        <p:txBody>
          <a:bodyPr/>
          <a:lstStyle/>
          <a:p>
            <a:fld id="{260862A2-50DE-47FA-A64A-4A26824AE22F}" type="slidenum">
              <a:rPr lang="de-DE" smtClean="0"/>
              <a:pPr/>
              <a:t>114</a:t>
            </a:fld>
            <a:endParaRPr lang="de-DE"/>
          </a:p>
        </p:txBody>
      </p:sp>
    </p:spTree>
    <p:extLst>
      <p:ext uri="{BB962C8B-B14F-4D97-AF65-F5344CB8AC3E}">
        <p14:creationId xmlns:p14="http://schemas.microsoft.com/office/powerpoint/2010/main" val="299244210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7193BC-2D6D-D1E9-780D-3BD4E411F92F}"/>
              </a:ext>
            </a:extLst>
          </p:cNvPr>
          <p:cNvSpPr>
            <a:spLocks noGrp="1"/>
          </p:cNvSpPr>
          <p:nvPr>
            <p:ph type="title"/>
          </p:nvPr>
        </p:nvSpPr>
        <p:spPr>
          <a:xfrm>
            <a:off x="431800" y="498612"/>
            <a:ext cx="7772400" cy="697551"/>
          </a:xfrm>
        </p:spPr>
        <p:txBody>
          <a:bodyPr/>
          <a:lstStyle/>
          <a:p>
            <a:pPr algn="ctr"/>
            <a:r>
              <a:rPr lang="de-DE" sz="4000" dirty="0">
                <a:latin typeface="Calibri" panose="020F0502020204030204" pitchFamily="34" charset="0"/>
                <a:cs typeface="Calibri" panose="020F0502020204030204" pitchFamily="34" charset="0"/>
              </a:rPr>
              <a:t>Sonst noch was?</a:t>
            </a:r>
            <a:endParaRPr lang="de-DE" sz="3600" dirty="0"/>
          </a:p>
        </p:txBody>
      </p:sp>
      <p:sp>
        <p:nvSpPr>
          <p:cNvPr id="3" name="Inhaltsplatzhalter 2">
            <a:extLst>
              <a:ext uri="{FF2B5EF4-FFF2-40B4-BE49-F238E27FC236}">
                <a16:creationId xmlns:a16="http://schemas.microsoft.com/office/drawing/2014/main" id="{82E03A3B-73C3-A6CC-B8A7-024866F67E72}"/>
              </a:ext>
            </a:extLst>
          </p:cNvPr>
          <p:cNvSpPr>
            <a:spLocks noGrp="1"/>
          </p:cNvSpPr>
          <p:nvPr>
            <p:ph idx="1"/>
          </p:nvPr>
        </p:nvSpPr>
        <p:spPr/>
        <p:txBody>
          <a:bodyPr/>
          <a:lstStyle/>
          <a:p>
            <a:pPr algn="ctr">
              <a:defRPr sz="4800" b="1">
                <a:latin typeface="+mj-lt"/>
                <a:ea typeface="+mj-ea"/>
                <a:cs typeface="+mj-cs"/>
                <a:sym typeface="Helvetica"/>
              </a:defRPr>
            </a:pPr>
            <a:r>
              <a:rPr lang="de-DE" sz="3500" dirty="0">
                <a:latin typeface="Calibri" panose="020F0502020204030204" pitchFamily="34" charset="0"/>
                <a:cs typeface="Calibri" panose="020F0502020204030204" pitchFamily="34" charset="0"/>
              </a:rPr>
              <a:t>Feedback</a:t>
            </a:r>
          </a:p>
          <a:p>
            <a:pPr algn="ctr">
              <a:defRPr sz="4800" b="1">
                <a:latin typeface="+mj-lt"/>
                <a:ea typeface="+mj-ea"/>
                <a:cs typeface="+mj-cs"/>
                <a:sym typeface="Helvetica"/>
              </a:defRPr>
            </a:pPr>
            <a:endParaRPr lang="de-DE" sz="2800" dirty="0"/>
          </a:p>
          <a:p>
            <a:pPr algn="ctr">
              <a:lnSpc>
                <a:spcPct val="150000"/>
              </a:lnSpc>
              <a:defRPr sz="1800"/>
            </a:pPr>
            <a:r>
              <a:rPr lang="de-DE" sz="2000" dirty="0">
                <a:latin typeface="Calibri" panose="020F0502020204030204" pitchFamily="34" charset="0"/>
                <a:cs typeface="Calibri" panose="020F0502020204030204" pitchFamily="34" charset="0"/>
              </a:rPr>
              <a:t>Was hat euch besonders gut gefallen?</a:t>
            </a:r>
          </a:p>
          <a:p>
            <a:pPr algn="ctr">
              <a:lnSpc>
                <a:spcPct val="150000"/>
              </a:lnSpc>
              <a:defRPr sz="1800"/>
            </a:pPr>
            <a:r>
              <a:rPr lang="de-DE" sz="2000" dirty="0">
                <a:latin typeface="Calibri" panose="020F0502020204030204" pitchFamily="34" charset="0"/>
                <a:cs typeface="Calibri" panose="020F0502020204030204" pitchFamily="34" charset="0"/>
              </a:rPr>
              <a:t>Was hätte besser sein können?</a:t>
            </a:r>
            <a:br>
              <a:rPr lang="de-DE" sz="2000" dirty="0">
                <a:latin typeface="Calibri" panose="020F0502020204030204" pitchFamily="34" charset="0"/>
                <a:cs typeface="Calibri" panose="020F0502020204030204" pitchFamily="34" charset="0"/>
              </a:rPr>
            </a:br>
            <a:endParaRPr lang="de-DE" sz="2000" dirty="0">
              <a:latin typeface="Calibri" panose="020F0502020204030204" pitchFamily="34" charset="0"/>
              <a:cs typeface="Calibri" panose="020F0502020204030204" pitchFamily="34" charset="0"/>
            </a:endParaRPr>
          </a:p>
          <a:p>
            <a:pPr algn="ctr">
              <a:lnSpc>
                <a:spcPct val="150000"/>
              </a:lnSpc>
              <a:defRPr sz="1800"/>
            </a:pPr>
            <a:r>
              <a:rPr lang="de-DE" sz="2000" dirty="0">
                <a:latin typeface="Calibri" panose="020F0502020204030204" pitchFamily="34" charset="0"/>
                <a:cs typeface="Calibri" panose="020F0502020204030204" pitchFamily="34" charset="0"/>
              </a:rPr>
              <a:t>Wie habt ihr von der Veranstaltung heute erfahren?</a:t>
            </a:r>
            <a:endParaRPr lang="de-DE" sz="2000" dirty="0">
              <a:effectLst/>
              <a:latin typeface="Calibri" panose="020F0502020204030204" pitchFamily="34" charset="0"/>
              <a:ea typeface="Calibri" panose="020F0502020204030204" pitchFamily="34" charset="0"/>
              <a:cs typeface="Calibri" panose="020F0502020204030204" pitchFamily="34" charset="0"/>
            </a:endParaRPr>
          </a:p>
          <a:p>
            <a:pPr algn="ctr">
              <a:defRPr sz="1800">
                <a:solidFill>
                  <a:srgbClr val="C51429"/>
                </a:solidFill>
              </a:defRPr>
            </a:pPr>
            <a:endParaRPr lang="de-DE" sz="2000" dirty="0">
              <a:latin typeface="Calibri" panose="020F0502020204030204" pitchFamily="34" charset="0"/>
              <a:cs typeface="Calibri" panose="020F0502020204030204" pitchFamily="34" charset="0"/>
            </a:endParaRPr>
          </a:p>
          <a:p>
            <a:pPr algn="ctr">
              <a:defRPr sz="1800" b="1">
                <a:solidFill>
                  <a:srgbClr val="C51429"/>
                </a:solidFill>
                <a:latin typeface="+mj-lt"/>
                <a:ea typeface="+mj-ea"/>
                <a:cs typeface="+mj-cs"/>
                <a:sym typeface="Helvetica"/>
              </a:defRPr>
            </a:pPr>
            <a:r>
              <a:rPr lang="de-DE" sz="2000" dirty="0">
                <a:latin typeface="Calibri" panose="020F0502020204030204" pitchFamily="34" charset="0"/>
                <a:cs typeface="Calibri" panose="020F0502020204030204" pitchFamily="34" charset="0"/>
              </a:rPr>
              <a:t>WICHTIG: Alle Angaben in der Präsentation sind ohne Gewähr!</a:t>
            </a:r>
          </a:p>
          <a:p>
            <a:endParaRPr lang="de-DE" dirty="0"/>
          </a:p>
        </p:txBody>
      </p:sp>
      <p:sp>
        <p:nvSpPr>
          <p:cNvPr id="4" name="Foliennummernplatzhalter 3">
            <a:extLst>
              <a:ext uri="{FF2B5EF4-FFF2-40B4-BE49-F238E27FC236}">
                <a16:creationId xmlns:a16="http://schemas.microsoft.com/office/drawing/2014/main" id="{DE54AE6D-2B0B-10DD-151E-6B7126D83C21}"/>
              </a:ext>
            </a:extLst>
          </p:cNvPr>
          <p:cNvSpPr>
            <a:spLocks noGrp="1"/>
          </p:cNvSpPr>
          <p:nvPr>
            <p:ph type="sldNum" sz="quarter" idx="12"/>
          </p:nvPr>
        </p:nvSpPr>
        <p:spPr/>
        <p:txBody>
          <a:bodyPr/>
          <a:lstStyle/>
          <a:p>
            <a:fld id="{260862A2-50DE-47FA-A64A-4A26824AE22F}" type="slidenum">
              <a:rPr lang="de-DE" smtClean="0"/>
              <a:pPr/>
              <a:t>115</a:t>
            </a:fld>
            <a:endParaRPr lang="de-DE"/>
          </a:p>
        </p:txBody>
      </p:sp>
      <p:sp>
        <p:nvSpPr>
          <p:cNvPr id="5" name="Textfeld 4">
            <a:extLst>
              <a:ext uri="{FF2B5EF4-FFF2-40B4-BE49-F238E27FC236}">
                <a16:creationId xmlns:a16="http://schemas.microsoft.com/office/drawing/2014/main" id="{D24C1A1A-1608-F680-1484-50BC3B75C854}"/>
              </a:ext>
            </a:extLst>
          </p:cNvPr>
          <p:cNvSpPr txBox="1"/>
          <p:nvPr/>
        </p:nvSpPr>
        <p:spPr>
          <a:xfrm rot="20278483">
            <a:off x="147709" y="2215438"/>
            <a:ext cx="3310001" cy="8361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de-DE" sz="12000" dirty="0"/>
              <a:t>👍🏼</a:t>
            </a:r>
          </a:p>
          <a:p>
            <a:pPr marL="0" marR="0" indent="0" algn="l" defTabSz="863600" rtl="0" fontAlgn="auto" latinLnBrk="0" hangingPunct="0">
              <a:lnSpc>
                <a:spcPts val="2900"/>
              </a:lnSpc>
              <a:spcBef>
                <a:spcPts val="0"/>
              </a:spcBef>
              <a:spcAft>
                <a:spcPts val="0"/>
              </a:spcAft>
              <a:buClrTx/>
              <a:buSzTx/>
              <a:buFontTx/>
              <a:buNone/>
              <a:tabLst/>
            </a:pPr>
            <a:endParaRPr kumimoji="0" lang="de-DE" sz="2400" b="1" i="0" u="none" strike="noStrike" cap="none" spc="0" normalizeH="0" baseline="0" dirty="0">
              <a:ln>
                <a:noFill/>
              </a:ln>
              <a:solidFill>
                <a:srgbClr val="000000"/>
              </a:solidFill>
              <a:effectLst/>
              <a:uFillTx/>
              <a:latin typeface="+mj-lt"/>
              <a:ea typeface="+mj-ea"/>
              <a:cs typeface="+mj-cs"/>
              <a:sym typeface="Helvetica"/>
            </a:endParaRPr>
          </a:p>
        </p:txBody>
      </p:sp>
      <p:sp>
        <p:nvSpPr>
          <p:cNvPr id="7" name="Textfeld 6">
            <a:extLst>
              <a:ext uri="{FF2B5EF4-FFF2-40B4-BE49-F238E27FC236}">
                <a16:creationId xmlns:a16="http://schemas.microsoft.com/office/drawing/2014/main" id="{5F162D48-A0E5-092F-D563-46A5DE9411F8}"/>
              </a:ext>
            </a:extLst>
          </p:cNvPr>
          <p:cNvSpPr txBox="1"/>
          <p:nvPr/>
        </p:nvSpPr>
        <p:spPr>
          <a:xfrm rot="990831">
            <a:off x="6184081" y="2923955"/>
            <a:ext cx="2165014" cy="8361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de-DE" sz="12000" dirty="0"/>
              <a:t>👎🏼</a:t>
            </a:r>
          </a:p>
          <a:p>
            <a:pPr marL="0" marR="0" indent="0" algn="l" defTabSz="863600" rtl="0" fontAlgn="auto" latinLnBrk="0" hangingPunct="0">
              <a:lnSpc>
                <a:spcPts val="2900"/>
              </a:lnSpc>
              <a:spcBef>
                <a:spcPts val="0"/>
              </a:spcBef>
              <a:spcAft>
                <a:spcPts val="0"/>
              </a:spcAft>
              <a:buClrTx/>
              <a:buSzTx/>
              <a:buFontTx/>
              <a:buNone/>
              <a:tabLst/>
            </a:pPr>
            <a:endParaRPr kumimoji="0" lang="de-DE" sz="2400" b="1" i="0" u="none" strike="noStrike" cap="none" spc="0" normalizeH="0" baseline="0" dirty="0">
              <a:ln>
                <a:noFill/>
              </a:ln>
              <a:solidFill>
                <a:srgbClr val="000000"/>
              </a:solidFill>
              <a:effectLst/>
              <a:uFillTx/>
              <a:latin typeface="+mj-lt"/>
              <a:ea typeface="+mj-ea"/>
              <a:cs typeface="+mj-cs"/>
              <a:sym typeface="Helvetica"/>
            </a:endParaRPr>
          </a:p>
        </p:txBody>
      </p:sp>
    </p:spTree>
    <p:extLst>
      <p:ext uri="{BB962C8B-B14F-4D97-AF65-F5344CB8AC3E}">
        <p14:creationId xmlns:p14="http://schemas.microsoft.com/office/powerpoint/2010/main" val="2549115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B23769-0790-6366-3EDA-74446E7D2582}"/>
              </a:ext>
            </a:extLst>
          </p:cNvPr>
          <p:cNvSpPr>
            <a:spLocks noGrp="1"/>
          </p:cNvSpPr>
          <p:nvPr>
            <p:ph type="title"/>
          </p:nvPr>
        </p:nvSpPr>
        <p:spPr>
          <a:xfrm>
            <a:off x="431800" y="436717"/>
            <a:ext cx="7772400" cy="1251921"/>
          </a:xfrm>
        </p:spPr>
        <p:txBody>
          <a:bodyPr/>
          <a:lstStyle/>
          <a:p>
            <a:r>
              <a:rPr lang="de-DE" sz="3200" dirty="0">
                <a:latin typeface="Calibri" panose="020F0502020204030204" pitchFamily="34" charset="0"/>
                <a:cs typeface="Calibri" panose="020F0502020204030204" pitchFamily="34" charset="0"/>
              </a:rPr>
              <a:t>Gruppeneinteilung und Wanderung</a:t>
            </a:r>
          </a:p>
        </p:txBody>
      </p:sp>
      <p:sp>
        <p:nvSpPr>
          <p:cNvPr id="3" name="Inhaltsplatzhalter 2">
            <a:extLst>
              <a:ext uri="{FF2B5EF4-FFF2-40B4-BE49-F238E27FC236}">
                <a16:creationId xmlns:a16="http://schemas.microsoft.com/office/drawing/2014/main" id="{A7A50201-319E-D2C5-FA12-531423AF34BF}"/>
              </a:ext>
            </a:extLst>
          </p:cNvPr>
          <p:cNvSpPr>
            <a:spLocks noGrp="1"/>
          </p:cNvSpPr>
          <p:nvPr>
            <p:ph idx="1"/>
          </p:nvPr>
        </p:nvSpPr>
        <p:spPr/>
        <p:txBody>
          <a:bodyPr/>
          <a:lstStyle/>
          <a:p>
            <a:r>
              <a:rPr lang="de-DE" sz="2200" dirty="0"/>
              <a:t>Einteilung in Kleingruppen: </a:t>
            </a:r>
          </a:p>
          <a:p>
            <a:r>
              <a:rPr lang="de-DE" sz="2200" dirty="0"/>
              <a:t>Marvin (SR 133): Master </a:t>
            </a:r>
            <a:r>
              <a:rPr lang="de-DE" sz="2200" dirty="0" err="1"/>
              <a:t>of</a:t>
            </a:r>
            <a:r>
              <a:rPr lang="de-DE" sz="2200" dirty="0"/>
              <a:t> Arts, Master </a:t>
            </a:r>
            <a:r>
              <a:rPr lang="de-DE" sz="2200" dirty="0" err="1"/>
              <a:t>of</a:t>
            </a:r>
            <a:r>
              <a:rPr lang="de-DE" sz="2200" dirty="0"/>
              <a:t> Education, BA 50%</a:t>
            </a:r>
          </a:p>
          <a:p>
            <a:r>
              <a:rPr lang="de-DE" sz="2200" dirty="0"/>
              <a:t>Jian (SR 137): BA 50%</a:t>
            </a:r>
          </a:p>
          <a:p>
            <a:r>
              <a:rPr lang="de-DE" sz="2200" dirty="0"/>
              <a:t>Sarah (SR: 038): BA 50%</a:t>
            </a:r>
          </a:p>
          <a:p>
            <a:r>
              <a:rPr lang="de-DE" sz="2200" dirty="0"/>
              <a:t>Maike (SR: 123): BA 33%, BA 25%, BA 50%</a:t>
            </a:r>
          </a:p>
          <a:p>
            <a:endParaRPr lang="de-DE" sz="2200" dirty="0"/>
          </a:p>
          <a:p>
            <a:pPr algn="ctr"/>
            <a:r>
              <a:rPr lang="de-DE" sz="2200" b="1" dirty="0"/>
              <a:t>Wanderung in das Germanistische Seminar …</a:t>
            </a:r>
          </a:p>
        </p:txBody>
      </p:sp>
      <p:sp>
        <p:nvSpPr>
          <p:cNvPr id="4" name="Foliennummernplatzhalter 3">
            <a:extLst>
              <a:ext uri="{FF2B5EF4-FFF2-40B4-BE49-F238E27FC236}">
                <a16:creationId xmlns:a16="http://schemas.microsoft.com/office/drawing/2014/main" id="{0136A25F-38FA-FA7C-BB69-9543B01BBE45}"/>
              </a:ext>
            </a:extLst>
          </p:cNvPr>
          <p:cNvSpPr>
            <a:spLocks noGrp="1"/>
          </p:cNvSpPr>
          <p:nvPr>
            <p:ph type="sldNum" sz="quarter" idx="12"/>
          </p:nvPr>
        </p:nvSpPr>
        <p:spPr/>
        <p:txBody>
          <a:bodyPr/>
          <a:lstStyle/>
          <a:p>
            <a:fld id="{260862A2-50DE-47FA-A64A-4A26824AE22F}" type="slidenum">
              <a:rPr lang="de-DE" smtClean="0"/>
              <a:pPr/>
              <a:t>12</a:t>
            </a:fld>
            <a:endParaRPr lang="de-DE"/>
          </a:p>
        </p:txBody>
      </p:sp>
    </p:spTree>
    <p:extLst>
      <p:ext uri="{BB962C8B-B14F-4D97-AF65-F5344CB8AC3E}">
        <p14:creationId xmlns:p14="http://schemas.microsoft.com/office/powerpoint/2010/main" val="1756959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Linie"/>
          <p:cNvSpPr/>
          <p:nvPr/>
        </p:nvSpPr>
        <p:spPr>
          <a:xfrm flipV="1">
            <a:off x="312282" y="2995738"/>
            <a:ext cx="1" cy="2425308"/>
          </a:xfrm>
          <a:prstGeom prst="line">
            <a:avLst/>
          </a:prstGeom>
          <a:ln w="12700">
            <a:solidFill>
              <a:srgbClr val="C51429"/>
            </a:solidFill>
          </a:ln>
          <a:effectLst>
            <a:outerShdw blurRad="38100" dist="32700" dir="5400000" rotWithShape="0">
              <a:srgbClr val="000000">
                <a:alpha val="38000"/>
              </a:srgbClr>
            </a:outerShdw>
          </a:effectLst>
        </p:spPr>
        <p:txBody>
          <a:bodyPr lIns="45719" rIns="45719"/>
          <a:lstStyle/>
          <a:p>
            <a:pPr defTabSz="914400">
              <a:lnSpc>
                <a:spcPct val="100000"/>
              </a:lnSpc>
              <a:defRPr sz="1500" b="0">
                <a:latin typeface="+mn-lt"/>
                <a:ea typeface="+mn-ea"/>
                <a:cs typeface="+mn-cs"/>
                <a:sym typeface="Arial"/>
              </a:defRPr>
            </a:pPr>
            <a:endParaRPr/>
          </a:p>
        </p:txBody>
      </p:sp>
      <p:sp>
        <p:nvSpPr>
          <p:cNvPr id="120" name="Linie"/>
          <p:cNvSpPr/>
          <p:nvPr/>
        </p:nvSpPr>
        <p:spPr>
          <a:xfrm flipH="1" flipV="1">
            <a:off x="4553462" y="780638"/>
            <a:ext cx="1089388" cy="1089388"/>
          </a:xfrm>
          <a:prstGeom prst="line">
            <a:avLst/>
          </a:prstGeom>
          <a:ln w="12700">
            <a:solidFill>
              <a:srgbClr val="C51429"/>
            </a:solidFill>
          </a:ln>
          <a:effectLst>
            <a:outerShdw blurRad="38100" dist="32700" dir="5400000" rotWithShape="0">
              <a:srgbClr val="000000">
                <a:alpha val="38000"/>
              </a:srgbClr>
            </a:outerShdw>
          </a:effectLst>
        </p:spPr>
        <p:txBody>
          <a:bodyPr lIns="45719" rIns="45719"/>
          <a:lstStyle/>
          <a:p>
            <a:pPr defTabSz="914400">
              <a:lnSpc>
                <a:spcPct val="100000"/>
              </a:lnSpc>
              <a:defRPr sz="1500" b="0">
                <a:latin typeface="+mn-lt"/>
                <a:ea typeface="+mn-ea"/>
                <a:cs typeface="+mn-cs"/>
                <a:sym typeface="Arial"/>
              </a:defRPr>
            </a:pPr>
            <a:endParaRPr/>
          </a:p>
        </p:txBody>
      </p:sp>
      <p:sp>
        <p:nvSpPr>
          <p:cNvPr id="121" name="Linie"/>
          <p:cNvSpPr/>
          <p:nvPr/>
        </p:nvSpPr>
        <p:spPr>
          <a:xfrm flipV="1">
            <a:off x="757822" y="2945845"/>
            <a:ext cx="205573" cy="1784249"/>
          </a:xfrm>
          <a:prstGeom prst="line">
            <a:avLst/>
          </a:prstGeom>
          <a:ln w="12700">
            <a:solidFill>
              <a:srgbClr val="C51429"/>
            </a:solidFill>
          </a:ln>
          <a:effectLst>
            <a:outerShdw blurRad="38100" dist="32700" dir="5400000" rotWithShape="0">
              <a:srgbClr val="000000">
                <a:alpha val="38000"/>
              </a:srgbClr>
            </a:outerShdw>
          </a:effectLst>
        </p:spPr>
        <p:txBody>
          <a:bodyPr lIns="45719" rIns="45719"/>
          <a:lstStyle/>
          <a:p>
            <a:pPr defTabSz="914400">
              <a:lnSpc>
                <a:spcPct val="100000"/>
              </a:lnSpc>
              <a:defRPr sz="1500" b="0">
                <a:latin typeface="+mn-lt"/>
                <a:ea typeface="+mn-ea"/>
                <a:cs typeface="+mn-cs"/>
                <a:sym typeface="Arial"/>
              </a:defRPr>
            </a:pPr>
            <a:endParaRPr/>
          </a:p>
        </p:txBody>
      </p:sp>
      <p:sp>
        <p:nvSpPr>
          <p:cNvPr id="122" name="Linie"/>
          <p:cNvSpPr/>
          <p:nvPr/>
        </p:nvSpPr>
        <p:spPr>
          <a:xfrm flipH="1" flipV="1">
            <a:off x="1854472" y="2804587"/>
            <a:ext cx="448686" cy="1004514"/>
          </a:xfrm>
          <a:prstGeom prst="line">
            <a:avLst/>
          </a:prstGeom>
          <a:ln w="12700">
            <a:solidFill>
              <a:srgbClr val="C51429"/>
            </a:solidFill>
          </a:ln>
          <a:effectLst>
            <a:outerShdw blurRad="38100" dist="32700" dir="5400000" rotWithShape="0">
              <a:srgbClr val="000000">
                <a:alpha val="38000"/>
              </a:srgbClr>
            </a:outerShdw>
          </a:effectLst>
        </p:spPr>
        <p:txBody>
          <a:bodyPr lIns="45719" rIns="45719"/>
          <a:lstStyle/>
          <a:p>
            <a:pPr defTabSz="914400">
              <a:lnSpc>
                <a:spcPct val="100000"/>
              </a:lnSpc>
              <a:defRPr sz="1500" b="0">
                <a:latin typeface="+mn-lt"/>
                <a:ea typeface="+mn-ea"/>
                <a:cs typeface="+mn-cs"/>
                <a:sym typeface="Arial"/>
              </a:defRPr>
            </a:pPr>
            <a:endParaRPr/>
          </a:p>
        </p:txBody>
      </p:sp>
      <p:sp>
        <p:nvSpPr>
          <p:cNvPr id="123" name="Linie"/>
          <p:cNvSpPr/>
          <p:nvPr/>
        </p:nvSpPr>
        <p:spPr>
          <a:xfrm flipH="1" flipV="1">
            <a:off x="6688519" y="2673284"/>
            <a:ext cx="383786" cy="1364458"/>
          </a:xfrm>
          <a:prstGeom prst="line">
            <a:avLst/>
          </a:prstGeom>
          <a:ln w="12700">
            <a:solidFill>
              <a:srgbClr val="C51429"/>
            </a:solidFill>
          </a:ln>
          <a:effectLst>
            <a:outerShdw blurRad="38100" dist="32700" dir="5400000" rotWithShape="0">
              <a:srgbClr val="000000">
                <a:alpha val="38000"/>
              </a:srgbClr>
            </a:outerShdw>
          </a:effectLst>
        </p:spPr>
        <p:txBody>
          <a:bodyPr lIns="45719" rIns="45719"/>
          <a:lstStyle/>
          <a:p>
            <a:pPr defTabSz="914400">
              <a:lnSpc>
                <a:spcPct val="100000"/>
              </a:lnSpc>
              <a:defRPr sz="1500" b="0">
                <a:latin typeface="+mn-lt"/>
                <a:ea typeface="+mn-ea"/>
                <a:cs typeface="+mn-cs"/>
                <a:sym typeface="Arial"/>
              </a:defRPr>
            </a:pPr>
            <a:endParaRPr/>
          </a:p>
        </p:txBody>
      </p:sp>
      <p:sp>
        <p:nvSpPr>
          <p:cNvPr id="124" name="Linie"/>
          <p:cNvSpPr/>
          <p:nvPr/>
        </p:nvSpPr>
        <p:spPr>
          <a:xfrm flipV="1">
            <a:off x="5012048" y="2957505"/>
            <a:ext cx="575112" cy="1703192"/>
          </a:xfrm>
          <a:prstGeom prst="line">
            <a:avLst/>
          </a:prstGeom>
          <a:ln w="12700">
            <a:solidFill>
              <a:srgbClr val="C51429"/>
            </a:solidFill>
          </a:ln>
          <a:effectLst>
            <a:outerShdw blurRad="38100" dist="32700" dir="5400000" rotWithShape="0">
              <a:srgbClr val="000000">
                <a:alpha val="38000"/>
              </a:srgbClr>
            </a:outerShdw>
          </a:effectLst>
        </p:spPr>
        <p:txBody>
          <a:bodyPr lIns="45719" rIns="45719"/>
          <a:lstStyle/>
          <a:p>
            <a:pPr defTabSz="914400">
              <a:lnSpc>
                <a:spcPct val="100000"/>
              </a:lnSpc>
              <a:defRPr sz="1500" b="0">
                <a:latin typeface="+mn-lt"/>
                <a:ea typeface="+mn-ea"/>
                <a:cs typeface="+mn-cs"/>
                <a:sym typeface="Arial"/>
              </a:defRPr>
            </a:pPr>
            <a:endParaRPr/>
          </a:p>
        </p:txBody>
      </p:sp>
      <p:sp>
        <p:nvSpPr>
          <p:cNvPr id="125" name="Linie"/>
          <p:cNvSpPr/>
          <p:nvPr/>
        </p:nvSpPr>
        <p:spPr>
          <a:xfrm flipV="1">
            <a:off x="2908925" y="876897"/>
            <a:ext cx="1270001" cy="1270001"/>
          </a:xfrm>
          <a:prstGeom prst="line">
            <a:avLst/>
          </a:prstGeom>
          <a:ln w="12700">
            <a:solidFill>
              <a:srgbClr val="C51429"/>
            </a:solidFill>
          </a:ln>
          <a:effectLst>
            <a:outerShdw blurRad="38100" dist="32700" dir="5400000" rotWithShape="0">
              <a:srgbClr val="000000">
                <a:alpha val="38000"/>
              </a:srgbClr>
            </a:outerShdw>
          </a:effectLst>
        </p:spPr>
        <p:txBody>
          <a:bodyPr lIns="45719" rIns="45719"/>
          <a:lstStyle/>
          <a:p>
            <a:pPr defTabSz="914400">
              <a:lnSpc>
                <a:spcPct val="100000"/>
              </a:lnSpc>
              <a:defRPr sz="1500" b="0">
                <a:latin typeface="+mn-lt"/>
                <a:ea typeface="+mn-ea"/>
                <a:cs typeface="+mn-cs"/>
                <a:sym typeface="Arial"/>
              </a:defRPr>
            </a:pPr>
            <a:endParaRPr/>
          </a:p>
        </p:txBody>
      </p:sp>
      <p:sp>
        <p:nvSpPr>
          <p:cNvPr id="127" name="Das Germanistische Seminar Heidelberg"/>
          <p:cNvSpPr txBox="1">
            <a:spLocks noGrp="1"/>
          </p:cNvSpPr>
          <p:nvPr>
            <p:ph type="title" idx="4294967295"/>
          </p:nvPr>
        </p:nvSpPr>
        <p:spPr>
          <a:prstGeom prst="rect">
            <a:avLst/>
          </a:prstGeom>
        </p:spPr>
        <p:txBody>
          <a:bodyPr lIns="0" tIns="0" rIns="0" bIns="0" anchor="t"/>
          <a:lstStyle>
            <a:lvl1pPr>
              <a:defRPr sz="2400"/>
            </a:lvl1pPr>
          </a:lstStyle>
          <a:p>
            <a:r>
              <a:rPr sz="2800" dirty="0">
                <a:latin typeface="Calibri"/>
                <a:cs typeface="Calibri"/>
              </a:rPr>
              <a:t>Das </a:t>
            </a:r>
            <a:r>
              <a:rPr sz="2800" dirty="0" err="1">
                <a:latin typeface="Calibri"/>
                <a:cs typeface="Calibri"/>
              </a:rPr>
              <a:t>Germanistische</a:t>
            </a:r>
            <a:r>
              <a:rPr sz="2800" dirty="0">
                <a:latin typeface="Calibri"/>
                <a:cs typeface="Calibri"/>
              </a:rPr>
              <a:t> Seminar Heidelberg</a:t>
            </a:r>
          </a:p>
        </p:txBody>
      </p:sp>
      <p:sp>
        <p:nvSpPr>
          <p:cNvPr id="128" name="Neuere deutsche…"/>
          <p:cNvSpPr/>
          <p:nvPr/>
        </p:nvSpPr>
        <p:spPr>
          <a:xfrm>
            <a:off x="268889" y="2586997"/>
            <a:ext cx="2333633" cy="584775"/>
          </a:xfrm>
          <a:prstGeom prst="rect">
            <a:avLst/>
          </a:prstGeom>
          <a:solidFill>
            <a:srgbClr val="FFFFFF"/>
          </a:solidFill>
          <a:ln w="12700">
            <a:solidFill>
              <a:srgbClr val="C51429"/>
            </a:solidFill>
          </a:ln>
          <a:effectLst>
            <a:outerShdw blurRad="38100" dist="32700" dir="1720684" rotWithShape="0">
              <a:srgbClr val="000000">
                <a:alpha val="38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algn="ctr" defTabSz="914400">
              <a:lnSpc>
                <a:spcPct val="100000"/>
              </a:lnSpc>
              <a:defRPr sz="1600"/>
            </a:pPr>
            <a:r>
              <a:rPr b="0" u="sng" dirty="0" err="1"/>
              <a:t>Neuere</a:t>
            </a:r>
            <a:r>
              <a:rPr b="0" u="sng" dirty="0"/>
              <a:t> deutsche </a:t>
            </a:r>
          </a:p>
          <a:p>
            <a:pPr algn="ctr" defTabSz="914400">
              <a:lnSpc>
                <a:spcPct val="100000"/>
              </a:lnSpc>
              <a:defRPr sz="1600"/>
            </a:pPr>
            <a:r>
              <a:rPr b="0" u="sng" dirty="0" err="1"/>
              <a:t>Literaturwissenschaft</a:t>
            </a:r>
            <a:endParaRPr b="0" u="sng" dirty="0"/>
          </a:p>
        </p:txBody>
      </p:sp>
      <p:sp>
        <p:nvSpPr>
          <p:cNvPr id="130" name="Linguistik/ Neuere…"/>
          <p:cNvSpPr/>
          <p:nvPr/>
        </p:nvSpPr>
        <p:spPr>
          <a:xfrm>
            <a:off x="5263328" y="2586997"/>
            <a:ext cx="2965943" cy="584775"/>
          </a:xfrm>
          <a:prstGeom prst="rect">
            <a:avLst/>
          </a:prstGeom>
          <a:solidFill>
            <a:srgbClr val="FFFFFF"/>
          </a:solidFill>
          <a:ln w="12700">
            <a:solidFill>
              <a:srgbClr val="C51429"/>
            </a:solidFill>
          </a:ln>
          <a:effectLst>
            <a:outerShdw blurRad="38100" dist="32700" dir="1720684" rotWithShape="0">
              <a:srgbClr val="000000">
                <a:alpha val="38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algn="ctr" defTabSz="914400">
              <a:lnSpc>
                <a:spcPct val="100000"/>
              </a:lnSpc>
              <a:defRPr sz="1600"/>
            </a:pPr>
            <a:r>
              <a:rPr b="0" u="sng" err="1"/>
              <a:t>Linguistik</a:t>
            </a:r>
            <a:r>
              <a:rPr b="0" u="sng"/>
              <a:t>/</a:t>
            </a:r>
            <a:r>
              <a:rPr b="0" u="sng" err="1"/>
              <a:t>Neuere</a:t>
            </a:r>
            <a:r>
              <a:rPr b="0" u="sng"/>
              <a:t> </a:t>
            </a:r>
            <a:endParaRPr lang="de-DE" b="0" u="sng"/>
          </a:p>
          <a:p>
            <a:pPr algn="ctr" defTabSz="914400">
              <a:lnSpc>
                <a:spcPct val="100000"/>
              </a:lnSpc>
              <a:defRPr sz="1600"/>
            </a:pPr>
            <a:r>
              <a:rPr lang="de-DE" b="0" u="sng"/>
              <a:t>deutsche Sprachwissenschaft</a:t>
            </a:r>
          </a:p>
        </p:txBody>
      </p:sp>
      <p:sp>
        <p:nvSpPr>
          <p:cNvPr id="131" name="Professur für Ältere Deutsche Philologie:…"/>
          <p:cNvSpPr/>
          <p:nvPr/>
        </p:nvSpPr>
        <p:spPr>
          <a:xfrm>
            <a:off x="4585822" y="1576429"/>
            <a:ext cx="3832682" cy="586741"/>
          </a:xfrm>
          <a:prstGeom prst="rect">
            <a:avLst/>
          </a:prstGeom>
          <a:solidFill>
            <a:srgbClr val="FFFFFF"/>
          </a:solidFill>
          <a:ln w="12700">
            <a:solidFill>
              <a:srgbClr val="C51429"/>
            </a:solidFill>
          </a:ln>
          <a:effectLst>
            <a:outerShdw blurRad="38100" dist="32700" dir="1720684" rotWithShape="0">
              <a:srgbClr val="000000">
                <a:alpha val="38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pPr algn="ctr" defTabSz="914400">
              <a:lnSpc>
                <a:spcPct val="100000"/>
              </a:lnSpc>
              <a:defRPr sz="1600" b="0">
                <a:latin typeface="Calibri"/>
                <a:ea typeface="Calibri"/>
                <a:cs typeface="Calibri"/>
                <a:sym typeface="Calibri"/>
              </a:defRPr>
            </a:pPr>
            <a:r>
              <a:rPr err="1"/>
              <a:t>Professur</a:t>
            </a:r>
            <a:r>
              <a:t> </a:t>
            </a:r>
            <a:r>
              <a:rPr err="1"/>
              <a:t>für</a:t>
            </a:r>
            <a:r>
              <a:t> </a:t>
            </a:r>
            <a:r>
              <a:rPr err="1"/>
              <a:t>Ältere</a:t>
            </a:r>
            <a:r>
              <a:t> Deutsche </a:t>
            </a:r>
            <a:r>
              <a:rPr err="1"/>
              <a:t>Philologie</a:t>
            </a:r>
            <a:r>
              <a:t>:</a:t>
            </a:r>
          </a:p>
          <a:p>
            <a:pPr algn="ctr" defTabSz="914400">
              <a:lnSpc>
                <a:spcPct val="100000"/>
              </a:lnSpc>
              <a:defRPr sz="1600" b="0" i="1"/>
            </a:pPr>
            <a:r>
              <a:t>Prof. Dr. Tobias </a:t>
            </a:r>
            <a:r>
              <a:rPr err="1"/>
              <a:t>Bulang</a:t>
            </a:r>
            <a:endParaRPr/>
          </a:p>
        </p:txBody>
      </p:sp>
      <p:sp>
        <p:nvSpPr>
          <p:cNvPr id="132" name="Professur für Ältere Deutsche Philologie/Mediävistik:…"/>
          <p:cNvSpPr/>
          <p:nvPr/>
        </p:nvSpPr>
        <p:spPr>
          <a:xfrm>
            <a:off x="10024" y="1465996"/>
            <a:ext cx="4137582" cy="828041"/>
          </a:xfrm>
          <a:prstGeom prst="rect">
            <a:avLst/>
          </a:prstGeom>
          <a:solidFill>
            <a:srgbClr val="FFFFFF"/>
          </a:solidFill>
          <a:ln w="12700">
            <a:solidFill>
              <a:srgbClr val="C51429"/>
            </a:solidFill>
          </a:ln>
          <a:effectLst>
            <a:outerShdw blurRad="38100" dist="32700" dir="1720684" rotWithShape="0">
              <a:srgbClr val="000000">
                <a:alpha val="38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gn="ctr" defTabSz="914400">
              <a:lnSpc>
                <a:spcPct val="100000"/>
              </a:lnSpc>
              <a:defRPr sz="1600" b="0">
                <a:latin typeface="Calibri"/>
                <a:ea typeface="Calibri"/>
                <a:cs typeface="Calibri"/>
                <a:sym typeface="Calibri"/>
              </a:defRPr>
            </a:pPr>
            <a:r>
              <a:rPr dirty="0" err="1"/>
              <a:t>Professur</a:t>
            </a:r>
            <a:r>
              <a:rPr dirty="0"/>
              <a:t> für </a:t>
            </a:r>
            <a:r>
              <a:rPr dirty="0" err="1"/>
              <a:t>Ältere</a:t>
            </a:r>
            <a:r>
              <a:rPr dirty="0"/>
              <a:t> Deutsche </a:t>
            </a:r>
            <a:r>
              <a:rPr dirty="0" err="1"/>
              <a:t>Philologie</a:t>
            </a:r>
            <a:r>
              <a:rPr dirty="0"/>
              <a:t>/</a:t>
            </a:r>
            <a:r>
              <a:rPr dirty="0" err="1"/>
              <a:t>Mediävistik</a:t>
            </a:r>
            <a:r>
              <a:rPr dirty="0"/>
              <a:t>:</a:t>
            </a:r>
          </a:p>
          <a:p>
            <a:pPr algn="ctr" defTabSz="914400">
              <a:lnSpc>
                <a:spcPct val="100000"/>
              </a:lnSpc>
              <a:defRPr sz="1600" b="0" i="1"/>
            </a:pPr>
            <a:r>
              <a:rPr dirty="0"/>
              <a:t>Prof. Dr. </a:t>
            </a:r>
            <a:r>
              <a:rPr dirty="0" err="1"/>
              <a:t>Ludger</a:t>
            </a:r>
            <a:r>
              <a:rPr dirty="0"/>
              <a:t> </a:t>
            </a:r>
            <a:r>
              <a:rPr dirty="0" err="1"/>
              <a:t>Lieb</a:t>
            </a:r>
            <a:endParaRPr dirty="0"/>
          </a:p>
        </p:txBody>
      </p:sp>
      <p:sp>
        <p:nvSpPr>
          <p:cNvPr id="133" name="Lehrstuhl für Neuere deutsche Literatur…"/>
          <p:cNvSpPr/>
          <p:nvPr/>
        </p:nvSpPr>
        <p:spPr>
          <a:xfrm>
            <a:off x="448241" y="4216753"/>
            <a:ext cx="4137581" cy="828041"/>
          </a:xfrm>
          <a:prstGeom prst="rect">
            <a:avLst/>
          </a:prstGeom>
          <a:solidFill>
            <a:srgbClr val="FFFFFF"/>
          </a:solidFill>
          <a:ln w="12700">
            <a:solidFill>
              <a:srgbClr val="C51429"/>
            </a:solidFill>
          </a:ln>
          <a:effectLst>
            <a:outerShdw blurRad="38100" dist="32700" dir="1720684" rotWithShape="0">
              <a:srgbClr val="000000">
                <a:alpha val="38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pPr algn="ctr" defTabSz="914400">
              <a:lnSpc>
                <a:spcPct val="100000"/>
              </a:lnSpc>
              <a:defRPr sz="1600" b="0">
                <a:latin typeface="Calibri"/>
                <a:ea typeface="Calibri"/>
                <a:cs typeface="Calibri"/>
                <a:sym typeface="Calibri"/>
              </a:defRPr>
            </a:pPr>
            <a:r>
              <a:rPr dirty="0" err="1"/>
              <a:t>Lehrstuhl</a:t>
            </a:r>
            <a:r>
              <a:rPr dirty="0"/>
              <a:t> für </a:t>
            </a:r>
            <a:r>
              <a:rPr dirty="0" err="1"/>
              <a:t>Neuere</a:t>
            </a:r>
            <a:r>
              <a:rPr dirty="0"/>
              <a:t> deutsche </a:t>
            </a:r>
            <a:r>
              <a:rPr dirty="0" err="1"/>
              <a:t>Literatur</a:t>
            </a:r>
            <a:endParaRPr dirty="0"/>
          </a:p>
          <a:p>
            <a:pPr algn="ctr" defTabSz="914400">
              <a:lnSpc>
                <a:spcPct val="100000"/>
              </a:lnSpc>
              <a:defRPr sz="1600" b="0">
                <a:latin typeface="Calibri"/>
                <a:ea typeface="Calibri"/>
                <a:cs typeface="Calibri"/>
                <a:sym typeface="Calibri"/>
              </a:defRPr>
            </a:pPr>
            <a:r>
              <a:rPr dirty="0"/>
              <a:t>(</a:t>
            </a:r>
            <a:r>
              <a:rPr dirty="0" err="1"/>
              <a:t>mit</a:t>
            </a:r>
            <a:r>
              <a:rPr dirty="0"/>
              <a:t> </a:t>
            </a:r>
            <a:r>
              <a:rPr dirty="0" err="1"/>
              <a:t>Schwerpunkt</a:t>
            </a:r>
            <a:r>
              <a:rPr dirty="0"/>
              <a:t> auf dem 19. </a:t>
            </a:r>
            <a:r>
              <a:rPr dirty="0" err="1"/>
              <a:t>Jahrhundert</a:t>
            </a:r>
            <a:r>
              <a:rPr dirty="0"/>
              <a:t>):</a:t>
            </a:r>
          </a:p>
          <a:p>
            <a:pPr algn="ctr" defTabSz="914400">
              <a:lnSpc>
                <a:spcPct val="100000"/>
              </a:lnSpc>
              <a:defRPr sz="1600" b="0" i="1"/>
            </a:pPr>
            <a:r>
              <a:rPr dirty="0"/>
              <a:t>Prof. Dr. Barbara </a:t>
            </a:r>
            <a:r>
              <a:rPr dirty="0" err="1"/>
              <a:t>Beßlich</a:t>
            </a:r>
            <a:endParaRPr dirty="0"/>
          </a:p>
        </p:txBody>
      </p:sp>
      <p:sp>
        <p:nvSpPr>
          <p:cNvPr id="134" name="Lehrstuhl für Neuere deutsche Literatur…"/>
          <p:cNvSpPr/>
          <p:nvPr/>
        </p:nvSpPr>
        <p:spPr>
          <a:xfrm>
            <a:off x="1326266" y="3281467"/>
            <a:ext cx="3662219" cy="830997"/>
          </a:xfrm>
          <a:prstGeom prst="rect">
            <a:avLst/>
          </a:prstGeom>
          <a:solidFill>
            <a:srgbClr val="FFFFFF"/>
          </a:solidFill>
          <a:ln w="12700">
            <a:solidFill>
              <a:srgbClr val="C51429"/>
            </a:solidFill>
          </a:ln>
          <a:effectLst>
            <a:outerShdw blurRad="38100" dist="32700" dir="1720684" rotWithShape="0">
              <a:srgbClr val="000000">
                <a:alpha val="38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pPr algn="ctr" defTabSz="914400">
              <a:lnSpc>
                <a:spcPct val="100000"/>
              </a:lnSpc>
              <a:defRPr sz="1600" b="0">
                <a:latin typeface="Calibri"/>
                <a:ea typeface="Calibri"/>
                <a:cs typeface="Calibri"/>
                <a:sym typeface="Calibri"/>
              </a:defRPr>
            </a:pPr>
            <a:r>
              <a:rPr err="1"/>
              <a:t>Lehrstuhl</a:t>
            </a:r>
            <a:r>
              <a:t> </a:t>
            </a:r>
            <a:r>
              <a:rPr err="1"/>
              <a:t>für</a:t>
            </a:r>
            <a:r>
              <a:t> </a:t>
            </a:r>
            <a:r>
              <a:rPr err="1"/>
              <a:t>Neuere</a:t>
            </a:r>
            <a:r>
              <a:t> deutsche </a:t>
            </a:r>
            <a:r>
              <a:rPr err="1"/>
              <a:t>Literatur</a:t>
            </a:r>
            <a:endParaRPr/>
          </a:p>
          <a:p>
            <a:pPr algn="ctr" defTabSz="914400">
              <a:lnSpc>
                <a:spcPct val="100000"/>
              </a:lnSpc>
              <a:defRPr sz="1600" b="0">
                <a:latin typeface="Calibri"/>
                <a:ea typeface="Calibri"/>
                <a:cs typeface="Calibri"/>
                <a:sym typeface="Calibri"/>
              </a:defRPr>
            </a:pPr>
            <a:r>
              <a:t>(</a:t>
            </a:r>
            <a:r>
              <a:rPr err="1"/>
              <a:t>mit</a:t>
            </a:r>
            <a:r>
              <a:t> </a:t>
            </a:r>
            <a:r>
              <a:rPr err="1"/>
              <a:t>Schwerpunkt</a:t>
            </a:r>
            <a:r>
              <a:t> auf der </a:t>
            </a:r>
            <a:r>
              <a:rPr err="1"/>
              <a:t>Frühen</a:t>
            </a:r>
            <a:r>
              <a:t> </a:t>
            </a:r>
            <a:r>
              <a:rPr err="1"/>
              <a:t>Neuzeit</a:t>
            </a:r>
            <a:r>
              <a:t>):</a:t>
            </a:r>
            <a:br>
              <a:rPr/>
            </a:br>
            <a:r>
              <a:rPr i="1">
                <a:latin typeface="+mj-lt"/>
                <a:ea typeface="+mj-ea"/>
                <a:cs typeface="+mj-cs"/>
                <a:sym typeface="Helvetica"/>
              </a:rPr>
              <a:t>Prof. Dr. </a:t>
            </a:r>
            <a:r>
              <a:rPr lang="de-DE" i="1"/>
              <a:t>D</a:t>
            </a:r>
            <a:r>
              <a:rPr i="1">
                <a:latin typeface="+mj-lt"/>
                <a:ea typeface="+mj-ea"/>
                <a:cs typeface="+mj-cs"/>
                <a:sym typeface="Helvetica"/>
              </a:rPr>
              <a:t>irk </a:t>
            </a:r>
            <a:r>
              <a:rPr i="1" err="1">
                <a:latin typeface="+mj-lt"/>
                <a:ea typeface="+mj-ea"/>
                <a:cs typeface="+mj-cs"/>
                <a:sym typeface="Helvetica"/>
              </a:rPr>
              <a:t>Werle</a:t>
            </a:r>
            <a:endParaRPr i="1">
              <a:latin typeface="+mj-lt"/>
              <a:ea typeface="+mj-ea"/>
              <a:cs typeface="+mj-cs"/>
              <a:sym typeface="Helvetica"/>
            </a:endParaRPr>
          </a:p>
        </p:txBody>
      </p:sp>
      <p:sp>
        <p:nvSpPr>
          <p:cNvPr id="135" name="Lehrstuhl für Germanistische…"/>
          <p:cNvSpPr/>
          <p:nvPr/>
        </p:nvSpPr>
        <p:spPr>
          <a:xfrm>
            <a:off x="4966821" y="4363984"/>
            <a:ext cx="3402533" cy="830997"/>
          </a:xfrm>
          <a:prstGeom prst="rect">
            <a:avLst/>
          </a:prstGeom>
          <a:solidFill>
            <a:srgbClr val="FFFFFF"/>
          </a:solidFill>
          <a:ln w="12700">
            <a:solidFill>
              <a:srgbClr val="C51429"/>
            </a:solidFill>
          </a:ln>
          <a:effectLst>
            <a:outerShdw blurRad="38100" dist="32700" dir="1720684" rotWithShape="0">
              <a:srgbClr val="000000">
                <a:alpha val="38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tIns="45720" rIns="45719" bIns="45720" anchor="t">
            <a:spAutoFit/>
          </a:bodyPr>
          <a:lstStyle/>
          <a:p>
            <a:pPr algn="ctr" defTabSz="914400">
              <a:lnSpc>
                <a:spcPct val="100000"/>
              </a:lnSpc>
              <a:defRPr sz="1600" b="0">
                <a:latin typeface="Calibri"/>
                <a:ea typeface="Calibri"/>
                <a:cs typeface="Calibri"/>
                <a:sym typeface="Calibri"/>
              </a:defRPr>
            </a:pPr>
            <a:r>
              <a:rPr err="1"/>
              <a:t>Lehrstuhl</a:t>
            </a:r>
            <a:r>
              <a:t> </a:t>
            </a:r>
            <a:r>
              <a:rPr err="1"/>
              <a:t>für</a:t>
            </a:r>
            <a:r>
              <a:t> </a:t>
            </a:r>
            <a:r>
              <a:rPr err="1"/>
              <a:t>Germanistische</a:t>
            </a:r>
            <a:r>
              <a:t> </a:t>
            </a:r>
          </a:p>
          <a:p>
            <a:pPr algn="ctr" defTabSz="914400">
              <a:lnSpc>
                <a:spcPct val="100000"/>
              </a:lnSpc>
              <a:defRPr sz="1600" b="0">
                <a:latin typeface="Calibri"/>
                <a:ea typeface="Calibri"/>
                <a:cs typeface="Calibri"/>
                <a:sym typeface="Calibri"/>
              </a:defRPr>
            </a:pPr>
            <a:r>
              <a:t>Sprachwissenschaft (Sprachgeschichte):</a:t>
            </a:r>
            <a:endParaRPr lang="de-DE"/>
          </a:p>
          <a:p>
            <a:pPr algn="ctr" defTabSz="914400">
              <a:lnSpc>
                <a:spcPct val="100000"/>
              </a:lnSpc>
              <a:defRPr sz="1600" b="0">
                <a:latin typeface="Calibri"/>
                <a:ea typeface="Calibri"/>
                <a:cs typeface="Calibri"/>
                <a:sym typeface="Calibri"/>
              </a:defRPr>
            </a:pPr>
            <a:r>
              <a:rPr lang="de-DE" i="1">
                <a:latin typeface="Helvetica"/>
              </a:rPr>
              <a:t>Prof. Dr. Anja Stukenbrock</a:t>
            </a:r>
            <a:endParaRPr i="1">
              <a:latin typeface="Helvetica" pitchFamily="2" charset="0"/>
            </a:endParaRPr>
          </a:p>
        </p:txBody>
      </p:sp>
      <p:sp>
        <p:nvSpPr>
          <p:cNvPr id="136" name="Lehrstuhl für Germanistische…"/>
          <p:cNvSpPr/>
          <p:nvPr/>
        </p:nvSpPr>
        <p:spPr>
          <a:xfrm>
            <a:off x="5500301" y="3423949"/>
            <a:ext cx="3087152" cy="828041"/>
          </a:xfrm>
          <a:prstGeom prst="rect">
            <a:avLst/>
          </a:prstGeom>
          <a:solidFill>
            <a:srgbClr val="FFFFFF"/>
          </a:solidFill>
          <a:ln w="12700">
            <a:solidFill>
              <a:srgbClr val="C51429"/>
            </a:solidFill>
          </a:ln>
          <a:effectLst>
            <a:outerShdw blurRad="38100" dist="32700" dir="1720684" rotWithShape="0">
              <a:srgbClr val="000000">
                <a:alpha val="38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pPr algn="ctr" defTabSz="914400">
              <a:lnSpc>
                <a:spcPct val="100000"/>
              </a:lnSpc>
              <a:defRPr sz="1600" b="0">
                <a:latin typeface="Calibri"/>
                <a:ea typeface="Calibri"/>
                <a:cs typeface="Calibri"/>
                <a:sym typeface="Calibri"/>
              </a:defRPr>
            </a:pPr>
            <a:r>
              <a:rPr err="1"/>
              <a:t>Lehrstuhl</a:t>
            </a:r>
            <a:r>
              <a:t> </a:t>
            </a:r>
            <a:r>
              <a:rPr err="1"/>
              <a:t>für</a:t>
            </a:r>
            <a:r>
              <a:t> </a:t>
            </a:r>
            <a:r>
              <a:rPr err="1"/>
              <a:t>Germanistische</a:t>
            </a:r>
            <a:r>
              <a:t> </a:t>
            </a:r>
          </a:p>
          <a:p>
            <a:pPr algn="ctr" defTabSz="914400">
              <a:lnSpc>
                <a:spcPct val="100000"/>
              </a:lnSpc>
              <a:defRPr sz="1600" b="0">
                <a:latin typeface="Calibri"/>
                <a:ea typeface="Calibri"/>
                <a:cs typeface="Calibri"/>
                <a:sym typeface="Calibri"/>
              </a:defRPr>
            </a:pPr>
            <a:r>
              <a:rPr err="1"/>
              <a:t>Linguistik</a:t>
            </a:r>
            <a:r>
              <a:t> (</a:t>
            </a:r>
            <a:r>
              <a:rPr err="1"/>
              <a:t>Gegenwartssprache</a:t>
            </a:r>
            <a:r>
              <a:t>):</a:t>
            </a:r>
          </a:p>
          <a:p>
            <a:pPr algn="ctr" defTabSz="914400">
              <a:lnSpc>
                <a:spcPct val="100000"/>
              </a:lnSpc>
              <a:defRPr sz="1600" b="0" i="1"/>
            </a:pPr>
            <a:r>
              <a:t>Prof. Dr. Ekkehard Felder</a:t>
            </a:r>
          </a:p>
        </p:txBody>
      </p:sp>
      <p:sp>
        <p:nvSpPr>
          <p:cNvPr id="137" name="Lehrstuhl für Neuere deutsche Literatur…"/>
          <p:cNvSpPr/>
          <p:nvPr/>
        </p:nvSpPr>
        <p:spPr>
          <a:xfrm>
            <a:off x="109766" y="5149084"/>
            <a:ext cx="4510347" cy="828041"/>
          </a:xfrm>
          <a:prstGeom prst="rect">
            <a:avLst/>
          </a:prstGeom>
          <a:solidFill>
            <a:srgbClr val="FFFFFF"/>
          </a:solidFill>
          <a:ln w="12700">
            <a:solidFill>
              <a:srgbClr val="C51429"/>
            </a:solidFill>
          </a:ln>
          <a:effectLst>
            <a:outerShdw blurRad="38100" dist="32700" dir="1720684" rotWithShape="0">
              <a:srgbClr val="000000">
                <a:alpha val="38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pPr algn="ctr" defTabSz="914400">
              <a:lnSpc>
                <a:spcPct val="100000"/>
              </a:lnSpc>
              <a:defRPr sz="1600" b="0">
                <a:latin typeface="Calibri"/>
                <a:ea typeface="Calibri"/>
                <a:cs typeface="Calibri"/>
                <a:sym typeface="Calibri"/>
              </a:defRPr>
            </a:pPr>
            <a:r>
              <a:t>Lehrstuhl für Neuere deutsche Literatur</a:t>
            </a:r>
          </a:p>
          <a:p>
            <a:pPr algn="ctr" defTabSz="914400">
              <a:lnSpc>
                <a:spcPct val="100000"/>
              </a:lnSpc>
              <a:defRPr sz="1600" b="0">
                <a:latin typeface="Calibri"/>
                <a:ea typeface="Calibri"/>
                <a:cs typeface="Calibri"/>
                <a:sym typeface="Calibri"/>
              </a:defRPr>
            </a:pPr>
            <a:r>
              <a:t>(mit Schwerpunkt auf Moderne und Gegenwart):</a:t>
            </a:r>
          </a:p>
          <a:p>
            <a:pPr algn="ctr" defTabSz="914400">
              <a:lnSpc>
                <a:spcPct val="100000"/>
              </a:lnSpc>
              <a:defRPr sz="1600" b="0" i="1"/>
            </a:pPr>
            <a:r>
              <a:t>Prof. Dr. Andrea Albrecht</a:t>
            </a:r>
          </a:p>
        </p:txBody>
      </p:sp>
      <p:sp>
        <p:nvSpPr>
          <p:cNvPr id="2" name="Foliennummernplatzhalter 1">
            <a:extLst>
              <a:ext uri="{FF2B5EF4-FFF2-40B4-BE49-F238E27FC236}">
                <a16:creationId xmlns:a16="http://schemas.microsoft.com/office/drawing/2014/main" id="{337CF6DD-52CE-134C-BC39-6E343C8586AB}"/>
              </a:ext>
            </a:extLst>
          </p:cNvPr>
          <p:cNvSpPr>
            <a:spLocks noGrp="1"/>
          </p:cNvSpPr>
          <p:nvPr>
            <p:ph type="sldNum" sz="quarter" idx="2"/>
          </p:nvPr>
        </p:nvSpPr>
        <p:spPr/>
        <p:txBody>
          <a:bodyPr/>
          <a:lstStyle/>
          <a:p>
            <a:fld id="{86CB4B4D-7CA3-9044-876B-883B54F8677D}" type="slidenum">
              <a:rPr lang="de-DE" smtClean="0"/>
              <a:t>13</a:t>
            </a:fld>
            <a:endParaRPr lang="de-DE"/>
          </a:p>
        </p:txBody>
      </p:sp>
      <p:sp>
        <p:nvSpPr>
          <p:cNvPr id="4" name="Textfeld 3">
            <a:extLst>
              <a:ext uri="{FF2B5EF4-FFF2-40B4-BE49-F238E27FC236}">
                <a16:creationId xmlns:a16="http://schemas.microsoft.com/office/drawing/2014/main" id="{663BB7A8-F088-6033-4AE5-B70EB49454D8}"/>
              </a:ext>
            </a:extLst>
          </p:cNvPr>
          <p:cNvSpPr txBox="1"/>
          <p:nvPr/>
        </p:nvSpPr>
        <p:spPr>
          <a:xfrm>
            <a:off x="3502943" y="724252"/>
            <a:ext cx="1936486" cy="584773"/>
          </a:xfrm>
          <a:prstGeom prst="rect">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914400">
              <a:lnSpc>
                <a:spcPct val="100000"/>
              </a:lnSpc>
              <a:defRPr sz="1500" b="0">
                <a:latin typeface="+mn-lt"/>
                <a:ea typeface="+mn-ea"/>
                <a:cs typeface="+mn-cs"/>
                <a:sym typeface="Arial"/>
              </a:defRPr>
            </a:pPr>
            <a:r>
              <a:rPr lang="de-DE" sz="1600" u="sng" dirty="0">
                <a:sym typeface="Arial"/>
              </a:rPr>
              <a:t>Mediävistik/</a:t>
            </a:r>
          </a:p>
          <a:p>
            <a:pPr algn="ctr" defTabSz="914400">
              <a:lnSpc>
                <a:spcPct val="100000"/>
              </a:lnSpc>
              <a:defRPr sz="1500" b="0">
                <a:latin typeface="+mn-lt"/>
                <a:ea typeface="+mn-ea"/>
                <a:cs typeface="+mn-cs"/>
                <a:sym typeface="Arial"/>
              </a:defRPr>
            </a:pPr>
            <a:r>
              <a:rPr lang="de-DE" sz="1600" u="sng" dirty="0">
                <a:sym typeface="Arial"/>
              </a:rPr>
              <a:t>Mittelhochdeutsch</a:t>
            </a:r>
            <a:endParaRPr kumimoji="0" lang="de-DE" sz="1600" i="0" u="sng" strike="noStrike" cap="none" spc="0" normalizeH="0" baseline="0" dirty="0">
              <a:ln>
                <a:noFill/>
              </a:ln>
              <a:solidFill>
                <a:srgbClr val="000000"/>
              </a:solidFill>
              <a:effectLst/>
              <a:uFillTx/>
              <a:latin typeface="+mj-lt"/>
              <a:ea typeface="+mj-ea"/>
              <a:cs typeface="+mj-cs"/>
              <a:sym typeface="Helvetica"/>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Außerplanmäßige Professor*innen…"/>
          <p:cNvSpPr txBox="1">
            <a:spLocks noGrp="1"/>
          </p:cNvSpPr>
          <p:nvPr>
            <p:ph type="title" idx="4294967295"/>
          </p:nvPr>
        </p:nvSpPr>
        <p:spPr>
          <a:prstGeom prst="rect">
            <a:avLst/>
          </a:prstGeom>
        </p:spPr>
        <p:txBody>
          <a:bodyPr lIns="0" tIns="0" rIns="0" bIns="0" anchor="t"/>
          <a:lstStyle/>
          <a:p>
            <a:pPr>
              <a:lnSpc>
                <a:spcPct val="100000"/>
              </a:lnSpc>
              <a:defRPr sz="2700"/>
            </a:pPr>
            <a:r>
              <a:rPr sz="3200" dirty="0" err="1">
                <a:latin typeface="Calibri"/>
                <a:cs typeface="Calibri"/>
              </a:rPr>
              <a:t>Außerplanmäßige</a:t>
            </a:r>
            <a:r>
              <a:rPr sz="3200" dirty="0">
                <a:latin typeface="Calibri"/>
                <a:cs typeface="Calibri"/>
              </a:rPr>
              <a:t> Professor</a:t>
            </a:r>
            <a:r>
              <a:rPr lang="de-DE" sz="3200" dirty="0">
                <a:latin typeface="Calibri"/>
                <a:cs typeface="Calibri"/>
              </a:rPr>
              <a:t>:</a:t>
            </a:r>
            <a:r>
              <a:rPr sz="3200" dirty="0" err="1">
                <a:latin typeface="Calibri"/>
                <a:cs typeface="Calibri"/>
              </a:rPr>
              <a:t>innen</a:t>
            </a:r>
            <a:r>
              <a:rPr lang="de-DE" sz="3200" dirty="0">
                <a:latin typeface="Calibri"/>
                <a:cs typeface="Calibri"/>
              </a:rPr>
              <a:t> </a:t>
            </a:r>
            <a:endParaRPr lang="de-DE" sz="3200" dirty="0">
              <a:latin typeface="Calibri" panose="020F0502020204030204" pitchFamily="34" charset="0"/>
              <a:cs typeface="Calibri" panose="020F0502020204030204" pitchFamily="34" charset="0"/>
            </a:endParaRPr>
          </a:p>
          <a:p>
            <a:pPr>
              <a:lnSpc>
                <a:spcPct val="100000"/>
              </a:lnSpc>
              <a:defRPr sz="2700"/>
            </a:pPr>
            <a:r>
              <a:rPr sz="3200" dirty="0">
                <a:latin typeface="Calibri"/>
                <a:cs typeface="Calibri"/>
              </a:rPr>
              <a:t>und Privatdozent</a:t>
            </a:r>
            <a:r>
              <a:rPr lang="de-DE" sz="3200" dirty="0">
                <a:latin typeface="Calibri"/>
                <a:cs typeface="Calibri"/>
              </a:rPr>
              <a:t>:</a:t>
            </a:r>
            <a:r>
              <a:rPr sz="3200" dirty="0" err="1">
                <a:latin typeface="Calibri"/>
                <a:cs typeface="Calibri"/>
              </a:rPr>
              <a:t>innen</a:t>
            </a:r>
            <a:endParaRPr sz="3200" dirty="0">
              <a:latin typeface="Calibri"/>
              <a:cs typeface="Calibri"/>
            </a:endParaRPr>
          </a:p>
        </p:txBody>
      </p:sp>
      <p:sp>
        <p:nvSpPr>
          <p:cNvPr id="141" name="Mediävistik/…"/>
          <p:cNvSpPr/>
          <p:nvPr/>
        </p:nvSpPr>
        <p:spPr>
          <a:xfrm>
            <a:off x="353861" y="1712754"/>
            <a:ext cx="2354169" cy="707886"/>
          </a:xfrm>
          <a:prstGeom prst="rect">
            <a:avLst/>
          </a:prstGeom>
          <a:solidFill>
            <a:srgbClr val="FFFFFF"/>
          </a:solidFill>
          <a:ln w="12700">
            <a:solidFill>
              <a:srgbClr val="C51429"/>
            </a:solidFill>
          </a:ln>
          <a:effectLst>
            <a:outerShdw blurRad="38100" dist="32700" dir="1720684" rotWithShape="0">
              <a:srgbClr val="000000">
                <a:alpha val="38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algn="ctr" defTabSz="914400">
              <a:lnSpc>
                <a:spcPct val="100000"/>
              </a:lnSpc>
              <a:defRPr sz="1600"/>
            </a:pPr>
            <a:r>
              <a:rPr sz="2000" dirty="0" err="1">
                <a:latin typeface="+mn-lt"/>
                <a:cs typeface="Calibri" panose="020F0502020204030204" pitchFamily="34" charset="0"/>
              </a:rPr>
              <a:t>Mediävistik</a:t>
            </a:r>
            <a:r>
              <a:rPr sz="2000" dirty="0">
                <a:latin typeface="+mn-lt"/>
                <a:cs typeface="Calibri" panose="020F0502020204030204" pitchFamily="34" charset="0"/>
              </a:rPr>
              <a:t>/</a:t>
            </a:r>
          </a:p>
          <a:p>
            <a:pPr algn="ctr" defTabSz="914400">
              <a:lnSpc>
                <a:spcPct val="100000"/>
              </a:lnSpc>
              <a:defRPr sz="1600"/>
            </a:pPr>
            <a:r>
              <a:rPr sz="2000" dirty="0" err="1">
                <a:latin typeface="+mn-lt"/>
                <a:cs typeface="Calibri" panose="020F0502020204030204" pitchFamily="34" charset="0"/>
              </a:rPr>
              <a:t>Mittelhochdeutsch</a:t>
            </a:r>
            <a:endParaRPr sz="2000" dirty="0">
              <a:latin typeface="+mn-lt"/>
              <a:cs typeface="Calibri" panose="020F0502020204030204" pitchFamily="34" charset="0"/>
            </a:endParaRPr>
          </a:p>
        </p:txBody>
      </p:sp>
      <p:sp>
        <p:nvSpPr>
          <p:cNvPr id="142" name="Neuere deutsche…"/>
          <p:cNvSpPr/>
          <p:nvPr/>
        </p:nvSpPr>
        <p:spPr>
          <a:xfrm>
            <a:off x="3893655" y="1596353"/>
            <a:ext cx="2976067" cy="707886"/>
          </a:xfrm>
          <a:prstGeom prst="rect">
            <a:avLst/>
          </a:prstGeom>
          <a:solidFill>
            <a:srgbClr val="FFFFFF"/>
          </a:solidFill>
          <a:ln w="12700">
            <a:solidFill>
              <a:srgbClr val="C51429"/>
            </a:solidFill>
          </a:ln>
          <a:effectLst>
            <a:outerShdw blurRad="38100" dist="32700" dir="1720684" rotWithShape="0">
              <a:srgbClr val="000000">
                <a:alpha val="38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algn="ctr" defTabSz="914400">
              <a:lnSpc>
                <a:spcPct val="100000"/>
              </a:lnSpc>
              <a:defRPr sz="1600"/>
            </a:pPr>
            <a:r>
              <a:rPr sz="2000" dirty="0" err="1">
                <a:latin typeface="+mn-lt"/>
                <a:cs typeface="Calibri" panose="020F0502020204030204" pitchFamily="34" charset="0"/>
              </a:rPr>
              <a:t>Neuere</a:t>
            </a:r>
            <a:r>
              <a:rPr sz="2000" dirty="0">
                <a:latin typeface="+mn-lt"/>
                <a:cs typeface="Calibri" panose="020F0502020204030204" pitchFamily="34" charset="0"/>
              </a:rPr>
              <a:t> deutsche </a:t>
            </a:r>
          </a:p>
          <a:p>
            <a:pPr algn="ctr" defTabSz="914400">
              <a:lnSpc>
                <a:spcPct val="100000"/>
              </a:lnSpc>
              <a:defRPr sz="1600"/>
            </a:pPr>
            <a:r>
              <a:rPr sz="2000" dirty="0" err="1">
                <a:latin typeface="+mn-lt"/>
                <a:cs typeface="Calibri" panose="020F0502020204030204" pitchFamily="34" charset="0"/>
              </a:rPr>
              <a:t>Literaturwissenschaft</a:t>
            </a:r>
            <a:endParaRPr sz="2000" dirty="0">
              <a:latin typeface="+mn-lt"/>
              <a:cs typeface="Calibri" panose="020F0502020204030204" pitchFamily="34" charset="0"/>
            </a:endParaRPr>
          </a:p>
        </p:txBody>
      </p:sp>
      <p:sp>
        <p:nvSpPr>
          <p:cNvPr id="143" name="Linguistik/ Neuere…"/>
          <p:cNvSpPr/>
          <p:nvPr/>
        </p:nvSpPr>
        <p:spPr>
          <a:xfrm>
            <a:off x="254932" y="3553835"/>
            <a:ext cx="3071071" cy="1015663"/>
          </a:xfrm>
          <a:prstGeom prst="rect">
            <a:avLst/>
          </a:prstGeom>
          <a:solidFill>
            <a:srgbClr val="FFFFFF"/>
          </a:solidFill>
          <a:ln w="12700">
            <a:solidFill>
              <a:srgbClr val="C51429"/>
            </a:solidFill>
          </a:ln>
          <a:effectLst>
            <a:outerShdw blurRad="38100" dist="32700" dir="1720684" rotWithShape="0">
              <a:srgbClr val="000000">
                <a:alpha val="38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algn="ctr" defTabSz="914400">
              <a:lnSpc>
                <a:spcPct val="100000"/>
              </a:lnSpc>
              <a:defRPr sz="1600"/>
            </a:pPr>
            <a:r>
              <a:rPr sz="2000" dirty="0" err="1"/>
              <a:t>Linguistik</a:t>
            </a:r>
            <a:r>
              <a:rPr sz="2000" dirty="0"/>
              <a:t>/</a:t>
            </a:r>
            <a:endParaRPr lang="de-DE" sz="2000" dirty="0"/>
          </a:p>
          <a:p>
            <a:pPr algn="ctr" defTabSz="914400">
              <a:lnSpc>
                <a:spcPct val="100000"/>
              </a:lnSpc>
              <a:defRPr sz="1600"/>
            </a:pPr>
            <a:r>
              <a:rPr sz="2000" dirty="0" err="1"/>
              <a:t>Neuere</a:t>
            </a:r>
            <a:r>
              <a:rPr sz="2000" dirty="0"/>
              <a:t> deutsche </a:t>
            </a:r>
            <a:r>
              <a:rPr sz="2000" dirty="0" err="1"/>
              <a:t>Sprachwissenschaft</a:t>
            </a:r>
            <a:endParaRPr sz="2000" dirty="0"/>
          </a:p>
        </p:txBody>
      </p:sp>
      <p:sp>
        <p:nvSpPr>
          <p:cNvPr id="144" name="PD Dr. Thordis Hennings"/>
          <p:cNvSpPr txBox="1"/>
          <p:nvPr/>
        </p:nvSpPr>
        <p:spPr>
          <a:xfrm>
            <a:off x="357555" y="2322668"/>
            <a:ext cx="2310567" cy="12464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marL="160421" indent="-160421">
              <a:lnSpc>
                <a:spcPct val="100000"/>
              </a:lnSpc>
              <a:buSzPct val="100000"/>
              <a:buChar char="•"/>
              <a:defRPr sz="1600" b="0">
                <a:latin typeface="Calibri"/>
                <a:ea typeface="Calibri"/>
                <a:cs typeface="Calibri"/>
                <a:sym typeface="Calibri"/>
              </a:defRPr>
            </a:lvl1pPr>
          </a:lstStyle>
          <a:p>
            <a:endParaRPr lang="de-DE" sz="1500" dirty="0"/>
          </a:p>
          <a:p>
            <a:r>
              <a:rPr sz="1500" dirty="0"/>
              <a:t>PD Dr. </a:t>
            </a:r>
            <a:r>
              <a:rPr sz="1500" dirty="0" err="1"/>
              <a:t>Thordis</a:t>
            </a:r>
            <a:r>
              <a:rPr sz="1500" dirty="0"/>
              <a:t> </a:t>
            </a:r>
            <a:r>
              <a:rPr sz="1500" dirty="0" err="1"/>
              <a:t>Hennings</a:t>
            </a:r>
            <a:endParaRPr lang="de-DE" sz="1500" dirty="0"/>
          </a:p>
          <a:p>
            <a:r>
              <a:rPr lang="de-DE" sz="1500" dirty="0"/>
              <a:t>Prof. Dr. Thomas Wilhelmi</a:t>
            </a:r>
          </a:p>
          <a:p>
            <a:pPr marL="0" indent="0">
              <a:buNone/>
            </a:pPr>
            <a:endParaRPr lang="de-DE" sz="1500" dirty="0"/>
          </a:p>
          <a:p>
            <a:endParaRPr sz="1500" dirty="0"/>
          </a:p>
        </p:txBody>
      </p:sp>
      <p:sp>
        <p:nvSpPr>
          <p:cNvPr id="145" name="Prof. Dr. Klaus-Peter Konerding…"/>
          <p:cNvSpPr txBox="1"/>
          <p:nvPr/>
        </p:nvSpPr>
        <p:spPr>
          <a:xfrm>
            <a:off x="329912" y="4323096"/>
            <a:ext cx="2173350" cy="7848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tIns="45720" rIns="45719" bIns="45720" anchor="t">
            <a:spAutoFit/>
          </a:bodyPr>
          <a:lstStyle/>
          <a:p>
            <a:pPr>
              <a:lnSpc>
                <a:spcPct val="100000"/>
              </a:lnSpc>
              <a:buSzPct val="100000"/>
              <a:defRPr sz="1600" b="0">
                <a:latin typeface="Calibri"/>
                <a:ea typeface="Calibri"/>
                <a:cs typeface="Calibri"/>
                <a:sym typeface="Calibri"/>
              </a:defRPr>
            </a:pPr>
            <a:endParaRPr lang="de-DE" sz="1500" dirty="0"/>
          </a:p>
          <a:p>
            <a:pPr marL="160020" indent="-160020">
              <a:lnSpc>
                <a:spcPct val="100000"/>
              </a:lnSpc>
              <a:buSzPct val="100000"/>
              <a:buChar char="•"/>
              <a:defRPr sz="1600" b="0">
                <a:latin typeface="Calibri"/>
                <a:ea typeface="Calibri"/>
                <a:cs typeface="Calibri"/>
                <a:sym typeface="Calibri"/>
              </a:defRPr>
            </a:pPr>
            <a:endParaRPr lang="de-DE" sz="1500" dirty="0"/>
          </a:p>
          <a:p>
            <a:pPr marL="160020" indent="-160020">
              <a:lnSpc>
                <a:spcPct val="100000"/>
              </a:lnSpc>
              <a:buSzPct val="100000"/>
              <a:buChar char="•"/>
              <a:defRPr sz="1600" b="0">
                <a:latin typeface="Calibri"/>
                <a:ea typeface="Calibri"/>
                <a:cs typeface="Calibri"/>
                <a:sym typeface="Calibri"/>
              </a:defRPr>
            </a:pPr>
            <a:r>
              <a:rPr sz="1500" dirty="0"/>
              <a:t>PD Dr. Katharina Bremer</a:t>
            </a:r>
          </a:p>
        </p:txBody>
      </p:sp>
      <p:sp>
        <p:nvSpPr>
          <p:cNvPr id="146" name="Prof. Dr. Ralf Georg Czapla…"/>
          <p:cNvSpPr txBox="1"/>
          <p:nvPr/>
        </p:nvSpPr>
        <p:spPr>
          <a:xfrm>
            <a:off x="4186733" y="2417776"/>
            <a:ext cx="2349039" cy="193899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tIns="45720" rIns="45719" bIns="45720" anchor="t">
            <a:spAutoFit/>
          </a:bodyPr>
          <a:lstStyle/>
          <a:p>
            <a:pPr marL="160020" indent="-160020">
              <a:lnSpc>
                <a:spcPct val="100000"/>
              </a:lnSpc>
              <a:buSzPct val="100000"/>
              <a:buChar char="•"/>
              <a:defRPr sz="1600" b="0">
                <a:latin typeface="Calibri"/>
                <a:ea typeface="Calibri"/>
                <a:cs typeface="Calibri"/>
                <a:sym typeface="Calibri"/>
              </a:defRPr>
            </a:pPr>
            <a:r>
              <a:rPr lang="de-DE" sz="1500" dirty="0"/>
              <a:t>Prof. Dr. Ralf Georg Czapla</a:t>
            </a:r>
          </a:p>
          <a:p>
            <a:pPr marL="160020" indent="-160020">
              <a:lnSpc>
                <a:spcPct val="100000"/>
              </a:lnSpc>
              <a:buSzPct val="100000"/>
              <a:buChar char="•"/>
              <a:defRPr sz="1600" b="0">
                <a:latin typeface="Calibri"/>
                <a:ea typeface="Calibri"/>
                <a:cs typeface="Calibri"/>
                <a:sym typeface="Calibri"/>
              </a:defRPr>
            </a:pPr>
            <a:r>
              <a:rPr sz="1500" dirty="0"/>
              <a:t>Prof. Dr. </a:t>
            </a:r>
            <a:r>
              <a:rPr sz="1500" dirty="0" err="1"/>
              <a:t>Burckhard</a:t>
            </a:r>
            <a:r>
              <a:rPr sz="1500" dirty="0"/>
              <a:t> </a:t>
            </a:r>
            <a:r>
              <a:rPr sz="1500" dirty="0" err="1"/>
              <a:t>Dücker</a:t>
            </a:r>
            <a:endParaRPr lang="de-DE" sz="1500" dirty="0"/>
          </a:p>
          <a:p>
            <a:pPr marL="160020" indent="-160020">
              <a:lnSpc>
                <a:spcPct val="100000"/>
              </a:lnSpc>
              <a:buSzPct val="100000"/>
              <a:buChar char="•"/>
              <a:defRPr sz="1600" b="0">
                <a:latin typeface="Calibri"/>
                <a:ea typeface="Calibri"/>
                <a:cs typeface="Calibri"/>
                <a:sym typeface="Calibri"/>
              </a:defRPr>
            </a:pPr>
            <a:r>
              <a:rPr sz="1500" dirty="0"/>
              <a:t>Prof. Dr. Roland </a:t>
            </a:r>
            <a:r>
              <a:rPr sz="1500" dirty="0" err="1"/>
              <a:t>Reuß</a:t>
            </a:r>
            <a:endParaRPr lang="de-DE" sz="1500" dirty="0"/>
          </a:p>
          <a:p>
            <a:pPr marL="160020" indent="-160020">
              <a:lnSpc>
                <a:spcPct val="100000"/>
              </a:lnSpc>
              <a:buSzPct val="100000"/>
              <a:buChar char="•"/>
              <a:defRPr sz="1600" b="0">
                <a:latin typeface="Calibri"/>
                <a:ea typeface="Calibri"/>
                <a:cs typeface="Calibri"/>
                <a:sym typeface="Calibri"/>
              </a:defRPr>
            </a:pPr>
            <a:r>
              <a:rPr lang="de-DE" sz="1500" dirty="0"/>
              <a:t>Prof. Dr. Thomas Schmidt</a:t>
            </a:r>
            <a:endParaRPr sz="1500" dirty="0"/>
          </a:p>
          <a:p>
            <a:pPr marL="160020" indent="-160020">
              <a:lnSpc>
                <a:spcPct val="100000"/>
              </a:lnSpc>
              <a:buSzPct val="100000"/>
              <a:buChar char="•"/>
              <a:defRPr sz="1600" b="0">
                <a:latin typeface="Calibri"/>
                <a:ea typeface="Calibri"/>
                <a:cs typeface="Calibri"/>
                <a:sym typeface="Calibri"/>
              </a:defRPr>
            </a:pPr>
            <a:r>
              <a:rPr sz="1500" dirty="0"/>
              <a:t>Prof. Dr. Karin </a:t>
            </a:r>
            <a:r>
              <a:rPr sz="1500" dirty="0" err="1"/>
              <a:t>Tebben</a:t>
            </a:r>
            <a:endParaRPr sz="1500" dirty="0"/>
          </a:p>
          <a:p>
            <a:pPr marL="160020" indent="-160020">
              <a:lnSpc>
                <a:spcPct val="100000"/>
              </a:lnSpc>
              <a:buSzPct val="100000"/>
              <a:buChar char="•"/>
              <a:defRPr sz="1600" b="0">
                <a:latin typeface="Calibri"/>
                <a:ea typeface="Calibri"/>
                <a:cs typeface="Calibri"/>
                <a:sym typeface="Calibri"/>
              </a:defRPr>
            </a:pPr>
            <a:r>
              <a:rPr sz="1500" dirty="0"/>
              <a:t>Prof. Dr. Thomas </a:t>
            </a:r>
            <a:r>
              <a:rPr sz="1500" dirty="0" err="1"/>
              <a:t>Wilhelmi</a:t>
            </a:r>
            <a:endParaRPr sz="1500" dirty="0"/>
          </a:p>
          <a:p>
            <a:pPr marL="160020" indent="-160020">
              <a:lnSpc>
                <a:spcPct val="100000"/>
              </a:lnSpc>
              <a:buSzPct val="100000"/>
              <a:buChar char="•"/>
              <a:defRPr sz="1600" b="0">
                <a:latin typeface="Calibri"/>
                <a:ea typeface="Calibri"/>
                <a:cs typeface="Calibri"/>
                <a:sym typeface="Calibri"/>
              </a:defRPr>
            </a:pPr>
            <a:r>
              <a:rPr sz="1500" dirty="0"/>
              <a:t>P</a:t>
            </a:r>
            <a:r>
              <a:rPr lang="de-DE" sz="1500" dirty="0" err="1"/>
              <a:t>rof</a:t>
            </a:r>
            <a:r>
              <a:rPr lang="de-DE" sz="1500" dirty="0"/>
              <a:t>.</a:t>
            </a:r>
            <a:r>
              <a:rPr sz="1500" dirty="0"/>
              <a:t> Dr. Marcel </a:t>
            </a:r>
            <a:r>
              <a:rPr sz="1500" dirty="0" err="1"/>
              <a:t>Krings</a:t>
            </a:r>
            <a:endParaRPr sz="1500" dirty="0"/>
          </a:p>
          <a:p>
            <a:pPr marL="160020" indent="-160020">
              <a:lnSpc>
                <a:spcPct val="100000"/>
              </a:lnSpc>
              <a:buSzPct val="100000"/>
              <a:buChar char="•"/>
              <a:defRPr sz="1600" b="0">
                <a:latin typeface="Calibri"/>
                <a:ea typeface="Calibri"/>
                <a:cs typeface="Calibri"/>
                <a:sym typeface="Calibri"/>
              </a:defRPr>
            </a:pPr>
            <a:r>
              <a:rPr lang="de-DE" sz="1500" dirty="0"/>
              <a:t>PD Dr. Bernhard Walcher</a:t>
            </a:r>
            <a:endParaRPr sz="1500" dirty="0"/>
          </a:p>
        </p:txBody>
      </p:sp>
      <p:sp>
        <p:nvSpPr>
          <p:cNvPr id="2" name="Foliennummernplatzhalter 1">
            <a:extLst>
              <a:ext uri="{FF2B5EF4-FFF2-40B4-BE49-F238E27FC236}">
                <a16:creationId xmlns:a16="http://schemas.microsoft.com/office/drawing/2014/main" id="{9FC14203-A694-FF4B-9698-E0A89A72017E}"/>
              </a:ext>
            </a:extLst>
          </p:cNvPr>
          <p:cNvSpPr>
            <a:spLocks noGrp="1"/>
          </p:cNvSpPr>
          <p:nvPr>
            <p:ph type="sldNum" sz="quarter" idx="2"/>
          </p:nvPr>
        </p:nvSpPr>
        <p:spPr/>
        <p:txBody>
          <a:bodyPr/>
          <a:lstStyle/>
          <a:p>
            <a:fld id="{86CB4B4D-7CA3-9044-876B-883B54F8677D}" type="slidenum">
              <a:rPr lang="de-DE" smtClean="0"/>
              <a:t>14</a:t>
            </a:fld>
            <a:endParaRPr lang="de-DE"/>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5B5908-8AF3-92E7-6CD2-0342F303890D}"/>
              </a:ext>
            </a:extLst>
          </p:cNvPr>
          <p:cNvSpPr>
            <a:spLocks noGrp="1"/>
          </p:cNvSpPr>
          <p:nvPr>
            <p:ph type="title"/>
          </p:nvPr>
        </p:nvSpPr>
        <p:spPr>
          <a:xfrm>
            <a:off x="115188" y="442259"/>
            <a:ext cx="7029324" cy="1154893"/>
          </a:xfrm>
        </p:spPr>
        <p:txBody>
          <a:bodyPr lIns="0" tIns="0" rIns="0" bIns="0" anchor="t"/>
          <a:lstStyle/>
          <a:p>
            <a:r>
              <a:rPr lang="de-DE" sz="3500" dirty="0">
                <a:latin typeface="Calibri" panose="020F0502020204030204" pitchFamily="34" charset="0"/>
                <a:cs typeface="Calibri" panose="020F0502020204030204" pitchFamily="34" charset="0"/>
              </a:rPr>
              <a:t>Ansprechpartner</a:t>
            </a:r>
            <a:r>
              <a:rPr lang="de-DE" sz="3200" dirty="0">
                <a:latin typeface="Calibri" panose="020F0502020204030204" pitchFamily="34" charset="0"/>
                <a:cs typeface="Calibri" panose="020F0502020204030204" pitchFamily="34" charset="0"/>
              </a:rPr>
              <a:t> in der Germanistik</a:t>
            </a:r>
          </a:p>
        </p:txBody>
      </p:sp>
      <p:sp>
        <p:nvSpPr>
          <p:cNvPr id="6" name="Foliennummernplatzhalter 5">
            <a:extLst>
              <a:ext uri="{FF2B5EF4-FFF2-40B4-BE49-F238E27FC236}">
                <a16:creationId xmlns:a16="http://schemas.microsoft.com/office/drawing/2014/main" id="{BF6C16E7-DD90-ED10-CA91-AF71057FD27C}"/>
              </a:ext>
            </a:extLst>
          </p:cNvPr>
          <p:cNvSpPr>
            <a:spLocks noGrp="1"/>
          </p:cNvSpPr>
          <p:nvPr>
            <p:ph type="sldNum" sz="quarter" idx="12"/>
          </p:nvPr>
        </p:nvSpPr>
        <p:spPr/>
        <p:txBody>
          <a:bodyPr/>
          <a:lstStyle/>
          <a:p>
            <a:fld id="{260862A2-50DE-47FA-A64A-4A26824AE22F}" type="slidenum">
              <a:rPr lang="de-DE" smtClean="0"/>
              <a:pPr/>
              <a:t>15</a:t>
            </a:fld>
            <a:endParaRPr lang="de-DE"/>
          </a:p>
        </p:txBody>
      </p:sp>
      <p:graphicFrame>
        <p:nvGraphicFramePr>
          <p:cNvPr id="10" name="Tabelle 9">
            <a:extLst>
              <a:ext uri="{FF2B5EF4-FFF2-40B4-BE49-F238E27FC236}">
                <a16:creationId xmlns:a16="http://schemas.microsoft.com/office/drawing/2014/main" id="{FDD7944C-5F7B-E9BA-15BF-45F804385BA1}"/>
              </a:ext>
            </a:extLst>
          </p:cNvPr>
          <p:cNvGraphicFramePr>
            <a:graphicFrameLocks noGrp="1"/>
          </p:cNvGraphicFramePr>
          <p:nvPr>
            <p:extLst>
              <p:ext uri="{D42A27DB-BD31-4B8C-83A1-F6EECF244321}">
                <p14:modId xmlns:p14="http://schemas.microsoft.com/office/powerpoint/2010/main" val="281564494"/>
              </p:ext>
            </p:extLst>
          </p:nvPr>
        </p:nvGraphicFramePr>
        <p:xfrm>
          <a:off x="404014" y="2036064"/>
          <a:ext cx="7772400" cy="2733040"/>
        </p:xfrm>
        <a:graphic>
          <a:graphicData uri="http://schemas.openxmlformats.org/drawingml/2006/table">
            <a:tbl>
              <a:tblPr firstRow="1" bandRow="1">
                <a:tableStyleId>{5940675A-B579-460E-94D1-54222C63F5DA}</a:tableStyleId>
              </a:tblPr>
              <a:tblGrid>
                <a:gridCol w="2590800">
                  <a:extLst>
                    <a:ext uri="{9D8B030D-6E8A-4147-A177-3AD203B41FA5}">
                      <a16:colId xmlns:a16="http://schemas.microsoft.com/office/drawing/2014/main" val="2861147371"/>
                    </a:ext>
                  </a:extLst>
                </a:gridCol>
                <a:gridCol w="2590800">
                  <a:extLst>
                    <a:ext uri="{9D8B030D-6E8A-4147-A177-3AD203B41FA5}">
                      <a16:colId xmlns:a16="http://schemas.microsoft.com/office/drawing/2014/main" val="1214229543"/>
                    </a:ext>
                  </a:extLst>
                </a:gridCol>
                <a:gridCol w="2590800">
                  <a:extLst>
                    <a:ext uri="{9D8B030D-6E8A-4147-A177-3AD203B41FA5}">
                      <a16:colId xmlns:a16="http://schemas.microsoft.com/office/drawing/2014/main" val="638743958"/>
                    </a:ext>
                  </a:extLst>
                </a:gridCol>
              </a:tblGrid>
              <a:tr h="291017">
                <a:tc>
                  <a:txBody>
                    <a:bodyPr/>
                    <a:lstStyle/>
                    <a:p>
                      <a:pPr algn="l"/>
                      <a:r>
                        <a:rPr lang="de-DE" sz="1600">
                          <a:latin typeface="Calibri" panose="020F0502020204030204" pitchFamily="34" charset="0"/>
                          <a:cs typeface="Calibri" panose="020F0502020204030204" pitchFamily="34" charset="0"/>
                        </a:rPr>
                        <a:t>Linguistik</a:t>
                      </a:r>
                      <a:endParaRPr lang="de-DE" sz="1600" dirty="0">
                        <a:latin typeface="Calibri" panose="020F0502020204030204" pitchFamily="34" charset="0"/>
                        <a:cs typeface="Calibri" panose="020F0502020204030204" pitchFamily="34" charset="0"/>
                      </a:endParaRPr>
                    </a:p>
                  </a:txBody>
                  <a:tcPr>
                    <a:solidFill>
                      <a:schemeClr val="accent2">
                        <a:lumMod val="60000"/>
                        <a:lumOff val="40000"/>
                      </a:schemeClr>
                    </a:solidFill>
                  </a:tcPr>
                </a:tc>
                <a:tc>
                  <a:txBody>
                    <a:bodyPr/>
                    <a:lstStyle/>
                    <a:p>
                      <a:pPr algn="l"/>
                      <a:r>
                        <a:rPr lang="de-DE" sz="1600" dirty="0">
                          <a:latin typeface="Calibri" panose="020F0502020204030204" pitchFamily="34" charset="0"/>
                          <a:cs typeface="Calibri" panose="020F0502020204030204" pitchFamily="34" charset="0"/>
                        </a:rPr>
                        <a:t>Dr. Sebastian Franz</a:t>
                      </a:r>
                    </a:p>
                  </a:txBody>
                  <a:tcPr>
                    <a:solidFill>
                      <a:schemeClr val="accent2">
                        <a:lumMod val="40000"/>
                        <a:lumOff val="60000"/>
                      </a:schemeClr>
                    </a:solidFill>
                  </a:tcPr>
                </a:tc>
                <a:tc>
                  <a:txBody>
                    <a:bodyPr/>
                    <a:lstStyle/>
                    <a:p>
                      <a:pPr marL="0" marR="0" lvl="0" indent="0" algn="l" defTabSz="863600" eaLnBrk="1" fontAlgn="auto" latinLnBrk="0" hangingPunct="1">
                        <a:lnSpc>
                          <a:spcPct val="100000"/>
                        </a:lnSpc>
                        <a:spcBef>
                          <a:spcPts val="0"/>
                        </a:spcBef>
                        <a:spcAft>
                          <a:spcPts val="0"/>
                        </a:spcAft>
                        <a:buClrTx/>
                        <a:buSzTx/>
                        <a:buFontTx/>
                        <a:buNone/>
                        <a:tabLst/>
                        <a:defRPr/>
                      </a:pPr>
                      <a:r>
                        <a:rPr lang="de-DE" sz="1600" dirty="0">
                          <a:latin typeface="Calibri" panose="020F0502020204030204" pitchFamily="34" charset="0"/>
                          <a:cs typeface="Calibri" panose="020F0502020204030204" pitchFamily="34" charset="0"/>
                        </a:rPr>
                        <a:t>Karlstraße 2, Raum: 102</a:t>
                      </a:r>
                    </a:p>
                  </a:txBody>
                  <a:tcPr>
                    <a:solidFill>
                      <a:schemeClr val="accent2">
                        <a:lumMod val="20000"/>
                        <a:lumOff val="80000"/>
                      </a:schemeClr>
                    </a:solidFill>
                  </a:tcPr>
                </a:tc>
                <a:extLst>
                  <a:ext uri="{0D108BD9-81ED-4DB2-BD59-A6C34878D82A}">
                    <a16:rowId xmlns:a16="http://schemas.microsoft.com/office/drawing/2014/main" val="1509932044"/>
                  </a:ext>
                </a:extLst>
              </a:tr>
              <a:tr h="0">
                <a:tc>
                  <a:txBody>
                    <a:bodyPr/>
                    <a:lstStyle/>
                    <a:p>
                      <a:pPr algn="l"/>
                      <a:r>
                        <a:rPr lang="de-DE" sz="1600" dirty="0">
                          <a:latin typeface="Calibri" panose="020F0502020204030204" pitchFamily="34" charset="0"/>
                          <a:cs typeface="Calibri" panose="020F0502020204030204" pitchFamily="34" charset="0"/>
                        </a:rPr>
                        <a:t>Mediävistik</a:t>
                      </a:r>
                    </a:p>
                  </a:txBody>
                  <a:tcPr>
                    <a:solidFill>
                      <a:schemeClr val="accent2">
                        <a:lumMod val="60000"/>
                        <a:lumOff val="40000"/>
                      </a:schemeClr>
                    </a:solidFill>
                  </a:tcPr>
                </a:tc>
                <a:tc>
                  <a:txBody>
                    <a:bodyPr/>
                    <a:lstStyle/>
                    <a:p>
                      <a:pPr algn="l"/>
                      <a:r>
                        <a:rPr lang="de-DE" sz="1600" dirty="0">
                          <a:latin typeface="Calibri" panose="020F0502020204030204" pitchFamily="34" charset="0"/>
                          <a:cs typeface="Calibri" panose="020F0502020204030204" pitchFamily="34" charset="0"/>
                        </a:rPr>
                        <a:t>Dr. </a:t>
                      </a:r>
                      <a:r>
                        <a:rPr lang="de-DE" sz="1600" dirty="0" err="1">
                          <a:latin typeface="Calibri" panose="020F0502020204030204" pitchFamily="34" charset="0"/>
                          <a:cs typeface="Calibri" panose="020F0502020204030204" pitchFamily="34" charset="0"/>
                        </a:rPr>
                        <a:t>Thordis</a:t>
                      </a:r>
                      <a:r>
                        <a:rPr lang="de-DE" sz="1600" dirty="0">
                          <a:latin typeface="Calibri" panose="020F0502020204030204" pitchFamily="34" charset="0"/>
                          <a:cs typeface="Calibri" panose="020F0502020204030204" pitchFamily="34" charset="0"/>
                        </a:rPr>
                        <a:t> Hennings</a:t>
                      </a:r>
                    </a:p>
                  </a:txBody>
                  <a:tcPr>
                    <a:solidFill>
                      <a:schemeClr val="accent2">
                        <a:lumMod val="40000"/>
                        <a:lumOff val="60000"/>
                      </a:schemeClr>
                    </a:solidFill>
                  </a:tcPr>
                </a:tc>
                <a:tc>
                  <a:txBody>
                    <a:bodyPr/>
                    <a:lstStyle/>
                    <a:p>
                      <a:pPr algn="l"/>
                      <a:r>
                        <a:rPr lang="de-DE" sz="1600">
                          <a:latin typeface="Calibri" panose="020F0502020204030204" pitchFamily="34" charset="0"/>
                          <a:cs typeface="Calibri" panose="020F0502020204030204" pitchFamily="34" charset="0"/>
                        </a:rPr>
                        <a:t>PB, Raum: 121</a:t>
                      </a:r>
                      <a:endParaRPr lang="de-DE" sz="1600" dirty="0">
                        <a:latin typeface="Calibri" panose="020F0502020204030204" pitchFamily="34" charset="0"/>
                        <a:cs typeface="Calibri" panose="020F0502020204030204" pitchFamily="34" charset="0"/>
                      </a:endParaRPr>
                    </a:p>
                  </a:txBody>
                  <a:tcPr>
                    <a:solidFill>
                      <a:schemeClr val="accent2">
                        <a:lumMod val="20000"/>
                        <a:lumOff val="80000"/>
                      </a:schemeClr>
                    </a:solidFill>
                  </a:tcPr>
                </a:tc>
                <a:extLst>
                  <a:ext uri="{0D108BD9-81ED-4DB2-BD59-A6C34878D82A}">
                    <a16:rowId xmlns:a16="http://schemas.microsoft.com/office/drawing/2014/main" val="230176436"/>
                  </a:ext>
                </a:extLst>
              </a:tr>
              <a:tr h="370840">
                <a:tc>
                  <a:txBody>
                    <a:bodyPr/>
                    <a:lstStyle/>
                    <a:p>
                      <a:pPr algn="l"/>
                      <a:r>
                        <a:rPr lang="de-DE" sz="1600" dirty="0">
                          <a:latin typeface="Calibri" panose="020F0502020204030204" pitchFamily="34" charset="0"/>
                          <a:cs typeface="Calibri" panose="020F0502020204030204" pitchFamily="34" charset="0"/>
                        </a:rPr>
                        <a:t>Neuere deutsche Literaturwissenschaft</a:t>
                      </a:r>
                    </a:p>
                  </a:txBody>
                  <a:tcPr>
                    <a:solidFill>
                      <a:schemeClr val="accent2">
                        <a:lumMod val="60000"/>
                        <a:lumOff val="40000"/>
                      </a:schemeClr>
                    </a:solidFill>
                  </a:tcPr>
                </a:tc>
                <a:tc>
                  <a:txBody>
                    <a:bodyPr/>
                    <a:lstStyle/>
                    <a:p>
                      <a:pPr algn="l"/>
                      <a:r>
                        <a:rPr lang="de-DE" sz="1600" dirty="0">
                          <a:latin typeface="Calibri" panose="020F0502020204030204" pitchFamily="34" charset="0"/>
                          <a:cs typeface="Calibri" panose="020F0502020204030204" pitchFamily="34" charset="0"/>
                        </a:rPr>
                        <a:t>Dr. Marcel Krings</a:t>
                      </a:r>
                    </a:p>
                  </a:txBody>
                  <a:tcPr>
                    <a:solidFill>
                      <a:schemeClr val="accent2">
                        <a:lumMod val="40000"/>
                        <a:lumOff val="60000"/>
                      </a:schemeClr>
                    </a:solidFill>
                  </a:tcPr>
                </a:tc>
                <a:tc>
                  <a:txBody>
                    <a:bodyPr/>
                    <a:lstStyle/>
                    <a:p>
                      <a:pPr algn="l"/>
                      <a:r>
                        <a:rPr lang="de-DE" sz="1600" dirty="0">
                          <a:latin typeface="Calibri" panose="020F0502020204030204" pitchFamily="34" charset="0"/>
                          <a:cs typeface="Calibri" panose="020F0502020204030204" pitchFamily="34" charset="0"/>
                        </a:rPr>
                        <a:t>PB, Raum: 026</a:t>
                      </a:r>
                    </a:p>
                  </a:txBody>
                  <a:tcPr>
                    <a:solidFill>
                      <a:schemeClr val="accent2">
                        <a:lumMod val="20000"/>
                        <a:lumOff val="80000"/>
                      </a:schemeClr>
                    </a:solidFill>
                  </a:tcPr>
                </a:tc>
                <a:extLst>
                  <a:ext uri="{0D108BD9-81ED-4DB2-BD59-A6C34878D82A}">
                    <a16:rowId xmlns:a16="http://schemas.microsoft.com/office/drawing/2014/main" val="2587550693"/>
                  </a:ext>
                </a:extLst>
              </a:tr>
              <a:tr h="370840">
                <a:tc>
                  <a:txBody>
                    <a:bodyPr/>
                    <a:lstStyle/>
                    <a:p>
                      <a:pPr algn="l"/>
                      <a:r>
                        <a:rPr lang="de-DE" sz="1600" dirty="0" err="1">
                          <a:latin typeface="Calibri" panose="020F0502020204030204" pitchFamily="34" charset="0"/>
                          <a:cs typeface="Calibri" panose="020F0502020204030204" pitchFamily="34" charset="0"/>
                        </a:rPr>
                        <a:t>HeiCo</a:t>
                      </a:r>
                      <a:r>
                        <a:rPr lang="de-DE" sz="1600" dirty="0">
                          <a:latin typeface="Calibri" panose="020F0502020204030204" pitchFamily="34" charset="0"/>
                          <a:cs typeface="Calibri" panose="020F0502020204030204" pitchFamily="34" charset="0"/>
                        </a:rPr>
                        <a:t>-Beauftragter</a:t>
                      </a:r>
                    </a:p>
                  </a:txBody>
                  <a:tcPr>
                    <a:solidFill>
                      <a:schemeClr val="accent2">
                        <a:lumMod val="60000"/>
                        <a:lumOff val="40000"/>
                      </a:schemeClr>
                    </a:solidFill>
                  </a:tcPr>
                </a:tc>
                <a:tc>
                  <a:txBody>
                    <a:bodyPr/>
                    <a:lstStyle/>
                    <a:p>
                      <a:pPr algn="l"/>
                      <a:r>
                        <a:rPr lang="de-DE" sz="1600" dirty="0">
                          <a:latin typeface="Calibri" panose="020F0502020204030204" pitchFamily="34" charset="0"/>
                          <a:cs typeface="Calibri" panose="020F0502020204030204" pitchFamily="34" charset="0"/>
                        </a:rPr>
                        <a:t>Paul Kreher</a:t>
                      </a:r>
                    </a:p>
                  </a:txBody>
                  <a:tcPr>
                    <a:solidFill>
                      <a:schemeClr val="accent2">
                        <a:lumMod val="40000"/>
                        <a:lumOff val="60000"/>
                      </a:schemeClr>
                    </a:solidFill>
                  </a:tcPr>
                </a:tc>
                <a:tc>
                  <a:txBody>
                    <a:bodyPr/>
                    <a:lstStyle/>
                    <a:p>
                      <a:pPr marL="0" marR="0" lvl="0" indent="0" algn="l" defTabSz="863600" eaLnBrk="1" fontAlgn="auto" latinLnBrk="0" hangingPunct="1">
                        <a:lnSpc>
                          <a:spcPct val="100000"/>
                        </a:lnSpc>
                        <a:spcBef>
                          <a:spcPts val="0"/>
                        </a:spcBef>
                        <a:spcAft>
                          <a:spcPts val="0"/>
                        </a:spcAft>
                        <a:buClrTx/>
                        <a:buSzTx/>
                        <a:buFontTx/>
                        <a:buNone/>
                        <a:tabLst/>
                        <a:defRPr/>
                      </a:pPr>
                      <a:r>
                        <a:rPr lang="de-DE" sz="1600" dirty="0">
                          <a:latin typeface="Calibri" panose="020F0502020204030204" pitchFamily="34" charset="0"/>
                          <a:cs typeface="Calibri" panose="020F0502020204030204" pitchFamily="34" charset="0"/>
                        </a:rPr>
                        <a:t>PB, Raum: 026</a:t>
                      </a:r>
                    </a:p>
                  </a:txBody>
                  <a:tcPr>
                    <a:solidFill>
                      <a:schemeClr val="accent2">
                        <a:lumMod val="20000"/>
                        <a:lumOff val="80000"/>
                      </a:schemeClr>
                    </a:solidFill>
                  </a:tcPr>
                </a:tc>
                <a:extLst>
                  <a:ext uri="{0D108BD9-81ED-4DB2-BD59-A6C34878D82A}">
                    <a16:rowId xmlns:a16="http://schemas.microsoft.com/office/drawing/2014/main" val="30602127"/>
                  </a:ext>
                </a:extLst>
              </a:tr>
              <a:tr h="370840">
                <a:tc>
                  <a:txBody>
                    <a:bodyPr/>
                    <a:lstStyle/>
                    <a:p>
                      <a:pPr algn="l"/>
                      <a:r>
                        <a:rPr lang="de-DE" sz="1600" dirty="0">
                          <a:latin typeface="Calibri" panose="020F0502020204030204" pitchFamily="34" charset="0"/>
                          <a:cs typeface="Calibri" panose="020F0502020204030204" pitchFamily="34" charset="0"/>
                        </a:rPr>
                        <a:t>Erasmus Ansprechpartner</a:t>
                      </a:r>
                    </a:p>
                  </a:txBody>
                  <a:tcPr>
                    <a:solidFill>
                      <a:schemeClr val="accent2">
                        <a:lumMod val="60000"/>
                        <a:lumOff val="40000"/>
                      </a:schemeClr>
                    </a:solidFill>
                  </a:tcPr>
                </a:tc>
                <a:tc>
                  <a:txBody>
                    <a:bodyPr/>
                    <a:lstStyle/>
                    <a:p>
                      <a:pPr algn="l"/>
                      <a:r>
                        <a:rPr lang="de-DE" sz="1600" dirty="0">
                          <a:latin typeface="Calibri" panose="020F0502020204030204" pitchFamily="34" charset="0"/>
                          <a:cs typeface="Calibri" panose="020F0502020204030204" pitchFamily="34" charset="0"/>
                        </a:rPr>
                        <a:t>Dr. Bernhard Walcher</a:t>
                      </a:r>
                    </a:p>
                  </a:txBody>
                  <a:tcPr>
                    <a:solidFill>
                      <a:schemeClr val="accent2">
                        <a:lumMod val="40000"/>
                        <a:lumOff val="60000"/>
                      </a:schemeClr>
                    </a:solidFill>
                  </a:tcPr>
                </a:tc>
                <a:tc>
                  <a:txBody>
                    <a:bodyPr/>
                    <a:lstStyle/>
                    <a:p>
                      <a:pPr algn="l"/>
                      <a:r>
                        <a:rPr lang="de-DE" sz="1600" dirty="0">
                          <a:latin typeface="Calibri" panose="020F0502020204030204" pitchFamily="34" charset="0"/>
                          <a:cs typeface="Calibri" panose="020F0502020204030204" pitchFamily="34" charset="0"/>
                        </a:rPr>
                        <a:t>PB, Raum: 135</a:t>
                      </a:r>
                    </a:p>
                  </a:txBody>
                  <a:tcPr>
                    <a:solidFill>
                      <a:schemeClr val="accent2">
                        <a:lumMod val="20000"/>
                        <a:lumOff val="80000"/>
                      </a:schemeClr>
                    </a:solidFill>
                  </a:tcPr>
                </a:tc>
                <a:extLst>
                  <a:ext uri="{0D108BD9-81ED-4DB2-BD59-A6C34878D82A}">
                    <a16:rowId xmlns:a16="http://schemas.microsoft.com/office/drawing/2014/main" val="3514505527"/>
                  </a:ext>
                </a:extLst>
              </a:tr>
              <a:tr h="370840">
                <a:tc>
                  <a:txBody>
                    <a:bodyPr/>
                    <a:lstStyle/>
                    <a:p>
                      <a:pPr algn="l"/>
                      <a:r>
                        <a:rPr lang="de-DE" sz="1600" dirty="0">
                          <a:latin typeface="Calibri" panose="020F0502020204030204" pitchFamily="34" charset="0"/>
                          <a:cs typeface="Calibri" panose="020F0502020204030204" pitchFamily="34" charset="0"/>
                        </a:rPr>
                        <a:t>Fachstudienberater (A-</a:t>
                      </a:r>
                      <a:r>
                        <a:rPr lang="de-DE" sz="1600" dirty="0" err="1">
                          <a:latin typeface="Calibri" panose="020F0502020204030204" pitchFamily="34" charset="0"/>
                          <a:cs typeface="Calibri" panose="020F0502020204030204" pitchFamily="34" charset="0"/>
                        </a:rPr>
                        <a:t>Kis</a:t>
                      </a:r>
                      <a:r>
                        <a:rPr lang="de-DE" sz="1600" dirty="0">
                          <a:latin typeface="Calibri" panose="020F0502020204030204" pitchFamily="34" charset="0"/>
                          <a:cs typeface="Calibri" panose="020F0502020204030204" pitchFamily="34" charset="0"/>
                        </a:rPr>
                        <a:t>)</a:t>
                      </a:r>
                    </a:p>
                  </a:txBody>
                  <a:tcPr>
                    <a:solidFill>
                      <a:schemeClr val="accent2">
                        <a:lumMod val="60000"/>
                        <a:lumOff val="40000"/>
                      </a:schemeClr>
                    </a:solidFill>
                  </a:tcPr>
                </a:tc>
                <a:tc>
                  <a:txBody>
                    <a:bodyPr/>
                    <a:lstStyle/>
                    <a:p>
                      <a:pPr marL="0" marR="0" lvl="0" indent="0" algn="l" defTabSz="863600" eaLnBrk="1" fontAlgn="auto" latinLnBrk="0" hangingPunct="1">
                        <a:lnSpc>
                          <a:spcPct val="100000"/>
                        </a:lnSpc>
                        <a:spcBef>
                          <a:spcPts val="0"/>
                        </a:spcBef>
                        <a:spcAft>
                          <a:spcPts val="0"/>
                        </a:spcAft>
                        <a:buClrTx/>
                        <a:buSzTx/>
                        <a:buFontTx/>
                        <a:buNone/>
                        <a:tabLst/>
                        <a:defRPr/>
                      </a:pPr>
                      <a:r>
                        <a:rPr lang="de-DE" sz="1600" dirty="0">
                          <a:latin typeface="Calibri" panose="020F0502020204030204" pitchFamily="34" charset="0"/>
                          <a:cs typeface="Calibri" panose="020F0502020204030204" pitchFamily="34" charset="0"/>
                        </a:rPr>
                        <a:t>Dr. Marcel Krings</a:t>
                      </a:r>
                    </a:p>
                  </a:txBody>
                  <a:tcPr>
                    <a:solidFill>
                      <a:schemeClr val="accent2">
                        <a:lumMod val="40000"/>
                        <a:lumOff val="60000"/>
                      </a:schemeClr>
                    </a:solidFill>
                  </a:tcPr>
                </a:tc>
                <a:tc>
                  <a:txBody>
                    <a:bodyPr/>
                    <a:lstStyle/>
                    <a:p>
                      <a:pPr marL="0" marR="0" lvl="0" indent="0" algn="l" defTabSz="863600" eaLnBrk="1" fontAlgn="auto" latinLnBrk="0" hangingPunct="1">
                        <a:lnSpc>
                          <a:spcPct val="100000"/>
                        </a:lnSpc>
                        <a:spcBef>
                          <a:spcPts val="0"/>
                        </a:spcBef>
                        <a:spcAft>
                          <a:spcPts val="0"/>
                        </a:spcAft>
                        <a:buClrTx/>
                        <a:buSzTx/>
                        <a:buFontTx/>
                        <a:buNone/>
                        <a:tabLst/>
                        <a:defRPr/>
                      </a:pPr>
                      <a:r>
                        <a:rPr lang="de-DE" sz="1600" dirty="0">
                          <a:latin typeface="Calibri" panose="020F0502020204030204" pitchFamily="34" charset="0"/>
                          <a:cs typeface="Calibri" panose="020F0502020204030204" pitchFamily="34" charset="0"/>
                        </a:rPr>
                        <a:t>PB, Raum: 026</a:t>
                      </a:r>
                    </a:p>
                  </a:txBody>
                  <a:tcPr>
                    <a:solidFill>
                      <a:schemeClr val="accent2">
                        <a:lumMod val="20000"/>
                        <a:lumOff val="80000"/>
                      </a:schemeClr>
                    </a:solidFill>
                  </a:tcPr>
                </a:tc>
                <a:extLst>
                  <a:ext uri="{0D108BD9-81ED-4DB2-BD59-A6C34878D82A}">
                    <a16:rowId xmlns:a16="http://schemas.microsoft.com/office/drawing/2014/main" val="1379160579"/>
                  </a:ext>
                </a:extLst>
              </a:tr>
              <a:tr h="370840">
                <a:tc>
                  <a:txBody>
                    <a:bodyPr/>
                    <a:lstStyle/>
                    <a:p>
                      <a:pPr algn="l"/>
                      <a:r>
                        <a:rPr lang="de-DE" sz="1600" dirty="0">
                          <a:latin typeface="Calibri" panose="020F0502020204030204" pitchFamily="34" charset="0"/>
                          <a:cs typeface="Calibri" panose="020F0502020204030204" pitchFamily="34" charset="0"/>
                        </a:rPr>
                        <a:t>Fachstudienberater (Kit-ZZ)</a:t>
                      </a:r>
                    </a:p>
                  </a:txBody>
                  <a:tcPr>
                    <a:solidFill>
                      <a:schemeClr val="accent2">
                        <a:lumMod val="60000"/>
                        <a:lumOff val="40000"/>
                      </a:schemeClr>
                    </a:solidFill>
                  </a:tcPr>
                </a:tc>
                <a:tc>
                  <a:txBody>
                    <a:bodyPr/>
                    <a:lstStyle/>
                    <a:p>
                      <a:pPr marL="0" marR="0" lvl="0" indent="0" algn="l" defTabSz="863600" eaLnBrk="1" fontAlgn="auto" latinLnBrk="0" hangingPunct="1">
                        <a:lnSpc>
                          <a:spcPct val="100000"/>
                        </a:lnSpc>
                        <a:spcBef>
                          <a:spcPts val="0"/>
                        </a:spcBef>
                        <a:spcAft>
                          <a:spcPts val="0"/>
                        </a:spcAft>
                        <a:buClrTx/>
                        <a:buSzTx/>
                        <a:buFontTx/>
                        <a:buNone/>
                        <a:tabLst/>
                        <a:defRPr/>
                      </a:pPr>
                      <a:r>
                        <a:rPr lang="de-DE" sz="1600" dirty="0">
                          <a:latin typeface="Calibri" panose="020F0502020204030204" pitchFamily="34" charset="0"/>
                          <a:cs typeface="Calibri" panose="020F0502020204030204" pitchFamily="34" charset="0"/>
                        </a:rPr>
                        <a:t>Dr. </a:t>
                      </a:r>
                      <a:r>
                        <a:rPr lang="de-DE" sz="1600" dirty="0" err="1">
                          <a:latin typeface="Calibri" panose="020F0502020204030204" pitchFamily="34" charset="0"/>
                          <a:cs typeface="Calibri" panose="020F0502020204030204" pitchFamily="34" charset="0"/>
                        </a:rPr>
                        <a:t>Thordis</a:t>
                      </a:r>
                      <a:r>
                        <a:rPr lang="de-DE" sz="1600" dirty="0">
                          <a:latin typeface="Calibri" panose="020F0502020204030204" pitchFamily="34" charset="0"/>
                          <a:cs typeface="Calibri" panose="020F0502020204030204" pitchFamily="34" charset="0"/>
                        </a:rPr>
                        <a:t> Hennings</a:t>
                      </a:r>
                    </a:p>
                  </a:txBody>
                  <a:tcPr>
                    <a:solidFill>
                      <a:schemeClr val="accent2">
                        <a:lumMod val="40000"/>
                        <a:lumOff val="60000"/>
                      </a:schemeClr>
                    </a:solidFill>
                  </a:tcPr>
                </a:tc>
                <a:tc>
                  <a:txBody>
                    <a:bodyPr/>
                    <a:lstStyle/>
                    <a:p>
                      <a:pPr marL="0" marR="0" lvl="0" indent="0" algn="l" defTabSz="863600" eaLnBrk="1" fontAlgn="auto" latinLnBrk="0" hangingPunct="1">
                        <a:lnSpc>
                          <a:spcPct val="100000"/>
                        </a:lnSpc>
                        <a:spcBef>
                          <a:spcPts val="0"/>
                        </a:spcBef>
                        <a:spcAft>
                          <a:spcPts val="0"/>
                        </a:spcAft>
                        <a:buClrTx/>
                        <a:buSzTx/>
                        <a:buFontTx/>
                        <a:buNone/>
                        <a:tabLst/>
                        <a:defRPr/>
                      </a:pPr>
                      <a:r>
                        <a:rPr lang="de-DE" sz="1600" dirty="0">
                          <a:latin typeface="Calibri" panose="020F0502020204030204" pitchFamily="34" charset="0"/>
                          <a:cs typeface="Calibri" panose="020F0502020204030204" pitchFamily="34" charset="0"/>
                        </a:rPr>
                        <a:t>PB, Raum: 121</a:t>
                      </a:r>
                    </a:p>
                  </a:txBody>
                  <a:tcPr>
                    <a:solidFill>
                      <a:schemeClr val="accent2">
                        <a:lumMod val="20000"/>
                        <a:lumOff val="80000"/>
                      </a:schemeClr>
                    </a:solidFill>
                  </a:tcPr>
                </a:tc>
                <a:extLst>
                  <a:ext uri="{0D108BD9-81ED-4DB2-BD59-A6C34878D82A}">
                    <a16:rowId xmlns:a16="http://schemas.microsoft.com/office/drawing/2014/main" val="1904300403"/>
                  </a:ext>
                </a:extLst>
              </a:tr>
            </a:tbl>
          </a:graphicData>
        </a:graphic>
      </p:graphicFrame>
    </p:spTree>
    <p:extLst>
      <p:ext uri="{BB962C8B-B14F-4D97-AF65-F5344CB8AC3E}">
        <p14:creationId xmlns:p14="http://schemas.microsoft.com/office/powerpoint/2010/main" val="3484787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tudierendenausweis"/>
          <p:cNvSpPr txBox="1">
            <a:spLocks noGrp="1"/>
          </p:cNvSpPr>
          <p:nvPr>
            <p:ph type="title" idx="4294967295"/>
          </p:nvPr>
        </p:nvSpPr>
        <p:spPr>
          <a:xfrm>
            <a:off x="431800" y="360882"/>
            <a:ext cx="7772400" cy="1251921"/>
          </a:xfrm>
          <a:prstGeom prst="rect">
            <a:avLst/>
          </a:prstGeom>
        </p:spPr>
        <p:txBody>
          <a:bodyPr/>
          <a:lstStyle/>
          <a:p>
            <a:r>
              <a:rPr sz="3500" dirty="0" err="1">
                <a:latin typeface="Calibri" panose="020F0502020204030204" pitchFamily="34" charset="0"/>
                <a:cs typeface="Calibri" panose="020F0502020204030204" pitchFamily="34" charset="0"/>
              </a:rPr>
              <a:t>Studierendenausweis</a:t>
            </a:r>
            <a:endParaRPr sz="3500" dirty="0">
              <a:latin typeface="Calibri" panose="020F0502020204030204" pitchFamily="34" charset="0"/>
              <a:cs typeface="Calibri" panose="020F0502020204030204" pitchFamily="34" charset="0"/>
            </a:endParaRPr>
          </a:p>
        </p:txBody>
      </p:sp>
      <p:sp>
        <p:nvSpPr>
          <p:cNvPr id="61" name="Er verfügt über folgende Funktionen:…"/>
          <p:cNvSpPr txBox="1">
            <a:spLocks noGrp="1"/>
          </p:cNvSpPr>
          <p:nvPr>
            <p:ph type="body" idx="4294967295"/>
          </p:nvPr>
        </p:nvSpPr>
        <p:spPr>
          <a:xfrm>
            <a:off x="3194304" y="986843"/>
            <a:ext cx="5075008" cy="4844690"/>
          </a:xfrm>
          <a:prstGeom prst="rect">
            <a:avLst/>
          </a:prstGeom>
        </p:spPr>
        <p:txBody>
          <a:bodyPr lIns="0" tIns="0" rIns="0" bIns="0" anchor="t"/>
          <a:lstStyle/>
          <a:p>
            <a:endParaRPr lang="de-DE" sz="2000" dirty="0"/>
          </a:p>
          <a:p>
            <a:pPr marL="231775" indent="-231775">
              <a:buSzPct val="130000"/>
              <a:buFont typeface="Arial" panose="020B0604020202020204" pitchFamily="34" charset="0"/>
              <a:buChar char="•"/>
            </a:pPr>
            <a:r>
              <a:rPr sz="2000" dirty="0" err="1"/>
              <a:t>Funktion</a:t>
            </a:r>
            <a:r>
              <a:rPr sz="2000" dirty="0"/>
              <a:t> </a:t>
            </a:r>
            <a:r>
              <a:rPr sz="2000" dirty="0" err="1"/>
              <a:t>als</a:t>
            </a:r>
            <a:r>
              <a:rPr sz="2000" dirty="0"/>
              <a:t> </a:t>
            </a:r>
            <a:r>
              <a:rPr sz="2000" b="1" dirty="0">
                <a:ea typeface="+mj-ea"/>
                <a:sym typeface="Helvetica"/>
              </a:rPr>
              <a:t>UB-</a:t>
            </a:r>
            <a:r>
              <a:rPr sz="2000" b="1" dirty="0" err="1">
                <a:ea typeface="+mj-ea"/>
                <a:sym typeface="Helvetica"/>
              </a:rPr>
              <a:t>Ausweis</a:t>
            </a:r>
            <a:br>
              <a:rPr sz="2000" b="1" dirty="0">
                <a:latin typeface="Calibri" panose="020F0502020204030204" pitchFamily="34" charset="0"/>
                <a:ea typeface="+mj-ea"/>
                <a:cs typeface="Calibri" panose="020F0502020204030204" pitchFamily="34" charset="0"/>
              </a:rPr>
            </a:br>
            <a:r>
              <a:rPr sz="2000" dirty="0"/>
              <a:t>(</a:t>
            </a:r>
            <a:r>
              <a:rPr sz="2000" dirty="0" err="1"/>
              <a:t>nach</a:t>
            </a:r>
            <a:r>
              <a:rPr sz="2000" dirty="0"/>
              <a:t> </a:t>
            </a:r>
            <a:r>
              <a:rPr sz="2000" dirty="0" err="1"/>
              <a:t>vorheriger</a:t>
            </a:r>
            <a:r>
              <a:rPr sz="2000" dirty="0"/>
              <a:t> </a:t>
            </a:r>
            <a:r>
              <a:rPr lang="de-DE" sz="2000" dirty="0"/>
              <a:t>O</a:t>
            </a:r>
            <a:r>
              <a:rPr sz="2000" dirty="0" err="1"/>
              <a:t>nline-Registrierung</a:t>
            </a:r>
            <a:r>
              <a:rPr sz="2000" dirty="0"/>
              <a:t>!)</a:t>
            </a:r>
            <a:endParaRPr sz="2000" b="1" dirty="0">
              <a:ea typeface="+mj-ea"/>
              <a:sym typeface="Helvetica"/>
            </a:endParaRPr>
          </a:p>
          <a:p>
            <a:pPr marL="231775" indent="-231775">
              <a:buSzPct val="130000"/>
              <a:buFont typeface="Arial" panose="020B0604020202020204" pitchFamily="34" charset="0"/>
              <a:buChar char="•"/>
            </a:pPr>
            <a:endParaRPr sz="2000" b="1" dirty="0">
              <a:latin typeface="Calibri" panose="020F0502020204030204" pitchFamily="34" charset="0"/>
              <a:ea typeface="+mj-ea"/>
              <a:cs typeface="Calibri" panose="020F0502020204030204" pitchFamily="34" charset="0"/>
              <a:sym typeface="Helvetica"/>
            </a:endParaRPr>
          </a:p>
          <a:p>
            <a:pPr marL="231775" indent="-231775">
              <a:buSzPct val="130000"/>
              <a:buFont typeface="Arial" panose="020B0604020202020204" pitchFamily="34" charset="0"/>
              <a:buChar char="•"/>
            </a:pPr>
            <a:r>
              <a:rPr sz="2000" b="1" dirty="0" err="1">
                <a:ea typeface="+mj-ea"/>
                <a:sym typeface="Helvetica"/>
              </a:rPr>
              <a:t>Bezahlfunktion</a:t>
            </a:r>
            <a:r>
              <a:rPr sz="2000" dirty="0"/>
              <a:t> in Mensa, UB und </a:t>
            </a:r>
            <a:r>
              <a:rPr sz="2000" dirty="0" err="1"/>
              <a:t>anderen</a:t>
            </a:r>
            <a:r>
              <a:rPr sz="2000" dirty="0"/>
              <a:t> </a:t>
            </a:r>
            <a:r>
              <a:rPr sz="2000" dirty="0" err="1"/>
              <a:t>Einrichtungen</a:t>
            </a:r>
            <a:r>
              <a:rPr sz="2000" dirty="0"/>
              <a:t> der Universität</a:t>
            </a:r>
          </a:p>
          <a:p>
            <a:pPr marL="231775" indent="-231775">
              <a:buSzPct val="130000"/>
              <a:buFont typeface="Arial" panose="020B0604020202020204" pitchFamily="34" charset="0"/>
              <a:buChar char="•"/>
            </a:pPr>
            <a:endParaRPr sz="2000" dirty="0">
              <a:latin typeface="Calibri" panose="020F0502020204030204" pitchFamily="34" charset="0"/>
              <a:cs typeface="Calibri" panose="020F0502020204030204" pitchFamily="34" charset="0"/>
            </a:endParaRPr>
          </a:p>
          <a:p>
            <a:pPr marL="231775" indent="-231775">
              <a:buSzPct val="130000"/>
              <a:buFont typeface="Arial" panose="020B0604020202020204" pitchFamily="34" charset="0"/>
              <a:buChar char="•"/>
            </a:pPr>
            <a:r>
              <a:rPr sz="2000" dirty="0" err="1"/>
              <a:t>Nutzbarkeit</a:t>
            </a:r>
            <a:r>
              <a:rPr sz="2000" dirty="0"/>
              <a:t> </a:t>
            </a:r>
            <a:r>
              <a:rPr sz="2000" dirty="0" err="1"/>
              <a:t>aller</a:t>
            </a:r>
            <a:r>
              <a:rPr sz="2000" dirty="0"/>
              <a:t> </a:t>
            </a:r>
            <a:r>
              <a:rPr sz="2000" dirty="0" err="1"/>
              <a:t>ausweis</a:t>
            </a:r>
            <a:r>
              <a:rPr sz="2000" dirty="0"/>
              <a:t>- und </a:t>
            </a:r>
            <a:r>
              <a:rPr sz="2000" dirty="0" err="1"/>
              <a:t>loginpflichtigen</a:t>
            </a:r>
            <a:r>
              <a:rPr sz="2000" dirty="0"/>
              <a:t> </a:t>
            </a:r>
            <a:r>
              <a:rPr sz="2000" dirty="0" err="1"/>
              <a:t>Dienste</a:t>
            </a:r>
            <a:r>
              <a:rPr sz="2000" dirty="0"/>
              <a:t> des </a:t>
            </a:r>
            <a:r>
              <a:rPr sz="2000" dirty="0" err="1"/>
              <a:t>Universitätsrechenzentrums</a:t>
            </a:r>
            <a:r>
              <a:rPr sz="2000" dirty="0"/>
              <a:t> (URZ) und der </a:t>
            </a:r>
            <a:r>
              <a:rPr sz="2000" dirty="0" err="1"/>
              <a:t>Universitätsbibliothek</a:t>
            </a:r>
            <a:r>
              <a:rPr sz="2000" dirty="0"/>
              <a:t> (UB) </a:t>
            </a:r>
            <a:r>
              <a:rPr sz="2000" dirty="0" err="1"/>
              <a:t>durch</a:t>
            </a:r>
            <a:r>
              <a:rPr sz="2000" dirty="0"/>
              <a:t> </a:t>
            </a:r>
            <a:r>
              <a:rPr sz="2000" dirty="0" err="1"/>
              <a:t>Verwendung</a:t>
            </a:r>
            <a:r>
              <a:rPr sz="2000" dirty="0"/>
              <a:t> der </a:t>
            </a:r>
            <a:r>
              <a:rPr sz="2000" b="1" dirty="0" err="1">
                <a:ea typeface="+mj-ea"/>
                <a:sym typeface="Helvetica"/>
              </a:rPr>
              <a:t>aufgedruckten</a:t>
            </a:r>
            <a:r>
              <a:rPr sz="2000" b="1" dirty="0">
                <a:ea typeface="+mj-ea"/>
                <a:sym typeface="Helvetica"/>
              </a:rPr>
              <a:t> Uni-ID</a:t>
            </a:r>
            <a:endParaRPr lang="de-DE" sz="2000" b="1" dirty="0">
              <a:ea typeface="+mj-ea"/>
              <a:sym typeface="Helvetica"/>
            </a:endParaRPr>
          </a:p>
          <a:p>
            <a:pPr marL="231775" indent="-231775">
              <a:buSzPct val="130000"/>
              <a:buFont typeface="Arial" panose="020B0604020202020204" pitchFamily="34" charset="0"/>
              <a:buChar char="•"/>
            </a:pPr>
            <a:endParaRPr lang="de-DE" sz="2000" b="1" dirty="0">
              <a:ea typeface="+mj-ea"/>
              <a:sym typeface="Helvetica"/>
            </a:endParaRPr>
          </a:p>
          <a:p>
            <a:pPr marL="231775" indent="-231775">
              <a:buSzPct val="130000"/>
              <a:buFont typeface="Arial" panose="020B0604020202020204" pitchFamily="34" charset="0"/>
              <a:buChar char="•"/>
            </a:pPr>
            <a:r>
              <a:rPr lang="de-DE" sz="2000" dirty="0">
                <a:ea typeface="+mj-ea"/>
                <a:sym typeface="Helvetica"/>
              </a:rPr>
              <a:t>Zum Eintauschen in der Germanistischen Bibliothek als </a:t>
            </a:r>
            <a:r>
              <a:rPr lang="de-DE" sz="2000" b="1" dirty="0">
                <a:ea typeface="+mj-ea"/>
                <a:sym typeface="Helvetica"/>
              </a:rPr>
              <a:t>Pfand</a:t>
            </a:r>
          </a:p>
          <a:p>
            <a:pPr marL="231775" indent="-231775">
              <a:buSzPct val="130000"/>
              <a:buFont typeface="Arial" panose="020B0604020202020204" pitchFamily="34" charset="0"/>
              <a:buChar char="•"/>
            </a:pPr>
            <a:endParaRPr lang="de-DE" sz="2000" dirty="0">
              <a:ea typeface="+mj-ea"/>
              <a:sym typeface="Helvetica"/>
            </a:endParaRPr>
          </a:p>
          <a:p>
            <a:pPr marL="231775" indent="-231775">
              <a:buSzPct val="130000"/>
              <a:buFont typeface="Arial" panose="020B0604020202020204" pitchFamily="34" charset="0"/>
              <a:buChar char="•"/>
            </a:pPr>
            <a:r>
              <a:rPr lang="de-DE" sz="2000" dirty="0">
                <a:ea typeface="+mj-ea"/>
                <a:sym typeface="Helvetica"/>
              </a:rPr>
              <a:t>Zur </a:t>
            </a:r>
            <a:r>
              <a:rPr lang="de-DE" sz="2000" b="1" dirty="0">
                <a:ea typeface="+mj-ea"/>
                <a:sym typeface="Helvetica"/>
              </a:rPr>
              <a:t>Vergünstigung</a:t>
            </a:r>
            <a:r>
              <a:rPr lang="de-DE" sz="2000" dirty="0">
                <a:ea typeface="+mj-ea"/>
                <a:sym typeface="Helvetica"/>
              </a:rPr>
              <a:t> in Kino, Theater, bei Veranstaltungen, etc…</a:t>
            </a:r>
          </a:p>
        </p:txBody>
      </p:sp>
      <p:sp>
        <p:nvSpPr>
          <p:cNvPr id="62" name="Weitere Infos:…"/>
          <p:cNvSpPr txBox="1"/>
          <p:nvPr/>
        </p:nvSpPr>
        <p:spPr>
          <a:xfrm>
            <a:off x="828759" y="3693668"/>
            <a:ext cx="1637308" cy="13127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a:lnSpc>
                <a:spcPts val="1600"/>
              </a:lnSpc>
              <a:defRPr sz="1200"/>
            </a:pPr>
            <a:r>
              <a:rPr dirty="0" err="1"/>
              <a:t>Weitere</a:t>
            </a:r>
            <a:r>
              <a:rPr dirty="0"/>
              <a:t> </a:t>
            </a:r>
            <a:r>
              <a:rPr dirty="0" err="1"/>
              <a:t>Infos</a:t>
            </a:r>
            <a:r>
              <a:rPr dirty="0"/>
              <a:t>:</a:t>
            </a:r>
          </a:p>
          <a:p>
            <a:pPr>
              <a:lnSpc>
                <a:spcPts val="1600"/>
              </a:lnSpc>
              <a:defRPr sz="1200" b="0">
                <a:latin typeface="Calibri"/>
                <a:ea typeface="Calibri"/>
                <a:cs typeface="Calibri"/>
                <a:sym typeface="Calibri"/>
              </a:defRPr>
            </a:pPr>
            <a:r>
              <a:rPr dirty="0">
                <a:hlinkClick r:id="rId2"/>
              </a:rPr>
              <a:t>https://www.uni-heidelberg.de/studium/imstudium/onlineservice/studierendenausweis.html</a:t>
            </a:r>
            <a:endParaRPr dirty="0"/>
          </a:p>
        </p:txBody>
      </p:sp>
      <p:pic>
        <p:nvPicPr>
          <p:cNvPr id="63" name="Studierendenausweis.jpg" descr="Studierendenausweis.jpg"/>
          <p:cNvPicPr>
            <a:picLocks noChangeAspect="1"/>
          </p:cNvPicPr>
          <p:nvPr/>
        </p:nvPicPr>
        <p:blipFill>
          <a:blip r:embed="rId3"/>
          <a:stretch>
            <a:fillRect/>
          </a:stretch>
        </p:blipFill>
        <p:spPr>
          <a:xfrm>
            <a:off x="379922" y="1624561"/>
            <a:ext cx="2534982" cy="1613939"/>
          </a:xfrm>
          <a:prstGeom prst="rect">
            <a:avLst/>
          </a:prstGeom>
          <a:ln w="12700">
            <a:miter lim="400000"/>
          </a:ln>
          <a:effectLst>
            <a:outerShdw blurRad="101600" dist="25400" dir="5400000" rotWithShape="0">
              <a:srgbClr val="000000">
                <a:alpha val="75000"/>
              </a:srgbClr>
            </a:outerShdw>
          </a:effectLst>
        </p:spPr>
      </p:pic>
      <p:sp>
        <p:nvSpPr>
          <p:cNvPr id="2" name="Foliennummernplatzhalter 1">
            <a:extLst>
              <a:ext uri="{FF2B5EF4-FFF2-40B4-BE49-F238E27FC236}">
                <a16:creationId xmlns:a16="http://schemas.microsoft.com/office/drawing/2014/main" id="{2720A127-EC06-EA4E-A996-14D6C0DC51D0}"/>
              </a:ext>
            </a:extLst>
          </p:cNvPr>
          <p:cNvSpPr>
            <a:spLocks noGrp="1"/>
          </p:cNvSpPr>
          <p:nvPr>
            <p:ph type="sldNum" sz="quarter" idx="2"/>
          </p:nvPr>
        </p:nvSpPr>
        <p:spPr/>
        <p:txBody>
          <a:bodyPr/>
          <a:lstStyle/>
          <a:p>
            <a:fld id="{86CB4B4D-7CA3-9044-876B-883B54F8677D}" type="slidenum">
              <a:rPr lang="de-DE" smtClean="0"/>
              <a:t>16</a:t>
            </a:fld>
            <a:endParaRPr lang="de-DE"/>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E-Mail-Adresse"/>
          <p:cNvSpPr txBox="1">
            <a:spLocks noGrp="1"/>
          </p:cNvSpPr>
          <p:nvPr>
            <p:ph type="title" idx="4294967295"/>
          </p:nvPr>
        </p:nvSpPr>
        <p:spPr>
          <a:xfrm>
            <a:off x="431800" y="342507"/>
            <a:ext cx="7772400" cy="1251921"/>
          </a:xfrm>
          <a:prstGeom prst="rect">
            <a:avLst/>
          </a:prstGeom>
        </p:spPr>
        <p:txBody>
          <a:bodyPr/>
          <a:lstStyle/>
          <a:p>
            <a:r>
              <a:rPr sz="3500" dirty="0">
                <a:latin typeface="Calibri" panose="020F0502020204030204" pitchFamily="34" charset="0"/>
                <a:cs typeface="Calibri" panose="020F0502020204030204" pitchFamily="34" charset="0"/>
              </a:rPr>
              <a:t>E-Mail-</a:t>
            </a:r>
            <a:r>
              <a:rPr sz="3500" dirty="0" err="1">
                <a:latin typeface="Calibri" panose="020F0502020204030204" pitchFamily="34" charset="0"/>
                <a:cs typeface="Calibri" panose="020F0502020204030204" pitchFamily="34" charset="0"/>
              </a:rPr>
              <a:t>Adresse</a:t>
            </a:r>
            <a:endParaRPr sz="3500" dirty="0">
              <a:latin typeface="Calibri" panose="020F0502020204030204" pitchFamily="34" charset="0"/>
              <a:cs typeface="Calibri" panose="020F0502020204030204" pitchFamily="34" charset="0"/>
            </a:endParaRPr>
          </a:p>
        </p:txBody>
      </p:sp>
      <p:sp>
        <p:nvSpPr>
          <p:cNvPr id="67" name="Jeder Studierende der Universität Heidelberg hat eine eigene Universitäts-E-Mail-Adresse vom Universitätsrechenzentrum (URZ)…"/>
          <p:cNvSpPr txBox="1">
            <a:spLocks noGrp="1"/>
          </p:cNvSpPr>
          <p:nvPr>
            <p:ph type="body" idx="4294967295"/>
          </p:nvPr>
        </p:nvSpPr>
        <p:spPr>
          <a:xfrm>
            <a:off x="431800" y="1298575"/>
            <a:ext cx="7772400" cy="4965700"/>
          </a:xfrm>
          <a:prstGeom prst="rect">
            <a:avLst/>
          </a:prstGeom>
        </p:spPr>
        <p:txBody>
          <a:bodyPr lIns="0" tIns="0" rIns="0" bIns="0" anchor="t"/>
          <a:lstStyle/>
          <a:p>
            <a:pPr marL="342900" indent="-342900">
              <a:buSzPct val="130000"/>
              <a:buFont typeface="Arial" panose="020B0604020202020204" pitchFamily="34" charset="0"/>
              <a:buChar char="•"/>
            </a:pPr>
            <a:r>
              <a:rPr sz="2000" dirty="0" err="1"/>
              <a:t>Jede</a:t>
            </a:r>
            <a:r>
              <a:rPr lang="de-DE" sz="2000" dirty="0"/>
              <a:t>:</a:t>
            </a:r>
            <a:r>
              <a:rPr sz="2000" dirty="0"/>
              <a:t>r </a:t>
            </a:r>
            <a:r>
              <a:rPr sz="2000" dirty="0" err="1"/>
              <a:t>Studierende</a:t>
            </a:r>
            <a:r>
              <a:rPr sz="2000" dirty="0"/>
              <a:t> der Universität Heidelberg hat </a:t>
            </a:r>
            <a:r>
              <a:rPr sz="2000" dirty="0" err="1"/>
              <a:t>eine</a:t>
            </a:r>
            <a:r>
              <a:rPr sz="2000" dirty="0"/>
              <a:t> </a:t>
            </a:r>
            <a:r>
              <a:rPr sz="2000" dirty="0" err="1"/>
              <a:t>eigene</a:t>
            </a:r>
            <a:r>
              <a:rPr sz="2000" dirty="0"/>
              <a:t> </a:t>
            </a:r>
            <a:r>
              <a:rPr sz="2000" dirty="0" err="1"/>
              <a:t>Universitäts</a:t>
            </a:r>
            <a:r>
              <a:rPr sz="2000" dirty="0"/>
              <a:t>-E-Mail-</a:t>
            </a:r>
            <a:r>
              <a:rPr sz="2000" dirty="0" err="1"/>
              <a:t>Adresse</a:t>
            </a:r>
            <a:r>
              <a:rPr sz="2000" dirty="0"/>
              <a:t> </a:t>
            </a:r>
            <a:r>
              <a:rPr sz="2000" dirty="0" err="1"/>
              <a:t>vom</a:t>
            </a:r>
            <a:r>
              <a:rPr sz="2000" dirty="0"/>
              <a:t> </a:t>
            </a:r>
            <a:r>
              <a:rPr sz="2000" dirty="0" err="1"/>
              <a:t>Universitätsrechenzentrum</a:t>
            </a:r>
            <a:r>
              <a:rPr sz="2000" dirty="0"/>
              <a:t> (URZ)</a:t>
            </a:r>
          </a:p>
          <a:p>
            <a:pPr marL="342900" indent="-342900">
              <a:buSzPct val="130000"/>
              <a:buFont typeface="Arial" panose="020B0604020202020204" pitchFamily="34" charset="0"/>
              <a:buChar char="•"/>
            </a:pPr>
            <a:endParaRPr sz="2000" dirty="0"/>
          </a:p>
          <a:p>
            <a:pPr marL="342900" indent="-342900">
              <a:buSzPct val="130000"/>
              <a:buFont typeface="Arial" panose="020B0604020202020204" pitchFamily="34" charset="0"/>
              <a:buChar char="•"/>
            </a:pPr>
            <a:r>
              <a:rPr sz="2000" dirty="0"/>
              <a:t>Für </a:t>
            </a:r>
            <a:r>
              <a:rPr sz="2000" dirty="0" err="1"/>
              <a:t>offiziellen</a:t>
            </a:r>
            <a:r>
              <a:rPr sz="2000" dirty="0"/>
              <a:t> Mail-</a:t>
            </a:r>
            <a:r>
              <a:rPr sz="2000" dirty="0" err="1"/>
              <a:t>Verkehr</a:t>
            </a:r>
            <a:r>
              <a:rPr sz="2000" dirty="0"/>
              <a:t> </a:t>
            </a:r>
            <a:r>
              <a:rPr sz="2000" dirty="0" err="1"/>
              <a:t>mit</a:t>
            </a:r>
            <a:r>
              <a:rPr sz="2000" dirty="0"/>
              <a:t> </a:t>
            </a:r>
            <a:r>
              <a:rPr sz="2000" dirty="0" err="1"/>
              <a:t>Dozent</a:t>
            </a:r>
            <a:r>
              <a:rPr lang="de-DE" sz="2000" dirty="0"/>
              <a:t>:</a:t>
            </a:r>
            <a:r>
              <a:rPr sz="2000" dirty="0" err="1"/>
              <a:t>innen</a:t>
            </a:r>
            <a:r>
              <a:rPr sz="2000" dirty="0"/>
              <a:t> und </a:t>
            </a:r>
            <a:r>
              <a:rPr sz="2000" dirty="0" err="1"/>
              <a:t>anderen</a:t>
            </a:r>
            <a:r>
              <a:rPr sz="2000" dirty="0"/>
              <a:t> Uni-</a:t>
            </a:r>
            <a:r>
              <a:rPr sz="2000" dirty="0" err="1"/>
              <a:t>Angehörigen</a:t>
            </a:r>
            <a:r>
              <a:rPr sz="2000" dirty="0"/>
              <a:t> auf </a:t>
            </a:r>
            <a:r>
              <a:rPr sz="2000" dirty="0" err="1"/>
              <a:t>jeden</a:t>
            </a:r>
            <a:r>
              <a:rPr sz="2000" dirty="0"/>
              <a:t> Fall </a:t>
            </a:r>
            <a:r>
              <a:rPr sz="2000" dirty="0" err="1"/>
              <a:t>verwenden</a:t>
            </a:r>
            <a:r>
              <a:rPr sz="2000" dirty="0"/>
              <a:t>!</a:t>
            </a:r>
          </a:p>
          <a:p>
            <a:pPr marL="342900" indent="-342900">
              <a:buSzPct val="130000"/>
              <a:buFont typeface="Arial" panose="020B0604020202020204" pitchFamily="34" charset="0"/>
              <a:buChar char="•"/>
            </a:pPr>
            <a:endParaRPr sz="2000" dirty="0"/>
          </a:p>
          <a:p>
            <a:pPr marL="342900" indent="-342900">
              <a:buSzPct val="130000"/>
              <a:buFont typeface="Arial" panose="020B0604020202020204" pitchFamily="34" charset="0"/>
              <a:buChar char="•"/>
            </a:pPr>
            <a:r>
              <a:rPr sz="2000" dirty="0" err="1"/>
              <a:t>Adresse</a:t>
            </a:r>
            <a:r>
              <a:rPr sz="2000" dirty="0"/>
              <a:t> </a:t>
            </a:r>
            <a:r>
              <a:rPr sz="2000" dirty="0" err="1"/>
              <a:t>einsehbar</a:t>
            </a:r>
            <a:r>
              <a:rPr sz="2000" dirty="0"/>
              <a:t> </a:t>
            </a:r>
            <a:r>
              <a:rPr sz="2000" dirty="0" err="1"/>
              <a:t>unter</a:t>
            </a:r>
            <a:r>
              <a:rPr sz="2000" dirty="0"/>
              <a:t>:</a:t>
            </a:r>
            <a:r>
              <a:rPr lang="de-DE" sz="2000" dirty="0"/>
              <a:t> </a:t>
            </a:r>
            <a:r>
              <a:rPr lang="de-DE" sz="1800" dirty="0">
                <a:hlinkClick r:id="rId2"/>
              </a:rPr>
              <a:t>https://sogo02.urz.uni-heidelberg.de/SOGo/so/</a:t>
            </a:r>
            <a:r>
              <a:rPr lang="de-DE" sz="1800" dirty="0"/>
              <a:t> </a:t>
            </a:r>
            <a:endParaRPr sz="1800" u="sng" dirty="0">
              <a:solidFill>
                <a:srgbClr val="0000FF"/>
              </a:solidFill>
              <a:uFill>
                <a:solidFill>
                  <a:srgbClr val="0000FF"/>
                </a:solidFill>
              </a:uFill>
              <a:hlinkClick r:id="rId3"/>
            </a:endParaRPr>
          </a:p>
          <a:p>
            <a:pPr marL="342900" indent="-342900" algn="ctr">
              <a:buSzPct val="130000"/>
              <a:buFont typeface="Arial" panose="020B0604020202020204" pitchFamily="34" charset="0"/>
              <a:buChar char="•"/>
            </a:pPr>
            <a:endParaRPr sz="2000" u="sng" dirty="0">
              <a:solidFill>
                <a:srgbClr val="0000FF"/>
              </a:solidFill>
              <a:uFill>
                <a:solidFill>
                  <a:srgbClr val="0000FF"/>
                </a:solidFill>
              </a:uFill>
              <a:hlinkClick r:id="rId3"/>
            </a:endParaRPr>
          </a:p>
          <a:p>
            <a:pPr marL="342900" indent="-342900">
              <a:buSzPct val="130000"/>
              <a:buFont typeface="Arial" panose="020B0604020202020204" pitchFamily="34" charset="0"/>
              <a:buChar char="•"/>
            </a:pPr>
            <a:r>
              <a:rPr sz="2000" dirty="0" err="1"/>
              <a:t>Anmeldung</a:t>
            </a:r>
            <a:r>
              <a:rPr sz="2000" dirty="0"/>
              <a:t> </a:t>
            </a:r>
            <a:r>
              <a:rPr sz="2000" dirty="0" err="1"/>
              <a:t>mit</a:t>
            </a:r>
            <a:r>
              <a:rPr sz="2000" dirty="0"/>
              <a:t> Uni-ID und </a:t>
            </a:r>
            <a:r>
              <a:rPr sz="2000" dirty="0" err="1"/>
              <a:t>Passwort</a:t>
            </a:r>
            <a:endParaRPr sz="2000" dirty="0"/>
          </a:p>
          <a:p>
            <a:pPr marL="342900" indent="-342900">
              <a:buSzPct val="130000"/>
              <a:buFont typeface="Arial" panose="020B0604020202020204" pitchFamily="34" charset="0"/>
              <a:buChar char="•"/>
            </a:pPr>
            <a:endParaRPr sz="2000" dirty="0"/>
          </a:p>
          <a:p>
            <a:pPr marL="342900" indent="-342900">
              <a:buSzPct val="130000"/>
              <a:buFont typeface="Arial" panose="020B0604020202020204" pitchFamily="34" charset="0"/>
              <a:buChar char="•"/>
            </a:pPr>
            <a:r>
              <a:rPr sz="2000" dirty="0" err="1"/>
              <a:t>Richtet</a:t>
            </a:r>
            <a:r>
              <a:rPr sz="2000" dirty="0"/>
              <a:t> </a:t>
            </a:r>
            <a:r>
              <a:rPr sz="2000" dirty="0" err="1"/>
              <a:t>euch</a:t>
            </a:r>
            <a:r>
              <a:rPr sz="2000" dirty="0"/>
              <a:t> am </a:t>
            </a:r>
            <a:r>
              <a:rPr sz="2000" dirty="0" err="1"/>
              <a:t>besten</a:t>
            </a:r>
            <a:r>
              <a:rPr sz="2000" dirty="0"/>
              <a:t> </a:t>
            </a:r>
            <a:r>
              <a:rPr sz="2000" dirty="0" err="1"/>
              <a:t>eine</a:t>
            </a:r>
            <a:r>
              <a:rPr sz="2000" dirty="0"/>
              <a:t> </a:t>
            </a:r>
            <a:r>
              <a:rPr sz="2000" dirty="0" err="1"/>
              <a:t>Weiterleitung</a:t>
            </a:r>
            <a:r>
              <a:rPr sz="2000" dirty="0"/>
              <a:t> auf </a:t>
            </a:r>
            <a:r>
              <a:rPr sz="2000" dirty="0" err="1"/>
              <a:t>eine</a:t>
            </a:r>
            <a:r>
              <a:rPr sz="2000" dirty="0"/>
              <a:t> </a:t>
            </a:r>
            <a:r>
              <a:rPr sz="2000" dirty="0" err="1"/>
              <a:t>Adresse</a:t>
            </a:r>
            <a:r>
              <a:rPr sz="2000" dirty="0"/>
              <a:t> </a:t>
            </a:r>
            <a:r>
              <a:rPr sz="2000" dirty="0" err="1"/>
              <a:t>ein</a:t>
            </a:r>
            <a:r>
              <a:rPr sz="2000" dirty="0"/>
              <a:t>, die </a:t>
            </a:r>
            <a:r>
              <a:rPr sz="2000" dirty="0" err="1"/>
              <a:t>ihr</a:t>
            </a:r>
            <a:r>
              <a:rPr sz="2000" dirty="0"/>
              <a:t> </a:t>
            </a:r>
            <a:r>
              <a:rPr sz="2000" dirty="0" err="1"/>
              <a:t>häufig</a:t>
            </a:r>
            <a:r>
              <a:rPr sz="2000" dirty="0"/>
              <a:t> </a:t>
            </a:r>
            <a:r>
              <a:rPr sz="2000" dirty="0" err="1"/>
              <a:t>checkt</a:t>
            </a:r>
            <a:r>
              <a:rPr sz="2000" dirty="0"/>
              <a:t>, </a:t>
            </a:r>
            <a:r>
              <a:rPr sz="2000" dirty="0" err="1"/>
              <a:t>oder</a:t>
            </a:r>
            <a:r>
              <a:rPr sz="2000" dirty="0"/>
              <a:t> </a:t>
            </a:r>
            <a:r>
              <a:rPr sz="2000" dirty="0" err="1"/>
              <a:t>legt</a:t>
            </a:r>
            <a:r>
              <a:rPr sz="2000" dirty="0"/>
              <a:t> </a:t>
            </a:r>
            <a:r>
              <a:rPr sz="2000" dirty="0" err="1"/>
              <a:t>einen</a:t>
            </a:r>
            <a:r>
              <a:rPr sz="2000" dirty="0"/>
              <a:t> Account in </a:t>
            </a:r>
            <a:r>
              <a:rPr sz="2000" dirty="0" err="1"/>
              <a:t>eurem</a:t>
            </a:r>
            <a:r>
              <a:rPr sz="2000" dirty="0"/>
              <a:t> Mail-</a:t>
            </a:r>
            <a:r>
              <a:rPr sz="2000" dirty="0" err="1"/>
              <a:t>Programm</a:t>
            </a:r>
            <a:r>
              <a:rPr sz="2000" dirty="0"/>
              <a:t> für die </a:t>
            </a:r>
            <a:r>
              <a:rPr sz="2000" dirty="0" err="1"/>
              <a:t>Adresse</a:t>
            </a:r>
            <a:r>
              <a:rPr sz="2000" dirty="0"/>
              <a:t> an!</a:t>
            </a:r>
          </a:p>
          <a:p>
            <a:pPr marL="342900" indent="-342900">
              <a:buSzPct val="130000"/>
              <a:buFont typeface="Arial" panose="020B0604020202020204" pitchFamily="34" charset="0"/>
              <a:buChar char="•"/>
            </a:pPr>
            <a:endParaRPr sz="2000" dirty="0"/>
          </a:p>
          <a:p>
            <a:pPr marL="342900" indent="-342900">
              <a:buSzPct val="130000"/>
              <a:buFont typeface="Arial" panose="020B0604020202020204" pitchFamily="34" charset="0"/>
              <a:buChar char="•"/>
            </a:pPr>
            <a:r>
              <a:rPr sz="2000" dirty="0"/>
              <a:t>Alle </a:t>
            </a:r>
            <a:r>
              <a:rPr sz="2000" dirty="0" err="1"/>
              <a:t>Informationen</a:t>
            </a:r>
            <a:r>
              <a:rPr sz="2000" dirty="0"/>
              <a:t>, die </a:t>
            </a:r>
            <a:r>
              <a:rPr sz="2000" dirty="0" err="1"/>
              <a:t>über</a:t>
            </a:r>
            <a:r>
              <a:rPr sz="2000" dirty="0"/>
              <a:t> die </a:t>
            </a:r>
            <a:r>
              <a:rPr sz="2000" dirty="0" err="1"/>
              <a:t>offiziellen</a:t>
            </a:r>
            <a:r>
              <a:rPr sz="2000" dirty="0"/>
              <a:t> Uni-</a:t>
            </a:r>
            <a:r>
              <a:rPr sz="2000" dirty="0" err="1"/>
              <a:t>Verteiler</a:t>
            </a:r>
            <a:r>
              <a:rPr sz="2000" dirty="0"/>
              <a:t> </a:t>
            </a:r>
            <a:r>
              <a:rPr sz="2000" dirty="0" err="1"/>
              <a:t>bei</a:t>
            </a:r>
            <a:r>
              <a:rPr sz="2000" dirty="0"/>
              <a:t> </a:t>
            </a:r>
            <a:r>
              <a:rPr sz="2000" dirty="0" err="1"/>
              <a:t>euch</a:t>
            </a:r>
            <a:r>
              <a:rPr sz="2000" dirty="0"/>
              <a:t> </a:t>
            </a:r>
            <a:r>
              <a:rPr sz="2000" dirty="0" err="1"/>
              <a:t>eintreffen</a:t>
            </a:r>
            <a:r>
              <a:rPr sz="2000" dirty="0"/>
              <a:t>, </a:t>
            </a:r>
            <a:r>
              <a:rPr sz="2000" dirty="0" err="1"/>
              <a:t>kommen</a:t>
            </a:r>
            <a:r>
              <a:rPr sz="2000" dirty="0"/>
              <a:t> auf </a:t>
            </a:r>
            <a:r>
              <a:rPr sz="2000" dirty="0" err="1"/>
              <a:t>dieser</a:t>
            </a:r>
            <a:r>
              <a:rPr sz="2000" dirty="0"/>
              <a:t> </a:t>
            </a:r>
            <a:r>
              <a:rPr sz="2000" dirty="0" err="1"/>
              <a:t>Adresse</a:t>
            </a:r>
            <a:r>
              <a:rPr sz="2000" dirty="0"/>
              <a:t> an</a:t>
            </a:r>
            <a:r>
              <a:rPr lang="de-DE" sz="2000" dirty="0"/>
              <a:t>!</a:t>
            </a:r>
            <a:endParaRPr sz="2000" dirty="0"/>
          </a:p>
        </p:txBody>
      </p:sp>
      <p:sp>
        <p:nvSpPr>
          <p:cNvPr id="2" name="Foliennummernplatzhalter 1">
            <a:extLst>
              <a:ext uri="{FF2B5EF4-FFF2-40B4-BE49-F238E27FC236}">
                <a16:creationId xmlns:a16="http://schemas.microsoft.com/office/drawing/2014/main" id="{FB345968-8AD1-5C42-B7A7-2A06A865165B}"/>
              </a:ext>
            </a:extLst>
          </p:cNvPr>
          <p:cNvSpPr>
            <a:spLocks noGrp="1"/>
          </p:cNvSpPr>
          <p:nvPr>
            <p:ph type="sldNum" sz="quarter" idx="2"/>
          </p:nvPr>
        </p:nvSpPr>
        <p:spPr/>
        <p:txBody>
          <a:bodyPr/>
          <a:lstStyle/>
          <a:p>
            <a:fld id="{86CB4B4D-7CA3-9044-876B-883B54F8677D}" type="slidenum">
              <a:rPr lang="de-DE" smtClean="0"/>
              <a:t>17</a:t>
            </a:fld>
            <a:endParaRPr lang="de-DE"/>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Veranstaltungsformen I"/>
          <p:cNvSpPr txBox="1">
            <a:spLocks noGrp="1"/>
          </p:cNvSpPr>
          <p:nvPr>
            <p:ph type="title" idx="4294967295"/>
          </p:nvPr>
        </p:nvSpPr>
        <p:spPr>
          <a:prstGeom prst="rect">
            <a:avLst/>
          </a:prstGeom>
        </p:spPr>
        <p:txBody>
          <a:bodyPr/>
          <a:lstStyle/>
          <a:p>
            <a:r>
              <a:rPr sz="3500" dirty="0" err="1">
                <a:latin typeface="Calibri" panose="020F0502020204030204" pitchFamily="34" charset="0"/>
                <a:cs typeface="Calibri" panose="020F0502020204030204" pitchFamily="34" charset="0"/>
              </a:rPr>
              <a:t>Veranstaltungsformen</a:t>
            </a:r>
            <a:r>
              <a:rPr sz="3500" dirty="0">
                <a:latin typeface="Calibri" panose="020F0502020204030204" pitchFamily="34" charset="0"/>
                <a:cs typeface="Calibri" panose="020F0502020204030204" pitchFamily="34" charset="0"/>
              </a:rPr>
              <a:t> I</a:t>
            </a:r>
          </a:p>
        </p:txBody>
      </p:sp>
      <p:sp>
        <p:nvSpPr>
          <p:cNvPr id="150" name="Vorlesungen…"/>
          <p:cNvSpPr txBox="1">
            <a:spLocks noGrp="1"/>
          </p:cNvSpPr>
          <p:nvPr>
            <p:ph type="body" idx="4294967295"/>
          </p:nvPr>
        </p:nvSpPr>
        <p:spPr>
          <a:xfrm>
            <a:off x="431800" y="1511300"/>
            <a:ext cx="8204200" cy="4965700"/>
          </a:xfrm>
          <a:prstGeom prst="rect">
            <a:avLst/>
          </a:prstGeom>
        </p:spPr>
        <p:txBody>
          <a:bodyPr/>
          <a:lstStyle/>
          <a:p>
            <a:pPr marL="213894" indent="-213894">
              <a:buSzPct val="100000"/>
              <a:buAutoNum type="arabicPeriod"/>
              <a:defRPr b="1">
                <a:latin typeface="+mj-lt"/>
                <a:ea typeface="+mj-ea"/>
                <a:cs typeface="+mj-cs"/>
                <a:sym typeface="Helvetica"/>
              </a:defRPr>
            </a:pPr>
            <a:r>
              <a:rPr sz="1500" dirty="0" err="1">
                <a:latin typeface="Calibri" panose="020F0502020204030204" pitchFamily="34" charset="0"/>
                <a:cs typeface="Calibri" panose="020F0502020204030204" pitchFamily="34" charset="0"/>
              </a:rPr>
              <a:t>Vorlesungen</a:t>
            </a:r>
            <a:endParaRPr sz="1500" dirty="0">
              <a:latin typeface="Calibri" panose="020F0502020204030204" pitchFamily="34" charset="0"/>
              <a:cs typeface="Calibri" panose="020F0502020204030204" pitchFamily="34" charset="0"/>
            </a:endParaRPr>
          </a:p>
          <a:p>
            <a:pPr marL="541421" lvl="1" indent="-160421">
              <a:buChar char="•"/>
            </a:pPr>
            <a:r>
              <a:rPr sz="1500" dirty="0">
                <a:latin typeface="Calibri" panose="020F0502020204030204" pitchFamily="34" charset="0"/>
                <a:cs typeface="Calibri" panose="020F0502020204030204" pitchFamily="34" charset="0"/>
              </a:rPr>
              <a:t>„Alles </a:t>
            </a:r>
            <a:r>
              <a:rPr sz="1500" dirty="0" err="1">
                <a:latin typeface="Calibri" panose="020F0502020204030204" pitchFamily="34" charset="0"/>
                <a:cs typeface="Calibri" panose="020F0502020204030204" pitchFamily="34" charset="0"/>
              </a:rPr>
              <a:t>schweigt</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einer</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redet</a:t>
            </a:r>
            <a:r>
              <a:rPr sz="1500" dirty="0">
                <a:latin typeface="Calibri" panose="020F0502020204030204" pitchFamily="34" charset="0"/>
                <a:cs typeface="Calibri" panose="020F0502020204030204" pitchFamily="34" charset="0"/>
              </a:rPr>
              <a:t>!“</a:t>
            </a:r>
          </a:p>
          <a:p>
            <a:pPr marL="541421" lvl="1" indent="-160421">
              <a:buChar char="•"/>
            </a:pPr>
            <a:r>
              <a:rPr sz="1500" dirty="0" err="1">
                <a:latin typeface="Calibri" panose="020F0502020204030204" pitchFamily="34" charset="0"/>
                <a:cs typeface="Calibri" panose="020F0502020204030204" pitchFamily="34" charset="0"/>
              </a:rPr>
              <a:t>verschaffen</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einen</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Überblick</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über</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breite</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Themen</a:t>
            </a:r>
            <a:endParaRPr sz="1500" dirty="0">
              <a:latin typeface="Calibri" panose="020F0502020204030204" pitchFamily="34" charset="0"/>
              <a:cs typeface="Calibri" panose="020F0502020204030204" pitchFamily="34" charset="0"/>
            </a:endParaRPr>
          </a:p>
          <a:p>
            <a:pPr marL="541421" lvl="1" indent="-160421">
              <a:buChar char="•"/>
            </a:pPr>
            <a:r>
              <a:rPr sz="1500" dirty="0" err="1">
                <a:latin typeface="Calibri" panose="020F0502020204030204" pitchFamily="34" charset="0"/>
                <a:cs typeface="Calibri" panose="020F0502020204030204" pitchFamily="34" charset="0"/>
              </a:rPr>
              <a:t>Leistungsnachweis</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meist</a:t>
            </a:r>
            <a:r>
              <a:rPr sz="1500" dirty="0">
                <a:latin typeface="Calibri" panose="020F0502020204030204" pitchFamily="34" charset="0"/>
                <a:cs typeface="Calibri" panose="020F0502020204030204" pitchFamily="34" charset="0"/>
              </a:rPr>
              <a:t> in Form </a:t>
            </a:r>
            <a:r>
              <a:rPr sz="1500" dirty="0" err="1">
                <a:latin typeface="Calibri" panose="020F0502020204030204" pitchFamily="34" charset="0"/>
                <a:cs typeface="Calibri" panose="020F0502020204030204" pitchFamily="34" charset="0"/>
              </a:rPr>
              <a:t>einer</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Klausur</a:t>
            </a:r>
            <a:r>
              <a:rPr lang="de-DE" sz="1500" dirty="0">
                <a:latin typeface="Calibri" panose="020F0502020204030204" pitchFamily="34" charset="0"/>
                <a:cs typeface="Calibri" panose="020F0502020204030204" pitchFamily="34" charset="0"/>
              </a:rPr>
              <a:t> (90 Min.)</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oder</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mündlichen</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Prüfung</a:t>
            </a:r>
            <a:r>
              <a:rPr lang="de-DE" sz="1500" dirty="0">
                <a:latin typeface="Calibri" panose="020F0502020204030204" pitchFamily="34" charset="0"/>
                <a:cs typeface="Calibri" panose="020F0502020204030204" pitchFamily="34" charset="0"/>
              </a:rPr>
              <a:t> (20 Min.)</a:t>
            </a:r>
            <a:br>
              <a:rPr sz="1500" dirty="0">
                <a:latin typeface="Calibri" panose="020F0502020204030204" pitchFamily="34" charset="0"/>
                <a:cs typeface="Calibri" panose="020F0502020204030204" pitchFamily="34" charset="0"/>
              </a:rPr>
            </a:br>
            <a:endParaRPr sz="1500" dirty="0">
              <a:latin typeface="Calibri" panose="020F0502020204030204" pitchFamily="34" charset="0"/>
              <a:cs typeface="Calibri" panose="020F0502020204030204" pitchFamily="34" charset="0"/>
            </a:endParaRPr>
          </a:p>
          <a:p>
            <a:pPr marL="213894" indent="-213894">
              <a:buSzPct val="100000"/>
              <a:buAutoNum type="arabicPeriod"/>
              <a:defRPr b="1">
                <a:latin typeface="+mj-lt"/>
                <a:ea typeface="+mj-ea"/>
                <a:cs typeface="+mj-cs"/>
                <a:sym typeface="Helvetica"/>
              </a:defRPr>
            </a:pPr>
            <a:r>
              <a:rPr sz="1500" dirty="0" err="1">
                <a:latin typeface="Calibri" panose="020F0502020204030204" pitchFamily="34" charset="0"/>
                <a:cs typeface="Calibri" panose="020F0502020204030204" pitchFamily="34" charset="0"/>
              </a:rPr>
              <a:t>Einführungen</a:t>
            </a:r>
            <a:endParaRPr sz="1500" dirty="0">
              <a:latin typeface="Calibri" panose="020F0502020204030204" pitchFamily="34" charset="0"/>
              <a:cs typeface="Calibri" panose="020F0502020204030204" pitchFamily="34" charset="0"/>
            </a:endParaRPr>
          </a:p>
          <a:p>
            <a:pPr marL="541421" lvl="1" indent="-160421">
              <a:buChar char="•"/>
            </a:pPr>
            <a:r>
              <a:rPr sz="1500" dirty="0" err="1">
                <a:latin typeface="Calibri" panose="020F0502020204030204" pitchFamily="34" charset="0"/>
                <a:cs typeface="Calibri" panose="020F0502020204030204" pitchFamily="34" charset="0"/>
              </a:rPr>
              <a:t>Einführungsveranstaltungen</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zur</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Vermittlung</a:t>
            </a:r>
            <a:r>
              <a:rPr sz="1500" dirty="0">
                <a:latin typeface="Calibri" panose="020F0502020204030204" pitchFamily="34" charset="0"/>
                <a:cs typeface="Calibri" panose="020F0502020204030204" pitchFamily="34" charset="0"/>
              </a:rPr>
              <a:t> von </a:t>
            </a:r>
            <a:r>
              <a:rPr sz="1500" dirty="0" err="1">
                <a:latin typeface="Calibri" panose="020F0502020204030204" pitchFamily="34" charset="0"/>
                <a:cs typeface="Calibri" panose="020F0502020204030204" pitchFamily="34" charset="0"/>
              </a:rPr>
              <a:t>Grundkenntnissen</a:t>
            </a:r>
            <a:endParaRPr sz="1500" dirty="0">
              <a:latin typeface="Calibri" panose="020F0502020204030204" pitchFamily="34" charset="0"/>
              <a:cs typeface="Calibri" panose="020F0502020204030204" pitchFamily="34" charset="0"/>
            </a:endParaRPr>
          </a:p>
          <a:p>
            <a:pPr marL="541421" lvl="1" indent="-160421">
              <a:buChar char="•"/>
            </a:pPr>
            <a:r>
              <a:rPr sz="1500" dirty="0">
                <a:latin typeface="Calibri" panose="020F0502020204030204" pitchFamily="34" charset="0"/>
                <a:cs typeface="Calibri" panose="020F0502020204030204" pitchFamily="34" charset="0"/>
              </a:rPr>
              <a:t>in Form </a:t>
            </a:r>
            <a:r>
              <a:rPr sz="1500" dirty="0" err="1">
                <a:latin typeface="Calibri" panose="020F0502020204030204" pitchFamily="34" charset="0"/>
                <a:cs typeface="Calibri" panose="020F0502020204030204" pitchFamily="34" charset="0"/>
              </a:rPr>
              <a:t>einer</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Vorlesung</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oder</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einer</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einführenden</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Lehrveranstaltung</a:t>
            </a:r>
            <a:endParaRPr sz="1500" dirty="0">
              <a:latin typeface="Calibri" panose="020F0502020204030204" pitchFamily="34" charset="0"/>
              <a:cs typeface="Calibri" panose="020F0502020204030204" pitchFamily="34" charset="0"/>
            </a:endParaRPr>
          </a:p>
          <a:p>
            <a:pPr marL="541421" lvl="1" indent="-160421">
              <a:buChar char="•"/>
            </a:pPr>
            <a:r>
              <a:rPr lang="de-DE" sz="1500" dirty="0">
                <a:latin typeface="Calibri" panose="020F0502020204030204" pitchFamily="34" charset="0"/>
                <a:cs typeface="Calibri" panose="020F0502020204030204" pitchFamily="34" charset="0"/>
              </a:rPr>
              <a:t>Leistungsnachweis</a:t>
            </a:r>
            <a:r>
              <a:rPr sz="1500" dirty="0">
                <a:latin typeface="Calibri" panose="020F0502020204030204" pitchFamily="34" charset="0"/>
                <a:cs typeface="Calibri" panose="020F0502020204030204" pitchFamily="34" charset="0"/>
              </a:rPr>
              <a:t> </a:t>
            </a:r>
            <a:r>
              <a:rPr lang="de-DE" sz="1500" dirty="0">
                <a:latin typeface="Calibri" panose="020F0502020204030204" pitchFamily="34" charset="0"/>
                <a:cs typeface="Calibri" panose="020F0502020204030204" pitchFamily="34" charset="0"/>
              </a:rPr>
              <a:t>in Form einer 90-minütigen</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Klausur</a:t>
            </a:r>
            <a:endParaRPr sz="1500" dirty="0">
              <a:latin typeface="Calibri" panose="020F0502020204030204" pitchFamily="34" charset="0"/>
              <a:cs typeface="Calibri" panose="020F0502020204030204" pitchFamily="34" charset="0"/>
            </a:endParaRPr>
          </a:p>
          <a:p>
            <a:pPr marL="541421" lvl="1" indent="-160421">
              <a:buChar char="•"/>
            </a:pPr>
            <a:r>
              <a:rPr sz="1500" b="1" dirty="0" err="1">
                <a:latin typeface="Calibri" panose="020F0502020204030204" pitchFamily="34" charset="0"/>
                <a:cs typeface="Calibri" panose="020F0502020204030204" pitchFamily="34" charset="0"/>
              </a:rPr>
              <a:t>anwesenheitspflichtig</a:t>
            </a:r>
            <a:r>
              <a:rPr sz="1500" b="1" dirty="0">
                <a:latin typeface="Calibri" panose="020F0502020204030204" pitchFamily="34" charset="0"/>
                <a:cs typeface="Calibri" panose="020F0502020204030204" pitchFamily="34" charset="0"/>
              </a:rPr>
              <a:t>!</a:t>
            </a:r>
            <a:br>
              <a:rPr sz="1500" dirty="0">
                <a:latin typeface="Calibri" panose="020F0502020204030204" pitchFamily="34" charset="0"/>
                <a:cs typeface="Calibri" panose="020F0502020204030204" pitchFamily="34" charset="0"/>
              </a:rPr>
            </a:br>
            <a:endParaRPr sz="1500" dirty="0">
              <a:latin typeface="Calibri" panose="020F0502020204030204" pitchFamily="34" charset="0"/>
              <a:cs typeface="Calibri" panose="020F0502020204030204" pitchFamily="34" charset="0"/>
            </a:endParaRPr>
          </a:p>
          <a:p>
            <a:pPr marL="213894" indent="-213894">
              <a:buSzPct val="100000"/>
              <a:buAutoNum type="arabicPeriod"/>
              <a:defRPr b="1">
                <a:latin typeface="+mj-lt"/>
                <a:ea typeface="+mj-ea"/>
                <a:cs typeface="+mj-cs"/>
                <a:sym typeface="Helvetica"/>
              </a:defRPr>
            </a:pPr>
            <a:r>
              <a:rPr sz="1500" dirty="0" err="1">
                <a:latin typeface="Calibri" panose="020F0502020204030204" pitchFamily="34" charset="0"/>
                <a:cs typeface="Calibri" panose="020F0502020204030204" pitchFamily="34" charset="0"/>
              </a:rPr>
              <a:t>Proseminare</a:t>
            </a:r>
            <a:r>
              <a:rPr sz="1500" dirty="0">
                <a:latin typeface="Calibri" panose="020F0502020204030204" pitchFamily="34" charset="0"/>
                <a:cs typeface="Calibri" panose="020F0502020204030204" pitchFamily="34" charset="0"/>
              </a:rPr>
              <a:t> </a:t>
            </a:r>
          </a:p>
          <a:p>
            <a:pPr marL="541421" lvl="1" indent="-160421">
              <a:buChar char="•"/>
            </a:pPr>
            <a:r>
              <a:rPr sz="1500" dirty="0" err="1">
                <a:latin typeface="Calibri" panose="020F0502020204030204" pitchFamily="34" charset="0"/>
                <a:cs typeface="Calibri" panose="020F0502020204030204" pitchFamily="34" charset="0"/>
              </a:rPr>
              <a:t>unterrichtsähnlich</a:t>
            </a:r>
            <a:endParaRPr sz="1500" dirty="0">
              <a:latin typeface="Calibri" panose="020F0502020204030204" pitchFamily="34" charset="0"/>
              <a:cs typeface="Calibri" panose="020F0502020204030204" pitchFamily="34" charset="0"/>
            </a:endParaRPr>
          </a:p>
          <a:p>
            <a:pPr marL="541421" lvl="1" indent="-160421">
              <a:buChar char="•"/>
            </a:pPr>
            <a:r>
              <a:rPr sz="1500" dirty="0" err="1">
                <a:latin typeface="Calibri" panose="020F0502020204030204" pitchFamily="34" charset="0"/>
                <a:cs typeface="Calibri" panose="020F0502020204030204" pitchFamily="34" charset="0"/>
              </a:rPr>
              <a:t>bauen</a:t>
            </a:r>
            <a:r>
              <a:rPr sz="1500" dirty="0">
                <a:latin typeface="Calibri" panose="020F0502020204030204" pitchFamily="34" charset="0"/>
                <a:cs typeface="Calibri" panose="020F0502020204030204" pitchFamily="34" charset="0"/>
              </a:rPr>
              <a:t> auf die </a:t>
            </a:r>
            <a:r>
              <a:rPr sz="1500" dirty="0" err="1">
                <a:latin typeface="Calibri" panose="020F0502020204030204" pitchFamily="34" charset="0"/>
                <a:cs typeface="Calibri" panose="020F0502020204030204" pitchFamily="34" charset="0"/>
              </a:rPr>
              <a:t>Einführungsveranstaltungen</a:t>
            </a:r>
            <a:r>
              <a:rPr sz="1500" dirty="0">
                <a:latin typeface="Calibri" panose="020F0502020204030204" pitchFamily="34" charset="0"/>
                <a:cs typeface="Calibri" panose="020F0502020204030204" pitchFamily="34" charset="0"/>
              </a:rPr>
              <a:t> auf und </a:t>
            </a:r>
            <a:r>
              <a:rPr sz="1500" dirty="0" err="1">
                <a:latin typeface="Calibri" panose="020F0502020204030204" pitchFamily="34" charset="0"/>
                <a:cs typeface="Calibri" panose="020F0502020204030204" pitchFamily="34" charset="0"/>
              </a:rPr>
              <a:t>dienen</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zur</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Vertiefung</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einzelner</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Themen</a:t>
            </a:r>
            <a:endParaRPr sz="1500" dirty="0">
              <a:latin typeface="Calibri" panose="020F0502020204030204" pitchFamily="34" charset="0"/>
              <a:cs typeface="Calibri" panose="020F0502020204030204" pitchFamily="34" charset="0"/>
            </a:endParaRPr>
          </a:p>
          <a:p>
            <a:pPr marL="541421" lvl="1" indent="-160421">
              <a:buChar char="•"/>
            </a:pPr>
            <a:r>
              <a:rPr sz="1500" dirty="0" err="1">
                <a:latin typeface="Calibri" panose="020F0502020204030204" pitchFamily="34" charset="0"/>
                <a:cs typeface="Calibri" panose="020F0502020204030204" pitchFamily="34" charset="0"/>
              </a:rPr>
              <a:t>Scheinerwerb</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durch</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Hausarbeiten</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oder</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mündliche</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Prüfungen</a:t>
            </a:r>
            <a:r>
              <a:rPr lang="de-DE"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sowie</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ggf</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Referate</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Protokolle</a:t>
            </a:r>
            <a:r>
              <a:rPr sz="1500" dirty="0">
                <a:latin typeface="Calibri" panose="020F0502020204030204" pitchFamily="34" charset="0"/>
                <a:cs typeface="Calibri" panose="020F0502020204030204" pitchFamily="34" charset="0"/>
              </a:rPr>
              <a:t> etc.</a:t>
            </a:r>
          </a:p>
          <a:p>
            <a:pPr marL="541421" lvl="1" indent="-160421">
              <a:buChar char="•"/>
            </a:pPr>
            <a:r>
              <a:rPr sz="1500" b="1" dirty="0" err="1">
                <a:latin typeface="Calibri" panose="020F0502020204030204" pitchFamily="34" charset="0"/>
                <a:cs typeface="Calibri" panose="020F0502020204030204" pitchFamily="34" charset="0"/>
              </a:rPr>
              <a:t>anwesenheitspflichtig</a:t>
            </a:r>
            <a:r>
              <a:rPr sz="1500" b="1" dirty="0">
                <a:latin typeface="Calibri" panose="020F0502020204030204" pitchFamily="34" charset="0"/>
                <a:cs typeface="Calibri" panose="020F0502020204030204" pitchFamily="34" charset="0"/>
              </a:rPr>
              <a:t>!</a:t>
            </a:r>
          </a:p>
        </p:txBody>
      </p:sp>
      <p:sp>
        <p:nvSpPr>
          <p:cNvPr id="2" name="Foliennummernplatzhalter 1">
            <a:extLst>
              <a:ext uri="{FF2B5EF4-FFF2-40B4-BE49-F238E27FC236}">
                <a16:creationId xmlns:a16="http://schemas.microsoft.com/office/drawing/2014/main" id="{00321870-AA85-6949-8D5A-0B49E70AF9D0}"/>
              </a:ext>
            </a:extLst>
          </p:cNvPr>
          <p:cNvSpPr>
            <a:spLocks noGrp="1"/>
          </p:cNvSpPr>
          <p:nvPr>
            <p:ph type="sldNum" sz="quarter" idx="2"/>
          </p:nvPr>
        </p:nvSpPr>
        <p:spPr/>
        <p:txBody>
          <a:bodyPr/>
          <a:lstStyle/>
          <a:p>
            <a:fld id="{86CB4B4D-7CA3-9044-876B-883B54F8677D}" type="slidenum">
              <a:rPr lang="de-DE" smtClean="0"/>
              <a:t>18</a:t>
            </a:fld>
            <a:endParaRPr lang="de-DE"/>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Veranstaltungsformen II"/>
          <p:cNvSpPr txBox="1">
            <a:spLocks noGrp="1"/>
          </p:cNvSpPr>
          <p:nvPr>
            <p:ph type="title" idx="4294967295"/>
          </p:nvPr>
        </p:nvSpPr>
        <p:spPr>
          <a:prstGeom prst="rect">
            <a:avLst/>
          </a:prstGeom>
        </p:spPr>
        <p:txBody>
          <a:bodyPr/>
          <a:lstStyle/>
          <a:p>
            <a:r>
              <a:rPr sz="3500" dirty="0" err="1">
                <a:latin typeface="Calibri" panose="020F0502020204030204" pitchFamily="34" charset="0"/>
                <a:cs typeface="Calibri" panose="020F0502020204030204" pitchFamily="34" charset="0"/>
              </a:rPr>
              <a:t>Veranstaltungsformen</a:t>
            </a:r>
            <a:r>
              <a:rPr sz="3500" dirty="0">
                <a:latin typeface="Calibri" panose="020F0502020204030204" pitchFamily="34" charset="0"/>
                <a:cs typeface="Calibri" panose="020F0502020204030204" pitchFamily="34" charset="0"/>
              </a:rPr>
              <a:t> II</a:t>
            </a:r>
          </a:p>
        </p:txBody>
      </p:sp>
      <p:sp>
        <p:nvSpPr>
          <p:cNvPr id="154" name="Hauptseminare…"/>
          <p:cNvSpPr txBox="1">
            <a:spLocks noGrp="1"/>
          </p:cNvSpPr>
          <p:nvPr>
            <p:ph type="body" idx="4294967295"/>
          </p:nvPr>
        </p:nvSpPr>
        <p:spPr>
          <a:xfrm>
            <a:off x="431800" y="1520514"/>
            <a:ext cx="7772400" cy="4965701"/>
          </a:xfrm>
          <a:prstGeom prst="rect">
            <a:avLst/>
          </a:prstGeom>
        </p:spPr>
        <p:txBody>
          <a:bodyPr lIns="0" tIns="0" rIns="0" bIns="0" anchor="t"/>
          <a:lstStyle/>
          <a:p>
            <a:pPr marL="240030" indent="-240030">
              <a:buSzPct val="100000"/>
              <a:buAutoNum type="arabicPeriod" startAt="4"/>
              <a:defRPr b="1">
                <a:latin typeface="+mj-lt"/>
                <a:ea typeface="+mj-ea"/>
                <a:cs typeface="+mj-cs"/>
                <a:sym typeface="Helvetica"/>
              </a:defRPr>
            </a:pPr>
            <a:r>
              <a:rPr sz="1500" dirty="0" err="1">
                <a:latin typeface="Calibri" panose="020F0502020204030204" pitchFamily="34" charset="0"/>
                <a:cs typeface="Calibri" panose="020F0502020204030204" pitchFamily="34" charset="0"/>
              </a:rPr>
              <a:t>Hauptseminare</a:t>
            </a:r>
            <a:endParaRPr lang="de-DE" sz="1500" dirty="0">
              <a:latin typeface="Calibri" panose="020F0502020204030204" pitchFamily="34" charset="0"/>
              <a:cs typeface="Calibri" panose="020F0502020204030204" pitchFamily="34" charset="0"/>
            </a:endParaRPr>
          </a:p>
          <a:p>
            <a:pPr marL="561340" lvl="1" indent="-180340">
              <a:buChar char="•"/>
            </a:pPr>
            <a:r>
              <a:rPr sz="1500" dirty="0" err="1"/>
              <a:t>bauen</a:t>
            </a:r>
            <a:r>
              <a:rPr sz="1500" dirty="0"/>
              <a:t> auf die </a:t>
            </a:r>
            <a:r>
              <a:rPr sz="1500" dirty="0" err="1"/>
              <a:t>Proseminare</a:t>
            </a:r>
            <a:r>
              <a:rPr sz="1500" dirty="0"/>
              <a:t> auf</a:t>
            </a:r>
          </a:p>
          <a:p>
            <a:pPr marL="561340" lvl="1" indent="-180340">
              <a:buChar char="•"/>
            </a:pPr>
            <a:r>
              <a:rPr sz="1500" dirty="0" err="1"/>
              <a:t>sind</a:t>
            </a:r>
            <a:r>
              <a:rPr sz="1500" dirty="0"/>
              <a:t> für das </a:t>
            </a:r>
            <a:r>
              <a:rPr sz="1500" dirty="0" err="1"/>
              <a:t>Hauptstudium</a:t>
            </a:r>
            <a:r>
              <a:rPr sz="1500" dirty="0"/>
              <a:t> relevant</a:t>
            </a:r>
          </a:p>
          <a:p>
            <a:pPr marL="561340" lvl="1" indent="-180340">
              <a:buChar char="•"/>
            </a:pPr>
            <a:r>
              <a:rPr sz="1500" dirty="0" err="1"/>
              <a:t>werden</a:t>
            </a:r>
            <a:r>
              <a:rPr sz="1500" dirty="0"/>
              <a:t> von den Professor</a:t>
            </a:r>
            <a:r>
              <a:rPr lang="de-DE" sz="1500" dirty="0"/>
              <a:t>:</a:t>
            </a:r>
            <a:r>
              <a:rPr sz="1500" dirty="0" err="1"/>
              <a:t>innen</a:t>
            </a:r>
            <a:r>
              <a:rPr sz="1500" dirty="0"/>
              <a:t> </a:t>
            </a:r>
            <a:r>
              <a:rPr sz="1500" dirty="0" err="1"/>
              <a:t>oder</a:t>
            </a:r>
            <a:r>
              <a:rPr sz="1500" dirty="0"/>
              <a:t> Privatdozent</a:t>
            </a:r>
            <a:r>
              <a:rPr lang="de-DE" sz="1500" dirty="0"/>
              <a:t>:</a:t>
            </a:r>
            <a:r>
              <a:rPr sz="1500" dirty="0" err="1"/>
              <a:t>innen</a:t>
            </a:r>
            <a:r>
              <a:rPr sz="1500" dirty="0"/>
              <a:t> </a:t>
            </a:r>
            <a:r>
              <a:rPr sz="1500" dirty="0" err="1"/>
              <a:t>gehalten</a:t>
            </a:r>
            <a:endParaRPr lang="de-DE" sz="1500" dirty="0"/>
          </a:p>
          <a:p>
            <a:pPr marL="561340" lvl="1" indent="-180340">
              <a:buChar char="•"/>
            </a:pPr>
            <a:r>
              <a:rPr lang="de-DE" sz="1500" b="1" dirty="0"/>
              <a:t>anwesenheitspflichtig!</a:t>
            </a:r>
            <a:br>
              <a:rPr sz="1500" dirty="0">
                <a:latin typeface="Calibri" panose="020F0502020204030204" pitchFamily="34" charset="0"/>
                <a:cs typeface="Calibri" panose="020F0502020204030204" pitchFamily="34" charset="0"/>
              </a:rPr>
            </a:br>
            <a:endParaRPr sz="1500" dirty="0">
              <a:latin typeface="Calibri" panose="020F0502020204030204" pitchFamily="34" charset="0"/>
              <a:cs typeface="Calibri" panose="020F0502020204030204" pitchFamily="34" charset="0"/>
            </a:endParaRPr>
          </a:p>
          <a:p>
            <a:pPr marL="240030" indent="-240030">
              <a:buSzPct val="100000"/>
              <a:buAutoNum type="arabicPeriod" startAt="4"/>
              <a:defRPr b="1">
                <a:latin typeface="+mj-lt"/>
                <a:ea typeface="+mj-ea"/>
                <a:cs typeface="+mj-cs"/>
                <a:sym typeface="Helvetica"/>
              </a:defRPr>
            </a:pPr>
            <a:r>
              <a:rPr sz="1500" dirty="0" err="1">
                <a:latin typeface="Calibri" panose="020F0502020204030204" pitchFamily="34" charset="0"/>
                <a:cs typeface="Calibri" panose="020F0502020204030204" pitchFamily="34" charset="0"/>
              </a:rPr>
              <a:t>Tutorien</a:t>
            </a:r>
            <a:endParaRPr sz="1500" dirty="0">
              <a:latin typeface="Calibri" panose="020F0502020204030204" pitchFamily="34" charset="0"/>
              <a:cs typeface="Calibri" panose="020F0502020204030204" pitchFamily="34" charset="0"/>
            </a:endParaRPr>
          </a:p>
          <a:p>
            <a:pPr marL="561340" lvl="1" indent="-180340">
              <a:buChar char="•"/>
            </a:pPr>
            <a:r>
              <a:rPr sz="1500" dirty="0"/>
              <a:t>von </a:t>
            </a:r>
            <a:r>
              <a:rPr sz="1500" dirty="0" err="1"/>
              <a:t>Kommiliton</a:t>
            </a:r>
            <a:r>
              <a:rPr lang="de-DE" sz="1500" dirty="0"/>
              <a:t>:</a:t>
            </a:r>
            <a:r>
              <a:rPr sz="1500" dirty="0" err="1"/>
              <a:t>innen</a:t>
            </a:r>
            <a:r>
              <a:rPr sz="1500" dirty="0"/>
              <a:t> </a:t>
            </a:r>
            <a:r>
              <a:rPr sz="1500" dirty="0" err="1"/>
              <a:t>gehaltene</a:t>
            </a:r>
            <a:r>
              <a:rPr sz="1500" dirty="0"/>
              <a:t> </a:t>
            </a:r>
            <a:r>
              <a:rPr sz="1500" dirty="0" err="1"/>
              <a:t>Begleitveranstaltungen</a:t>
            </a:r>
            <a:r>
              <a:rPr sz="1500" dirty="0"/>
              <a:t> </a:t>
            </a:r>
            <a:r>
              <a:rPr sz="1500" dirty="0" err="1"/>
              <a:t>zu</a:t>
            </a:r>
            <a:r>
              <a:rPr sz="1500" dirty="0"/>
              <a:t> den </a:t>
            </a:r>
            <a:r>
              <a:rPr sz="1500" dirty="0" err="1"/>
              <a:t>Einführungen</a:t>
            </a:r>
            <a:endParaRPr sz="1500" dirty="0"/>
          </a:p>
          <a:p>
            <a:pPr marL="561340" lvl="1" indent="-180340">
              <a:buChar char="•"/>
            </a:pPr>
            <a:r>
              <a:rPr sz="1500" dirty="0" err="1"/>
              <a:t>dienen</a:t>
            </a:r>
            <a:r>
              <a:rPr sz="1500" dirty="0"/>
              <a:t> </a:t>
            </a:r>
            <a:r>
              <a:rPr sz="1500" dirty="0" err="1"/>
              <a:t>zur</a:t>
            </a:r>
            <a:r>
              <a:rPr sz="1500" dirty="0"/>
              <a:t> </a:t>
            </a:r>
            <a:r>
              <a:rPr sz="1500" dirty="0" err="1"/>
              <a:t>Wiederholung</a:t>
            </a:r>
            <a:r>
              <a:rPr sz="1500" dirty="0"/>
              <a:t> des </a:t>
            </a:r>
            <a:r>
              <a:rPr sz="1500" dirty="0" err="1"/>
              <a:t>Stoffs</a:t>
            </a:r>
            <a:r>
              <a:rPr sz="1500" dirty="0"/>
              <a:t> und </a:t>
            </a:r>
            <a:r>
              <a:rPr sz="1500" dirty="0" err="1"/>
              <a:t>zur</a:t>
            </a:r>
            <a:r>
              <a:rPr sz="1500" dirty="0"/>
              <a:t> </a:t>
            </a:r>
            <a:r>
              <a:rPr sz="1500" dirty="0" err="1"/>
              <a:t>Vorbereitung</a:t>
            </a:r>
            <a:r>
              <a:rPr sz="1500" dirty="0"/>
              <a:t> auf die </a:t>
            </a:r>
            <a:r>
              <a:rPr sz="1500" dirty="0" err="1"/>
              <a:t>Klausur</a:t>
            </a:r>
            <a:endParaRPr lang="de-DE" sz="1500" dirty="0"/>
          </a:p>
          <a:p>
            <a:pPr marL="561340" lvl="1" indent="-180340">
              <a:buChar char="•"/>
            </a:pPr>
            <a:r>
              <a:rPr lang="de-DE" sz="1500" u="sng" dirty="0"/>
              <a:t>dringend empfohlen!</a:t>
            </a:r>
            <a:br>
              <a:rPr sz="1500" dirty="0">
                <a:latin typeface="Calibri" panose="020F0502020204030204" pitchFamily="34" charset="0"/>
                <a:cs typeface="Calibri" panose="020F0502020204030204" pitchFamily="34" charset="0"/>
              </a:rPr>
            </a:br>
            <a:endParaRPr sz="1500" dirty="0">
              <a:latin typeface="Calibri" panose="020F0502020204030204" pitchFamily="34" charset="0"/>
              <a:cs typeface="Calibri" panose="020F0502020204030204" pitchFamily="34" charset="0"/>
            </a:endParaRPr>
          </a:p>
          <a:p>
            <a:pPr marL="240030" indent="-240030">
              <a:buSzPct val="100000"/>
              <a:buAutoNum type="arabicPeriod" startAt="4"/>
              <a:defRPr b="1">
                <a:latin typeface="+mj-lt"/>
                <a:ea typeface="+mj-ea"/>
                <a:cs typeface="+mj-cs"/>
                <a:sym typeface="Helvetica"/>
              </a:defRPr>
            </a:pPr>
            <a:r>
              <a:rPr sz="1500" dirty="0" err="1">
                <a:latin typeface="Calibri" panose="020F0502020204030204" pitchFamily="34" charset="0"/>
                <a:ea typeface="Calibri" panose="020F0502020204030204" pitchFamily="34" charset="0"/>
                <a:cs typeface="Calibri" panose="020F0502020204030204" pitchFamily="34" charset="0"/>
              </a:rPr>
              <a:t>Übungen</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Lektürekurse</a:t>
            </a:r>
            <a:endParaRPr sz="1500" dirty="0">
              <a:latin typeface="Calibri" panose="020F0502020204030204" pitchFamily="34" charset="0"/>
              <a:ea typeface="Calibri" panose="020F0502020204030204" pitchFamily="34" charset="0"/>
              <a:cs typeface="Calibri" panose="020F0502020204030204" pitchFamily="34" charset="0"/>
            </a:endParaRPr>
          </a:p>
          <a:p>
            <a:pPr marL="541020" lvl="1" indent="-160020">
              <a:buChar char="•"/>
            </a:pPr>
            <a:r>
              <a:rPr sz="1500" dirty="0" err="1">
                <a:latin typeface="Calibri" panose="020F0502020204030204" pitchFamily="34" charset="0"/>
                <a:ea typeface="Calibri" panose="020F0502020204030204" pitchFamily="34" charset="0"/>
                <a:cs typeface="Calibri" panose="020F0502020204030204" pitchFamily="34" charset="0"/>
              </a:rPr>
              <a:t>dienen</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zur</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intensiven</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Auseinandersetzung</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mit</a:t>
            </a:r>
            <a:r>
              <a:rPr sz="1500" dirty="0">
                <a:latin typeface="Calibri" panose="020F0502020204030204" pitchFamily="34" charset="0"/>
                <a:ea typeface="Calibri" panose="020F0502020204030204" pitchFamily="34" charset="0"/>
                <a:cs typeface="Calibri" panose="020F0502020204030204" pitchFamily="34" charset="0"/>
              </a:rPr>
              <a:t> </a:t>
            </a:r>
            <a:r>
              <a:rPr lang="de-DE" sz="1500" dirty="0">
                <a:latin typeface="Calibri" panose="020F0502020204030204" pitchFamily="34" charset="0"/>
                <a:ea typeface="Calibri" panose="020F0502020204030204" pitchFamily="34" charset="0"/>
                <a:cs typeface="Calibri" panose="020F0502020204030204" pitchFamily="34" charset="0"/>
              </a:rPr>
              <a:t>spezifischen Themen</a:t>
            </a:r>
          </a:p>
          <a:p>
            <a:pPr marL="541020" lvl="1" indent="-160020">
              <a:buChar char="•"/>
            </a:pPr>
            <a:r>
              <a:rPr lang="de-DE" sz="1500" dirty="0">
                <a:latin typeface="Calibri" panose="020F0502020204030204" pitchFamily="34" charset="0"/>
                <a:ea typeface="Calibri" panose="020F0502020204030204" pitchFamily="34" charset="0"/>
                <a:cs typeface="Calibri" panose="020F0502020204030204" pitchFamily="34" charset="0"/>
              </a:rPr>
              <a:t>Übungen z.T. berufspraktisch ausgelegt</a:t>
            </a:r>
          </a:p>
          <a:p>
            <a:pPr marL="541020" lvl="1" indent="-160020">
              <a:buChar char="•"/>
            </a:pPr>
            <a:r>
              <a:rPr lang="de-DE" sz="1500" b="1" dirty="0">
                <a:latin typeface="Calibri" panose="020F0502020204030204" pitchFamily="34" charset="0"/>
                <a:ea typeface="Calibri" panose="020F0502020204030204" pitchFamily="34" charset="0"/>
                <a:cs typeface="Calibri" panose="020F0502020204030204" pitchFamily="34" charset="0"/>
              </a:rPr>
              <a:t>anwesenheitspflichtig!</a:t>
            </a:r>
            <a:endParaRPr sz="1500" b="1" dirty="0">
              <a:latin typeface="Calibri" panose="020F0502020204030204" pitchFamily="34" charset="0"/>
              <a:ea typeface="Calibri" panose="020F0502020204030204" pitchFamily="34" charset="0"/>
              <a:cs typeface="Calibri" panose="020F0502020204030204" pitchFamily="34" charset="0"/>
            </a:endParaRPr>
          </a:p>
          <a:p>
            <a:pPr marL="541020" lvl="1" indent="-160020">
              <a:buChar char="•"/>
            </a:pPr>
            <a:endParaRPr sz="1500" dirty="0">
              <a:latin typeface="Calibri" panose="020F0502020204030204" pitchFamily="34" charset="0"/>
              <a:cs typeface="Calibri" panose="020F0502020204030204" pitchFamily="34" charset="0"/>
            </a:endParaRPr>
          </a:p>
          <a:p>
            <a:pPr marL="213360" indent="-213360">
              <a:buSzPct val="100000"/>
              <a:buAutoNum type="arabicPeriod" startAt="4"/>
              <a:defRPr b="1">
                <a:latin typeface="+mj-lt"/>
                <a:ea typeface="+mj-ea"/>
                <a:cs typeface="+mj-cs"/>
                <a:sym typeface="Helvetica"/>
              </a:defRPr>
            </a:pPr>
            <a:r>
              <a:rPr sz="1500" dirty="0" err="1">
                <a:latin typeface="Calibri" panose="020F0502020204030204" pitchFamily="34" charset="0"/>
                <a:cs typeface="Calibri" panose="020F0502020204030204" pitchFamily="34" charset="0"/>
              </a:rPr>
              <a:t>Kolloquien</a:t>
            </a:r>
            <a:endParaRPr sz="1500" dirty="0">
              <a:latin typeface="Calibri" panose="020F0502020204030204" pitchFamily="34" charset="0"/>
              <a:cs typeface="Calibri" panose="020F0502020204030204" pitchFamily="34" charset="0"/>
            </a:endParaRPr>
          </a:p>
          <a:p>
            <a:pPr marL="561340" lvl="1" indent="-180340">
              <a:buChar char="•"/>
            </a:pPr>
            <a:r>
              <a:rPr sz="1500" dirty="0" err="1"/>
              <a:t>dienen</a:t>
            </a:r>
            <a:r>
              <a:rPr sz="1500" dirty="0"/>
              <a:t> </a:t>
            </a:r>
            <a:r>
              <a:rPr sz="1500" dirty="0" err="1"/>
              <a:t>zur</a:t>
            </a:r>
            <a:r>
              <a:rPr sz="1500" dirty="0"/>
              <a:t> </a:t>
            </a:r>
            <a:r>
              <a:rPr sz="1500" dirty="0" err="1"/>
              <a:t>Vorbereitung</a:t>
            </a:r>
            <a:r>
              <a:rPr sz="1500" dirty="0"/>
              <a:t> auf die </a:t>
            </a:r>
            <a:r>
              <a:rPr sz="1500" dirty="0" err="1"/>
              <a:t>jeweilige</a:t>
            </a:r>
            <a:r>
              <a:rPr sz="1500" dirty="0"/>
              <a:t> </a:t>
            </a:r>
            <a:r>
              <a:rPr sz="1500" dirty="0" err="1"/>
              <a:t>Abschlussprüfung</a:t>
            </a:r>
            <a:endParaRPr sz="1500" dirty="0"/>
          </a:p>
        </p:txBody>
      </p:sp>
      <p:sp>
        <p:nvSpPr>
          <p:cNvPr id="2" name="Foliennummernplatzhalter 1">
            <a:extLst>
              <a:ext uri="{FF2B5EF4-FFF2-40B4-BE49-F238E27FC236}">
                <a16:creationId xmlns:a16="http://schemas.microsoft.com/office/drawing/2014/main" id="{5616BBA7-7F02-C447-A73D-CE6A7A50E5CB}"/>
              </a:ext>
            </a:extLst>
          </p:cNvPr>
          <p:cNvSpPr>
            <a:spLocks noGrp="1"/>
          </p:cNvSpPr>
          <p:nvPr>
            <p:ph type="sldNum" sz="quarter" idx="2"/>
          </p:nvPr>
        </p:nvSpPr>
        <p:spPr/>
        <p:txBody>
          <a:bodyPr/>
          <a:lstStyle/>
          <a:p>
            <a:fld id="{86CB4B4D-7CA3-9044-876B-883B54F8677D}" type="slidenum">
              <a:rPr lang="de-DE" smtClean="0"/>
              <a:t>19</a:t>
            </a:fld>
            <a:endParaRPr lang="de-DE"/>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uftbildaufnahme des Palais Boisserée, Sitz des Germanistisches Seminars">
            <a:extLst>
              <a:ext uri="{FF2B5EF4-FFF2-40B4-BE49-F238E27FC236}">
                <a16:creationId xmlns:a16="http://schemas.microsoft.com/office/drawing/2014/main" id="{572EFD1D-540E-0FF3-7C7F-9B57504BC8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556" y="1206090"/>
            <a:ext cx="6400800" cy="4544568"/>
          </a:xfrm>
          <a:prstGeom prst="rect">
            <a:avLst/>
          </a:prstGeom>
          <a:noFill/>
          <a:extLst>
            <a:ext uri="{909E8E84-426E-40DD-AFC4-6F175D3DCCD1}">
              <a14:hiddenFill xmlns:a14="http://schemas.microsoft.com/office/drawing/2010/main">
                <a:solidFill>
                  <a:srgbClr val="FFFFFF"/>
                </a:solidFill>
              </a14:hiddenFill>
            </a:ext>
          </a:extLst>
        </p:spPr>
      </p:pic>
      <p:sp>
        <p:nvSpPr>
          <p:cNvPr id="6" name="Foliennummernplatzhalter 5">
            <a:extLst>
              <a:ext uri="{FF2B5EF4-FFF2-40B4-BE49-F238E27FC236}">
                <a16:creationId xmlns:a16="http://schemas.microsoft.com/office/drawing/2014/main" id="{85E108E6-3ABE-5047-B02C-6FBC828A4490}"/>
              </a:ext>
            </a:extLst>
          </p:cNvPr>
          <p:cNvSpPr>
            <a:spLocks noGrp="1"/>
          </p:cNvSpPr>
          <p:nvPr>
            <p:ph type="sldNum" sz="quarter" idx="2"/>
          </p:nvPr>
        </p:nvSpPr>
        <p:spPr/>
        <p:txBody>
          <a:bodyPr/>
          <a:lstStyle/>
          <a:p>
            <a:fld id="{86CB4B4D-7CA3-9044-876B-883B54F8677D}" type="slidenum">
              <a:rPr lang="de-DE" smtClean="0"/>
              <a:t>2</a:t>
            </a:fld>
            <a:endParaRPr lang="de-DE"/>
          </a:p>
        </p:txBody>
      </p:sp>
      <p:sp>
        <p:nvSpPr>
          <p:cNvPr id="4" name="Textfeld 3">
            <a:extLst>
              <a:ext uri="{FF2B5EF4-FFF2-40B4-BE49-F238E27FC236}">
                <a16:creationId xmlns:a16="http://schemas.microsoft.com/office/drawing/2014/main" id="{5BDAB48D-FDD7-E0C4-1A6D-C9331CB8B773}"/>
              </a:ext>
            </a:extLst>
          </p:cNvPr>
          <p:cNvSpPr txBox="1"/>
          <p:nvPr/>
        </p:nvSpPr>
        <p:spPr>
          <a:xfrm>
            <a:off x="977556" y="262114"/>
            <a:ext cx="5003932" cy="8361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863600" rtl="0" fontAlgn="auto" latinLnBrk="0" hangingPunct="0">
              <a:lnSpc>
                <a:spcPts val="2900"/>
              </a:lnSpc>
              <a:spcBef>
                <a:spcPts val="0"/>
              </a:spcBef>
              <a:spcAft>
                <a:spcPts val="0"/>
              </a:spcAft>
              <a:buClrTx/>
              <a:buSzTx/>
              <a:buFontTx/>
              <a:buNone/>
              <a:tabLst/>
            </a:pPr>
            <a:r>
              <a:rPr kumimoji="0" lang="de-DE" sz="35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rPr>
              <a:t>Herzlich willkommen am </a:t>
            </a:r>
          </a:p>
          <a:p>
            <a:pPr marL="0" marR="0" indent="0" algn="l" defTabSz="863600" rtl="0" fontAlgn="auto" latinLnBrk="0" hangingPunct="0">
              <a:lnSpc>
                <a:spcPts val="2900"/>
              </a:lnSpc>
              <a:spcBef>
                <a:spcPts val="0"/>
              </a:spcBef>
              <a:spcAft>
                <a:spcPts val="0"/>
              </a:spcAft>
              <a:buClrTx/>
              <a:buSzTx/>
              <a:buFontTx/>
              <a:buNone/>
              <a:tabLst/>
            </a:pPr>
            <a:r>
              <a:rPr kumimoji="0" lang="de-DE" sz="35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rPr>
              <a:t>Germanistischen Seminar!</a:t>
            </a:r>
          </a:p>
        </p:txBody>
      </p:sp>
      <p:sp>
        <p:nvSpPr>
          <p:cNvPr id="5" name="Textfeld 4">
            <a:extLst>
              <a:ext uri="{FF2B5EF4-FFF2-40B4-BE49-F238E27FC236}">
                <a16:creationId xmlns:a16="http://schemas.microsoft.com/office/drawing/2014/main" id="{C944F940-170E-6EA0-56B0-E8531BFB1A84}"/>
              </a:ext>
            </a:extLst>
          </p:cNvPr>
          <p:cNvSpPr txBox="1"/>
          <p:nvPr/>
        </p:nvSpPr>
        <p:spPr>
          <a:xfrm>
            <a:off x="1594237" y="5750658"/>
            <a:ext cx="5167438" cy="4642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863600" rtl="0" fontAlgn="auto" latinLnBrk="0" hangingPunct="0">
              <a:lnSpc>
                <a:spcPts val="2900"/>
              </a:lnSpc>
              <a:spcBef>
                <a:spcPts val="0"/>
              </a:spcBef>
              <a:spcAft>
                <a:spcPts val="0"/>
              </a:spcAft>
              <a:buClrTx/>
              <a:buSzTx/>
              <a:buFontTx/>
              <a:buNone/>
              <a:tabLst/>
            </a:pPr>
            <a:r>
              <a:rPr kumimoji="0" lang="de-DE" sz="16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rPr>
              <a:t>Blick auf das Germanistische Seminar, PB, Hauptstr. 207–209</a:t>
            </a:r>
          </a:p>
        </p:txBody>
      </p:sp>
    </p:spTree>
    <p:extLst>
      <p:ext uri="{BB962C8B-B14F-4D97-AF65-F5344CB8AC3E}">
        <p14:creationId xmlns:p14="http://schemas.microsoft.com/office/powerpoint/2010/main" val="229997675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Leistungsnachweise"/>
          <p:cNvSpPr txBox="1">
            <a:spLocks noGrp="1"/>
          </p:cNvSpPr>
          <p:nvPr>
            <p:ph type="title" idx="4294967295"/>
          </p:nvPr>
        </p:nvSpPr>
        <p:spPr>
          <a:prstGeom prst="rect">
            <a:avLst/>
          </a:prstGeom>
        </p:spPr>
        <p:txBody>
          <a:bodyPr lIns="0" tIns="0" rIns="0" bIns="0" anchor="t"/>
          <a:lstStyle/>
          <a:p>
            <a:r>
              <a:rPr sz="3500" dirty="0" err="1">
                <a:latin typeface="Calibri"/>
                <a:cs typeface="Calibri"/>
              </a:rPr>
              <a:t>Leistungsnachweise</a:t>
            </a:r>
            <a:endParaRPr sz="3500" dirty="0">
              <a:latin typeface="Calibri"/>
              <a:cs typeface="Calibri"/>
            </a:endParaRPr>
          </a:p>
        </p:txBody>
      </p:sp>
      <p:sp>
        <p:nvSpPr>
          <p:cNvPr id="158" name="Klausur…"/>
          <p:cNvSpPr txBox="1">
            <a:spLocks noGrp="1"/>
          </p:cNvSpPr>
          <p:nvPr>
            <p:ph type="body" idx="4294967295"/>
          </p:nvPr>
        </p:nvSpPr>
        <p:spPr>
          <a:xfrm>
            <a:off x="431800" y="946145"/>
            <a:ext cx="7772400" cy="4965700"/>
          </a:xfrm>
          <a:prstGeom prst="rect">
            <a:avLst/>
          </a:prstGeom>
        </p:spPr>
        <p:txBody>
          <a:bodyPr/>
          <a:lstStyle/>
          <a:p>
            <a:pPr marL="213894" indent="-213894">
              <a:buSzPct val="100000"/>
              <a:buAutoNum type="arabicPeriod"/>
              <a:defRPr b="1">
                <a:latin typeface="+mj-lt"/>
                <a:ea typeface="+mj-ea"/>
                <a:cs typeface="+mj-cs"/>
                <a:sym typeface="Helvetica"/>
              </a:defRPr>
            </a:pPr>
            <a:r>
              <a:rPr sz="1500" dirty="0" err="1">
                <a:latin typeface="Calibri" panose="020F0502020204030204" pitchFamily="34" charset="0"/>
                <a:cs typeface="Calibri" panose="020F0502020204030204" pitchFamily="34" charset="0"/>
              </a:rPr>
              <a:t>Klausur</a:t>
            </a:r>
            <a:endParaRPr sz="1500" dirty="0">
              <a:latin typeface="Calibri" panose="020F0502020204030204" pitchFamily="34" charset="0"/>
              <a:cs typeface="Calibri" panose="020F0502020204030204" pitchFamily="34" charset="0"/>
            </a:endParaRPr>
          </a:p>
          <a:p>
            <a:pPr marL="541421" lvl="1" indent="-160421">
              <a:buChar char="•"/>
            </a:pPr>
            <a:r>
              <a:rPr sz="1500" dirty="0" err="1">
                <a:latin typeface="Calibri" panose="020F0502020204030204" pitchFamily="34" charset="0"/>
                <a:cs typeface="Calibri" panose="020F0502020204030204" pitchFamily="34" charset="0"/>
              </a:rPr>
              <a:t>schriftliche</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Prüfung</a:t>
            </a:r>
            <a:r>
              <a:rPr sz="1500" dirty="0">
                <a:latin typeface="Calibri" panose="020F0502020204030204" pitchFamily="34" charset="0"/>
                <a:cs typeface="Calibri" panose="020F0502020204030204" pitchFamily="34" charset="0"/>
              </a:rPr>
              <a:t> am Ende des Semesters</a:t>
            </a:r>
          </a:p>
          <a:p>
            <a:pPr marL="541421" lvl="1" indent="-160421">
              <a:buChar char="•"/>
            </a:pPr>
            <a:r>
              <a:rPr sz="1500" dirty="0" err="1">
                <a:latin typeface="Calibri" panose="020F0502020204030204" pitchFamily="34" charset="0"/>
                <a:cs typeface="Calibri" panose="020F0502020204030204" pitchFamily="34" charset="0"/>
              </a:rPr>
              <a:t>über</a:t>
            </a:r>
            <a:r>
              <a:rPr sz="1500" dirty="0">
                <a:latin typeface="Calibri" panose="020F0502020204030204" pitchFamily="34" charset="0"/>
                <a:cs typeface="Calibri" panose="020F0502020204030204" pitchFamily="34" charset="0"/>
              </a:rPr>
              <a:t> den </a:t>
            </a:r>
            <a:r>
              <a:rPr sz="1500" dirty="0" err="1">
                <a:latin typeface="Calibri" panose="020F0502020204030204" pitchFamily="34" charset="0"/>
                <a:cs typeface="Calibri" panose="020F0502020204030204" pitchFamily="34" charset="0"/>
              </a:rPr>
              <a:t>gesamten</a:t>
            </a:r>
            <a:r>
              <a:rPr sz="1500" dirty="0">
                <a:latin typeface="Calibri" panose="020F0502020204030204" pitchFamily="34" charset="0"/>
                <a:cs typeface="Calibri" panose="020F0502020204030204" pitchFamily="34" charset="0"/>
              </a:rPr>
              <a:t> Stoff des Semesters</a:t>
            </a:r>
            <a:br>
              <a:rPr sz="1500" dirty="0">
                <a:latin typeface="Calibri" panose="020F0502020204030204" pitchFamily="34" charset="0"/>
                <a:cs typeface="Calibri" panose="020F0502020204030204" pitchFamily="34" charset="0"/>
              </a:rPr>
            </a:br>
            <a:endParaRPr sz="1500" dirty="0">
              <a:latin typeface="Calibri" panose="020F0502020204030204" pitchFamily="34" charset="0"/>
              <a:cs typeface="Calibri" panose="020F0502020204030204" pitchFamily="34" charset="0"/>
            </a:endParaRPr>
          </a:p>
          <a:p>
            <a:pPr marL="213894" indent="-213894">
              <a:buSzPct val="100000"/>
              <a:buAutoNum type="arabicPeriod"/>
              <a:defRPr b="1">
                <a:latin typeface="+mj-lt"/>
                <a:ea typeface="+mj-ea"/>
                <a:cs typeface="+mj-cs"/>
                <a:sym typeface="Helvetica"/>
              </a:defRPr>
            </a:pPr>
            <a:r>
              <a:rPr sz="1500" dirty="0" err="1">
                <a:latin typeface="Calibri" panose="020F0502020204030204" pitchFamily="34" charset="0"/>
                <a:cs typeface="Calibri" panose="020F0502020204030204" pitchFamily="34" charset="0"/>
              </a:rPr>
              <a:t>Referat</a:t>
            </a:r>
            <a:endParaRPr sz="1500" dirty="0">
              <a:latin typeface="Calibri" panose="020F0502020204030204" pitchFamily="34" charset="0"/>
              <a:cs typeface="Calibri" panose="020F0502020204030204" pitchFamily="34" charset="0"/>
            </a:endParaRPr>
          </a:p>
          <a:p>
            <a:pPr marL="541421" lvl="1" indent="-160421">
              <a:buChar char="•"/>
            </a:pPr>
            <a:r>
              <a:rPr sz="1500" dirty="0" err="1">
                <a:latin typeface="Calibri" panose="020F0502020204030204" pitchFamily="34" charset="0"/>
                <a:cs typeface="Calibri" panose="020F0502020204030204" pitchFamily="34" charset="0"/>
              </a:rPr>
              <a:t>mündlicher</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Vortrag</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mit</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Thesenpapier</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Präsentation</a:t>
            </a:r>
            <a:r>
              <a:rPr sz="1500" dirty="0">
                <a:latin typeface="Calibri" panose="020F0502020204030204" pitchFamily="34" charset="0"/>
                <a:cs typeface="Calibri" panose="020F0502020204030204" pitchFamily="34" charset="0"/>
              </a:rPr>
              <a:t> etc.</a:t>
            </a:r>
          </a:p>
          <a:p>
            <a:pPr marL="541421" lvl="1" indent="-160421">
              <a:buChar char="•"/>
            </a:pPr>
            <a:r>
              <a:rPr sz="1500" dirty="0">
                <a:latin typeface="Calibri" panose="020F0502020204030204" pitchFamily="34" charset="0"/>
                <a:cs typeface="Calibri" panose="020F0502020204030204" pitchFamily="34" charset="0"/>
              </a:rPr>
              <a:t>Dauer, </a:t>
            </a:r>
            <a:r>
              <a:rPr sz="1500" dirty="0" err="1">
                <a:latin typeface="Calibri" panose="020F0502020204030204" pitchFamily="34" charset="0"/>
                <a:cs typeface="Calibri" panose="020F0502020204030204" pitchFamily="34" charset="0"/>
              </a:rPr>
              <a:t>Vortragsweise</a:t>
            </a:r>
            <a:r>
              <a:rPr sz="1500" dirty="0">
                <a:latin typeface="Calibri" panose="020F0502020204030204" pitchFamily="34" charset="0"/>
                <a:cs typeface="Calibri" panose="020F0502020204030204" pitchFamily="34" charset="0"/>
              </a:rPr>
              <a:t> etc. </a:t>
            </a:r>
            <a:r>
              <a:rPr sz="1500" dirty="0" err="1">
                <a:latin typeface="Calibri" panose="020F0502020204030204" pitchFamily="34" charset="0"/>
                <a:cs typeface="Calibri" panose="020F0502020204030204" pitchFamily="34" charset="0"/>
              </a:rPr>
              <a:t>nach</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Vorgabe</a:t>
            </a:r>
            <a:r>
              <a:rPr sz="1500" dirty="0">
                <a:latin typeface="Calibri" panose="020F0502020204030204" pitchFamily="34" charset="0"/>
                <a:cs typeface="Calibri" panose="020F0502020204030204" pitchFamily="34" charset="0"/>
              </a:rPr>
              <a:t> des/der </a:t>
            </a:r>
            <a:r>
              <a:rPr sz="1500" dirty="0" err="1">
                <a:latin typeface="Calibri" panose="020F0502020204030204" pitchFamily="34" charset="0"/>
                <a:cs typeface="Calibri" panose="020F0502020204030204" pitchFamily="34" charset="0"/>
              </a:rPr>
              <a:t>Dozent</a:t>
            </a:r>
            <a:r>
              <a:rPr lang="de-DE" sz="1500" dirty="0">
                <a:latin typeface="Calibri" panose="020F0502020204030204" pitchFamily="34" charset="0"/>
                <a:cs typeface="Calibri" panose="020F0502020204030204" pitchFamily="34" charset="0"/>
              </a:rPr>
              <a:t>:</a:t>
            </a:r>
            <a:r>
              <a:rPr sz="1500" dirty="0">
                <a:latin typeface="Calibri" panose="020F0502020204030204" pitchFamily="34" charset="0"/>
                <a:cs typeface="Calibri" panose="020F0502020204030204" pitchFamily="34" charset="0"/>
              </a:rPr>
              <a:t>in</a:t>
            </a:r>
          </a:p>
          <a:p>
            <a:pPr marL="541421" lvl="1" indent="-160421">
              <a:buChar char="•"/>
            </a:pPr>
            <a:r>
              <a:rPr sz="1500" dirty="0" err="1">
                <a:latin typeface="Calibri" panose="020F0502020204030204" pitchFamily="34" charset="0"/>
                <a:cs typeface="Calibri" panose="020F0502020204030204" pitchFamily="34" charset="0"/>
              </a:rPr>
              <a:t>hierauf</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kann</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eine</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schriftliche</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Ausarbeitung</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folgen</a:t>
            </a:r>
            <a:br>
              <a:rPr sz="1500" dirty="0">
                <a:latin typeface="Calibri" panose="020F0502020204030204" pitchFamily="34" charset="0"/>
                <a:cs typeface="Calibri" panose="020F0502020204030204" pitchFamily="34" charset="0"/>
              </a:rPr>
            </a:br>
            <a:endParaRPr sz="1500" dirty="0">
              <a:latin typeface="Calibri" panose="020F0502020204030204" pitchFamily="34" charset="0"/>
              <a:cs typeface="Calibri" panose="020F0502020204030204" pitchFamily="34" charset="0"/>
            </a:endParaRPr>
          </a:p>
          <a:p>
            <a:pPr marL="213894" indent="-213894">
              <a:buSzPct val="100000"/>
              <a:buAutoNum type="arabicPeriod"/>
              <a:defRPr b="1">
                <a:latin typeface="+mj-lt"/>
                <a:ea typeface="+mj-ea"/>
                <a:cs typeface="+mj-cs"/>
                <a:sym typeface="Helvetica"/>
              </a:defRPr>
            </a:pPr>
            <a:r>
              <a:rPr sz="1500" dirty="0" err="1">
                <a:latin typeface="Calibri" panose="020F0502020204030204" pitchFamily="34" charset="0"/>
                <a:cs typeface="Calibri" panose="020F0502020204030204" pitchFamily="34" charset="0"/>
              </a:rPr>
              <a:t>Hausarbeit</a:t>
            </a:r>
            <a:endParaRPr sz="1500" dirty="0">
              <a:latin typeface="Calibri" panose="020F0502020204030204" pitchFamily="34" charset="0"/>
              <a:cs typeface="Calibri" panose="020F0502020204030204" pitchFamily="34" charset="0"/>
            </a:endParaRPr>
          </a:p>
          <a:p>
            <a:pPr marL="541421" lvl="1" indent="-160421">
              <a:buChar char="•"/>
            </a:pPr>
            <a:r>
              <a:rPr sz="1500" dirty="0" err="1">
                <a:latin typeface="Calibri" panose="020F0502020204030204" pitchFamily="34" charset="0"/>
                <a:cs typeface="Calibri" panose="020F0502020204030204" pitchFamily="34" charset="0"/>
              </a:rPr>
              <a:t>wissenschaftliche</a:t>
            </a:r>
            <a:r>
              <a:rPr sz="1500" dirty="0">
                <a:latin typeface="Calibri" panose="020F0502020204030204" pitchFamily="34" charset="0"/>
                <a:cs typeface="Calibri" panose="020F0502020204030204" pitchFamily="34" charset="0"/>
              </a:rPr>
              <a:t> Arbeit </a:t>
            </a:r>
            <a:r>
              <a:rPr sz="1500" dirty="0" err="1">
                <a:latin typeface="Calibri" panose="020F0502020204030204" pitchFamily="34" charset="0"/>
                <a:cs typeface="Calibri" panose="020F0502020204030204" pitchFamily="34" charset="0"/>
              </a:rPr>
              <a:t>zu</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einem</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bestimmten</a:t>
            </a:r>
            <a:r>
              <a:rPr sz="1500" dirty="0">
                <a:latin typeface="Calibri" panose="020F0502020204030204" pitchFamily="34" charset="0"/>
                <a:cs typeface="Calibri" panose="020F0502020204030204" pitchFamily="34" charset="0"/>
              </a:rPr>
              <a:t> Thema</a:t>
            </a:r>
          </a:p>
          <a:p>
            <a:pPr marL="541421" lvl="1" indent="-160421">
              <a:buChar char="•"/>
            </a:pPr>
            <a:r>
              <a:rPr sz="1500" dirty="0">
                <a:latin typeface="Calibri" panose="020F0502020204030204" pitchFamily="34" charset="0"/>
                <a:cs typeface="Calibri" panose="020F0502020204030204" pitchFamily="34" charset="0"/>
              </a:rPr>
              <a:t>Thema </a:t>
            </a:r>
            <a:r>
              <a:rPr sz="1500" dirty="0" err="1">
                <a:latin typeface="Calibri" panose="020F0502020204030204" pitchFamily="34" charset="0"/>
                <a:cs typeface="Calibri" panose="020F0502020204030204" pitchFamily="34" charset="0"/>
              </a:rPr>
              <a:t>wird</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vom</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Studierenden</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mit</a:t>
            </a:r>
            <a:r>
              <a:rPr sz="1500" dirty="0">
                <a:latin typeface="Calibri" panose="020F0502020204030204" pitchFamily="34" charset="0"/>
                <a:cs typeface="Calibri" panose="020F0502020204030204" pitchFamily="34" charset="0"/>
              </a:rPr>
              <a:t> dem/der </a:t>
            </a:r>
            <a:r>
              <a:rPr sz="1500" dirty="0" err="1">
                <a:latin typeface="Calibri" panose="020F0502020204030204" pitchFamily="34" charset="0"/>
                <a:cs typeface="Calibri" panose="020F0502020204030204" pitchFamily="34" charset="0"/>
              </a:rPr>
              <a:t>Dozent</a:t>
            </a:r>
            <a:r>
              <a:rPr lang="de-DE" sz="1500" dirty="0">
                <a:latin typeface="Calibri" panose="020F0502020204030204" pitchFamily="34" charset="0"/>
                <a:cs typeface="Calibri" panose="020F0502020204030204" pitchFamily="34" charset="0"/>
              </a:rPr>
              <a:t>:</a:t>
            </a:r>
            <a:r>
              <a:rPr sz="1500" dirty="0">
                <a:latin typeface="Calibri" panose="020F0502020204030204" pitchFamily="34" charset="0"/>
                <a:cs typeface="Calibri" panose="020F0502020204030204" pitchFamily="34" charset="0"/>
              </a:rPr>
              <a:t>in </a:t>
            </a:r>
            <a:r>
              <a:rPr sz="1500" dirty="0" err="1">
                <a:latin typeface="Calibri" panose="020F0502020204030204" pitchFamily="34" charset="0"/>
                <a:cs typeface="Calibri" panose="020F0502020204030204" pitchFamily="34" charset="0"/>
              </a:rPr>
              <a:t>abgesprochen</a:t>
            </a:r>
            <a:endParaRPr sz="1500" dirty="0">
              <a:latin typeface="Calibri" panose="020F0502020204030204" pitchFamily="34" charset="0"/>
              <a:cs typeface="Calibri" panose="020F0502020204030204" pitchFamily="34" charset="0"/>
            </a:endParaRPr>
          </a:p>
          <a:p>
            <a:pPr marL="541421" lvl="1" indent="-160421">
              <a:buChar char="•"/>
            </a:pPr>
            <a:r>
              <a:rPr sz="1500" dirty="0" err="1">
                <a:latin typeface="Calibri" panose="020F0502020204030204" pitchFamily="34" charset="0"/>
                <a:cs typeface="Calibri" panose="020F0502020204030204" pitchFamily="34" charset="0"/>
              </a:rPr>
              <a:t>Umfang</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im</a:t>
            </a:r>
            <a:r>
              <a:rPr sz="1500" dirty="0">
                <a:latin typeface="Calibri" panose="020F0502020204030204" pitchFamily="34" charset="0"/>
                <a:cs typeface="Calibri" panose="020F0502020204030204" pitchFamily="34" charset="0"/>
              </a:rPr>
              <a:t> Proseminar ca. </a:t>
            </a:r>
            <a:r>
              <a:rPr lang="de-DE" sz="1500" dirty="0">
                <a:latin typeface="Calibri" panose="020F0502020204030204" pitchFamily="34" charset="0"/>
                <a:cs typeface="Calibri" panose="020F0502020204030204" pitchFamily="34" charset="0"/>
              </a:rPr>
              <a:t>15 Seiten</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im</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Hauptseminar</a:t>
            </a:r>
            <a:r>
              <a:rPr sz="1500" dirty="0">
                <a:latin typeface="Calibri" panose="020F0502020204030204" pitchFamily="34" charset="0"/>
                <a:cs typeface="Calibri" panose="020F0502020204030204" pitchFamily="34" charset="0"/>
              </a:rPr>
              <a:t> ca. 20–25 Seiten</a:t>
            </a:r>
            <a:br>
              <a:rPr sz="1500" dirty="0">
                <a:latin typeface="Calibri" panose="020F0502020204030204" pitchFamily="34" charset="0"/>
                <a:cs typeface="Calibri" panose="020F0502020204030204" pitchFamily="34" charset="0"/>
              </a:rPr>
            </a:br>
            <a:endParaRPr sz="1500" dirty="0">
              <a:latin typeface="Calibri" panose="020F0502020204030204" pitchFamily="34" charset="0"/>
              <a:cs typeface="Calibri" panose="020F0502020204030204" pitchFamily="34" charset="0"/>
            </a:endParaRPr>
          </a:p>
          <a:p>
            <a:pPr marL="213894" indent="-213894">
              <a:buSzPct val="100000"/>
              <a:buAutoNum type="arabicPeriod"/>
              <a:defRPr b="1">
                <a:latin typeface="+mj-lt"/>
                <a:ea typeface="+mj-ea"/>
                <a:cs typeface="+mj-cs"/>
                <a:sym typeface="Helvetica"/>
              </a:defRPr>
            </a:pPr>
            <a:r>
              <a:rPr sz="1500" dirty="0" err="1">
                <a:latin typeface="Calibri" panose="020F0502020204030204" pitchFamily="34" charset="0"/>
                <a:cs typeface="Calibri" panose="020F0502020204030204" pitchFamily="34" charset="0"/>
              </a:rPr>
              <a:t>Mündliche</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Prüfung</a:t>
            </a:r>
            <a:endParaRPr sz="1500" dirty="0">
              <a:latin typeface="Calibri" panose="020F0502020204030204" pitchFamily="34" charset="0"/>
              <a:cs typeface="Calibri" panose="020F0502020204030204" pitchFamily="34" charset="0"/>
            </a:endParaRPr>
          </a:p>
          <a:p>
            <a:pPr marL="541421" lvl="1" indent="-160421">
              <a:buChar char="•"/>
            </a:pPr>
            <a:r>
              <a:rPr sz="1500" dirty="0" err="1">
                <a:latin typeface="Calibri" panose="020F0502020204030204" pitchFamily="34" charset="0"/>
                <a:cs typeface="Calibri" panose="020F0502020204030204" pitchFamily="34" charset="0"/>
              </a:rPr>
              <a:t>mündliches</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Prüfungsgespräch</a:t>
            </a:r>
            <a:endParaRPr lang="de-DE" sz="1500" dirty="0">
              <a:latin typeface="Calibri" panose="020F0502020204030204" pitchFamily="34" charset="0"/>
              <a:cs typeface="Calibri" panose="020F0502020204030204" pitchFamily="34" charset="0"/>
            </a:endParaRPr>
          </a:p>
          <a:p>
            <a:pPr marL="541421" lvl="1" indent="-160421">
              <a:buChar char="•"/>
            </a:pPr>
            <a:r>
              <a:rPr lang="de-DE" sz="1500" dirty="0">
                <a:latin typeface="Calibri" panose="020F0502020204030204" pitchFamily="34" charset="0"/>
                <a:cs typeface="Calibri" panose="020F0502020204030204" pitchFamily="34" charset="0"/>
              </a:rPr>
              <a:t>über den gesamten Stoff des Semesters </a:t>
            </a:r>
            <a:r>
              <a:rPr lang="de-DE" sz="1500" b="1" dirty="0">
                <a:latin typeface="Calibri" panose="020F0502020204030204" pitchFamily="34" charset="0"/>
                <a:cs typeface="Calibri" panose="020F0502020204030204" pitchFamily="34" charset="0"/>
              </a:rPr>
              <a:t>oder</a:t>
            </a:r>
            <a:r>
              <a:rPr lang="de-DE" sz="1500" dirty="0">
                <a:latin typeface="Calibri" panose="020F0502020204030204" pitchFamily="34" charset="0"/>
                <a:cs typeface="Calibri" panose="020F0502020204030204" pitchFamily="34" charset="0"/>
              </a:rPr>
              <a:t> über ausgewählte Lektüre und Themengebiete (Lektürekurs, BA-Prüfung)</a:t>
            </a:r>
          </a:p>
          <a:p>
            <a:pPr marL="541421" lvl="1" indent="-160421">
              <a:buChar char="•"/>
            </a:pPr>
            <a:r>
              <a:rPr lang="de-DE" sz="1500" dirty="0">
                <a:latin typeface="Calibri" panose="020F0502020204030204" pitchFamily="34" charset="0"/>
                <a:cs typeface="Calibri" panose="020F0502020204030204" pitchFamily="34" charset="0"/>
              </a:rPr>
              <a:t>Umfang: </a:t>
            </a:r>
          </a:p>
          <a:p>
            <a:pPr marL="874889" lvl="2" indent="-285750">
              <a:buFont typeface="Symbol" pitchFamily="2" charset="2"/>
              <a:buChar char="-"/>
            </a:pPr>
            <a:r>
              <a:rPr lang="de-DE" sz="1500" dirty="0">
                <a:latin typeface="Calibri" panose="020F0502020204030204" pitchFamily="34" charset="0"/>
                <a:cs typeface="Calibri" panose="020F0502020204030204" pitchFamily="34" charset="0"/>
              </a:rPr>
              <a:t>Lektürekurs 	10 Minuten</a:t>
            </a:r>
          </a:p>
          <a:p>
            <a:pPr marL="874889" lvl="2" indent="-285750">
              <a:buFont typeface="Symbol" pitchFamily="2" charset="2"/>
              <a:buChar char="-"/>
            </a:pPr>
            <a:r>
              <a:rPr lang="de-DE" sz="1500" dirty="0">
                <a:latin typeface="Calibri" panose="020F0502020204030204" pitchFamily="34" charset="0"/>
                <a:cs typeface="Calibri" panose="020F0502020204030204" pitchFamily="34" charset="0"/>
              </a:rPr>
              <a:t>Seminar/Vorlesung 	20 Minuten</a:t>
            </a:r>
          </a:p>
          <a:p>
            <a:pPr marL="874889" lvl="2" indent="-285750">
              <a:buFont typeface="Symbol" pitchFamily="2" charset="2"/>
              <a:buChar char="-"/>
            </a:pPr>
            <a:r>
              <a:rPr lang="de-DE" sz="1500" dirty="0">
                <a:latin typeface="Calibri" panose="020F0502020204030204" pitchFamily="34" charset="0"/>
                <a:cs typeface="Calibri" panose="020F0502020204030204" pitchFamily="34" charset="0"/>
              </a:rPr>
              <a:t>BA-Prüfung 	45 Minuten</a:t>
            </a:r>
            <a:endParaRPr sz="1500" dirty="0">
              <a:latin typeface="Calibri" panose="020F0502020204030204" pitchFamily="34" charset="0"/>
              <a:cs typeface="Calibri" panose="020F0502020204030204" pitchFamily="34" charset="0"/>
            </a:endParaRPr>
          </a:p>
        </p:txBody>
      </p:sp>
      <p:sp>
        <p:nvSpPr>
          <p:cNvPr id="2" name="Foliennummernplatzhalter 1">
            <a:extLst>
              <a:ext uri="{FF2B5EF4-FFF2-40B4-BE49-F238E27FC236}">
                <a16:creationId xmlns:a16="http://schemas.microsoft.com/office/drawing/2014/main" id="{2FA43047-F3CA-4F42-AE1A-CC2F86E459AD}"/>
              </a:ext>
            </a:extLst>
          </p:cNvPr>
          <p:cNvSpPr>
            <a:spLocks noGrp="1"/>
          </p:cNvSpPr>
          <p:nvPr>
            <p:ph type="sldNum" sz="quarter" idx="2"/>
          </p:nvPr>
        </p:nvSpPr>
        <p:spPr/>
        <p:txBody>
          <a:bodyPr/>
          <a:lstStyle/>
          <a:p>
            <a:fld id="{86CB4B4D-7CA3-9044-876B-883B54F8677D}" type="slidenum">
              <a:rPr lang="de-DE" smtClean="0"/>
              <a:t>20</a:t>
            </a:fld>
            <a:endParaRPr lang="de-DE"/>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Text, Screenshot, Software, Computersymbol enthält.&#10;&#10;Beschreibung automatisch generiert.">
            <a:extLst>
              <a:ext uri="{FF2B5EF4-FFF2-40B4-BE49-F238E27FC236}">
                <a16:creationId xmlns:a16="http://schemas.microsoft.com/office/drawing/2014/main" id="{251AFAB3-4685-D049-9FE5-89A50DEA0B62}"/>
              </a:ext>
            </a:extLst>
          </p:cNvPr>
          <p:cNvPicPr>
            <a:picLocks noChangeAspect="1"/>
          </p:cNvPicPr>
          <p:nvPr/>
        </p:nvPicPr>
        <p:blipFill rotWithShape="1">
          <a:blip r:embed="rId2"/>
          <a:srcRect l="-343" t="7465" b="9266"/>
          <a:stretch/>
        </p:blipFill>
        <p:spPr>
          <a:xfrm>
            <a:off x="430574" y="1443081"/>
            <a:ext cx="7153188" cy="3955356"/>
          </a:xfrm>
          <a:prstGeom prst="rect">
            <a:avLst/>
          </a:prstGeom>
        </p:spPr>
      </p:pic>
      <p:sp>
        <p:nvSpPr>
          <p:cNvPr id="2" name="Titel 1">
            <a:extLst>
              <a:ext uri="{FF2B5EF4-FFF2-40B4-BE49-F238E27FC236}">
                <a16:creationId xmlns:a16="http://schemas.microsoft.com/office/drawing/2014/main" id="{D4552314-1AF4-CE78-082A-C7D5C809E445}"/>
              </a:ext>
            </a:extLst>
          </p:cNvPr>
          <p:cNvSpPr>
            <a:spLocks noGrp="1"/>
          </p:cNvSpPr>
          <p:nvPr>
            <p:ph type="title"/>
          </p:nvPr>
        </p:nvSpPr>
        <p:spPr/>
        <p:txBody>
          <a:bodyPr lIns="0" tIns="0" rIns="0" bIns="0" anchor="t"/>
          <a:lstStyle/>
          <a:p>
            <a:r>
              <a:rPr lang="de-DE" sz="3500" dirty="0" err="1">
                <a:latin typeface="Calibri"/>
              </a:rPr>
              <a:t>heiCO</a:t>
            </a:r>
            <a:endParaRPr lang="de-DE" sz="3500" dirty="0">
              <a:latin typeface="Calibri"/>
            </a:endParaRPr>
          </a:p>
        </p:txBody>
      </p:sp>
      <p:sp>
        <p:nvSpPr>
          <p:cNvPr id="3" name="Inhaltsplatzhalter 2">
            <a:extLst>
              <a:ext uri="{FF2B5EF4-FFF2-40B4-BE49-F238E27FC236}">
                <a16:creationId xmlns:a16="http://schemas.microsoft.com/office/drawing/2014/main" id="{5DC33346-B4C2-C536-874B-7FE1CC9DB4B5}"/>
              </a:ext>
            </a:extLst>
          </p:cNvPr>
          <p:cNvSpPr>
            <a:spLocks noGrp="1"/>
          </p:cNvSpPr>
          <p:nvPr>
            <p:ph idx="1"/>
          </p:nvPr>
        </p:nvSpPr>
        <p:spPr>
          <a:xfrm>
            <a:off x="410174" y="884145"/>
            <a:ext cx="7772400" cy="4965700"/>
          </a:xfrm>
        </p:spPr>
        <p:txBody>
          <a:bodyPr lIns="0" tIns="0" rIns="0" bIns="0" anchor="t"/>
          <a:lstStyle/>
          <a:p>
            <a:r>
              <a:rPr lang="en-US" sz="1500" b="1" u="sng" dirty="0">
                <a:hlinkClick r:id="rId3"/>
              </a:rPr>
              <a:t>https://heico.uni-heidelberg.de/heiCO/ee/ui/ca2/app/desktop/#/login</a:t>
            </a:r>
            <a:endParaRPr lang="en-US" sz="1500" b="1" u="sng" dirty="0"/>
          </a:p>
          <a:p>
            <a:endParaRPr lang="en-US" sz="1500" dirty="0"/>
          </a:p>
        </p:txBody>
      </p:sp>
      <p:sp>
        <p:nvSpPr>
          <p:cNvPr id="6" name="Foliennummernplatzhalter 5">
            <a:extLst>
              <a:ext uri="{FF2B5EF4-FFF2-40B4-BE49-F238E27FC236}">
                <a16:creationId xmlns:a16="http://schemas.microsoft.com/office/drawing/2014/main" id="{06277386-42DC-D4E2-143A-1A3AACD40824}"/>
              </a:ext>
            </a:extLst>
          </p:cNvPr>
          <p:cNvSpPr>
            <a:spLocks noGrp="1"/>
          </p:cNvSpPr>
          <p:nvPr>
            <p:ph type="sldNum" sz="quarter" idx="12"/>
          </p:nvPr>
        </p:nvSpPr>
        <p:spPr/>
        <p:txBody>
          <a:bodyPr/>
          <a:lstStyle/>
          <a:p>
            <a:fld id="{260862A2-50DE-47FA-A64A-4A26824AE22F}" type="slidenum">
              <a:rPr lang="de-DE" smtClean="0"/>
              <a:pPr/>
              <a:t>21</a:t>
            </a:fld>
            <a:endParaRPr lang="de-DE"/>
          </a:p>
        </p:txBody>
      </p:sp>
    </p:spTree>
    <p:extLst>
      <p:ext uri="{BB962C8B-B14F-4D97-AF65-F5344CB8AC3E}">
        <p14:creationId xmlns:p14="http://schemas.microsoft.com/office/powerpoint/2010/main" val="2103986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2A77AE-BF3D-4E61-A431-33712A9ED368}"/>
              </a:ext>
            </a:extLst>
          </p:cNvPr>
          <p:cNvSpPr>
            <a:spLocks noGrp="1"/>
          </p:cNvSpPr>
          <p:nvPr>
            <p:ph type="title"/>
          </p:nvPr>
        </p:nvSpPr>
        <p:spPr/>
        <p:txBody>
          <a:bodyPr lIns="0" tIns="0" rIns="0" bIns="0" anchor="t"/>
          <a:lstStyle/>
          <a:p>
            <a:r>
              <a:rPr lang="de-DE" sz="3500" dirty="0" err="1">
                <a:latin typeface="Calibri" panose="020F0502020204030204" pitchFamily="34" charset="0"/>
                <a:ea typeface="Calibri" panose="020F0502020204030204" pitchFamily="34" charset="0"/>
                <a:cs typeface="Calibri" panose="020F0502020204030204" pitchFamily="34" charset="0"/>
              </a:rPr>
              <a:t>heiCO</a:t>
            </a:r>
            <a:endParaRPr lang="de-DE" sz="3500" dirty="0">
              <a:latin typeface="Calibri" panose="020F0502020204030204" pitchFamily="34" charset="0"/>
              <a:ea typeface="Calibri" panose="020F0502020204030204" pitchFamily="34" charset="0"/>
              <a:cs typeface="Calibri" panose="020F0502020204030204" pitchFamily="34" charset="0"/>
            </a:endParaRPr>
          </a:p>
        </p:txBody>
      </p:sp>
      <p:sp>
        <p:nvSpPr>
          <p:cNvPr id="3" name="Inhaltsplatzhalter 2">
            <a:extLst>
              <a:ext uri="{FF2B5EF4-FFF2-40B4-BE49-F238E27FC236}">
                <a16:creationId xmlns:a16="http://schemas.microsoft.com/office/drawing/2014/main" id="{5C7B5D14-4E4D-E38D-2BD7-71109DF86F37}"/>
              </a:ext>
            </a:extLst>
          </p:cNvPr>
          <p:cNvSpPr>
            <a:spLocks noGrp="1"/>
          </p:cNvSpPr>
          <p:nvPr>
            <p:ph idx="1"/>
          </p:nvPr>
        </p:nvSpPr>
        <p:spPr/>
        <p:txBody>
          <a:bodyPr lIns="0" tIns="0" rIns="0" bIns="0" anchor="t"/>
          <a:lstStyle/>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pPr marL="160020" indent="-160020">
              <a:spcBef>
                <a:spcPts val="0"/>
              </a:spcBef>
              <a:buFont typeface="Arial"/>
              <a:buChar char="•"/>
            </a:pPr>
            <a:r>
              <a:rPr lang="en-US" sz="1500" dirty="0" err="1"/>
              <a:t>Veranstaltungen</a:t>
            </a:r>
            <a:r>
              <a:rPr lang="en-US" sz="1500" dirty="0"/>
              <a:t> </a:t>
            </a:r>
            <a:r>
              <a:rPr lang="en-US" sz="1500" dirty="0" err="1"/>
              <a:t>suchen</a:t>
            </a:r>
            <a:r>
              <a:rPr lang="en-US" sz="1500" dirty="0"/>
              <a:t>, </a:t>
            </a:r>
            <a:r>
              <a:rPr lang="en-US" sz="1500" dirty="0" err="1"/>
              <a:t>persönlichen</a:t>
            </a:r>
            <a:r>
              <a:rPr lang="en-US" sz="1500" dirty="0"/>
              <a:t> </a:t>
            </a:r>
            <a:r>
              <a:rPr lang="en-US" sz="1500" dirty="0" err="1"/>
              <a:t>Stundenplan</a:t>
            </a:r>
            <a:r>
              <a:rPr lang="en-US" sz="1500" dirty="0"/>
              <a:t>/</a:t>
            </a:r>
            <a:r>
              <a:rPr lang="en-US" sz="1500" dirty="0" err="1"/>
              <a:t>Terminkalender</a:t>
            </a:r>
            <a:r>
              <a:rPr lang="en-US" sz="1500" dirty="0"/>
              <a:t> </a:t>
            </a:r>
            <a:r>
              <a:rPr lang="en-US" sz="1500" dirty="0" err="1"/>
              <a:t>erstellen</a:t>
            </a:r>
            <a:r>
              <a:rPr lang="en-US" sz="1500" dirty="0"/>
              <a:t>,</a:t>
            </a:r>
            <a:br>
              <a:rPr lang="en-US" sz="1500" dirty="0"/>
            </a:br>
            <a:r>
              <a:rPr lang="en-US" sz="1500" dirty="0" err="1"/>
              <a:t>Studien</a:t>
            </a:r>
            <a:r>
              <a:rPr lang="en-US" sz="1500" dirty="0"/>
              <a:t>-/</a:t>
            </a:r>
            <a:r>
              <a:rPr lang="en-US" sz="1500" dirty="0" err="1"/>
              <a:t>BAFöG-Bescheinigungen</a:t>
            </a:r>
            <a:r>
              <a:rPr lang="en-US" sz="1500" dirty="0"/>
              <a:t> </a:t>
            </a:r>
            <a:r>
              <a:rPr lang="en-US" sz="1500" dirty="0" err="1"/>
              <a:t>ausdrucken</a:t>
            </a:r>
            <a:r>
              <a:rPr lang="en-US" sz="1500" dirty="0"/>
              <a:t>, …</a:t>
            </a:r>
          </a:p>
          <a:p>
            <a:pPr marL="160020" indent="-160020">
              <a:spcBef>
                <a:spcPts val="0"/>
              </a:spcBef>
              <a:buFont typeface="Arial"/>
              <a:buChar char="•"/>
            </a:pPr>
            <a:r>
              <a:rPr lang="en-US" sz="1500" dirty="0" err="1"/>
              <a:t>Unter</a:t>
            </a:r>
            <a:r>
              <a:rPr lang="en-US" sz="1500" dirty="0"/>
              <a:t> „</a:t>
            </a:r>
            <a:r>
              <a:rPr lang="en-US" sz="1500" dirty="0" err="1"/>
              <a:t>Lehrveranstaltungen</a:t>
            </a:r>
            <a:r>
              <a:rPr lang="en-US" sz="1500" dirty="0"/>
              <a:t>“ </a:t>
            </a:r>
            <a:r>
              <a:rPr lang="en-US" sz="1500" dirty="0" err="1"/>
              <a:t>findet</a:t>
            </a:r>
            <a:r>
              <a:rPr lang="en-US" sz="1500" dirty="0"/>
              <a:t> </a:t>
            </a:r>
            <a:r>
              <a:rPr lang="en-US" sz="1500" dirty="0" err="1"/>
              <a:t>ihr</a:t>
            </a:r>
            <a:r>
              <a:rPr lang="en-US" sz="1500" dirty="0"/>
              <a:t> das </a:t>
            </a:r>
            <a:r>
              <a:rPr lang="en-US" sz="1500" dirty="0" err="1"/>
              <a:t>Vorlesungsverzeichnis</a:t>
            </a:r>
            <a:r>
              <a:rPr lang="en-US" sz="1500" dirty="0"/>
              <a:t> </a:t>
            </a:r>
            <a:r>
              <a:rPr lang="en-US" sz="1500" dirty="0" err="1"/>
              <a:t>aller</a:t>
            </a:r>
            <a:r>
              <a:rPr lang="en-US" sz="1500" dirty="0"/>
              <a:t> </a:t>
            </a:r>
            <a:r>
              <a:rPr lang="en-US" sz="1500" dirty="0" err="1"/>
              <a:t>Fakultäten</a:t>
            </a:r>
            <a:endParaRPr lang="en-US" sz="1500" dirty="0"/>
          </a:p>
          <a:p>
            <a:pPr marL="160020" indent="-160020">
              <a:spcBef>
                <a:spcPts val="0"/>
              </a:spcBef>
              <a:buFont typeface="Arial"/>
              <a:buChar char="•"/>
            </a:pPr>
            <a:r>
              <a:rPr lang="en-US" sz="1500" dirty="0"/>
              <a:t>Bei der </a:t>
            </a:r>
            <a:r>
              <a:rPr lang="en-US" sz="1500" dirty="0" err="1"/>
              <a:t>Kurswahl</a:t>
            </a:r>
            <a:r>
              <a:rPr lang="en-US" sz="1500" dirty="0"/>
              <a:t> auf die </a:t>
            </a:r>
            <a:r>
              <a:rPr lang="en-US" sz="1500" dirty="0" err="1"/>
              <a:t>Modulanforderungen</a:t>
            </a:r>
            <a:r>
              <a:rPr lang="en-US" sz="1500" dirty="0"/>
              <a:t> </a:t>
            </a:r>
            <a:r>
              <a:rPr lang="en-US" sz="1500" dirty="0" err="1"/>
              <a:t>achten</a:t>
            </a:r>
            <a:r>
              <a:rPr lang="en-US" sz="1500" dirty="0"/>
              <a:t>!</a:t>
            </a:r>
          </a:p>
          <a:p>
            <a:pPr marL="160020" indent="-160020">
              <a:spcBef>
                <a:spcPts val="0"/>
              </a:spcBef>
              <a:buFont typeface="Arial"/>
              <a:buChar char="•"/>
            </a:pPr>
            <a:r>
              <a:rPr lang="en-US" sz="1500" dirty="0"/>
              <a:t>Bei </a:t>
            </a:r>
            <a:r>
              <a:rPr lang="en-US" sz="1500" dirty="0" err="1"/>
              <a:t>Wechselwünschen</a:t>
            </a:r>
            <a:r>
              <a:rPr lang="en-US" sz="1500" dirty="0"/>
              <a:t> gilt </a:t>
            </a:r>
            <a:r>
              <a:rPr lang="en-US" sz="1500" dirty="0" err="1"/>
              <a:t>jeweils</a:t>
            </a:r>
            <a:r>
              <a:rPr lang="en-US" sz="1500" dirty="0"/>
              <a:t>: </a:t>
            </a:r>
            <a:r>
              <a:rPr lang="en-US" sz="1500" dirty="0" err="1"/>
              <a:t>Rücksprache</a:t>
            </a:r>
            <a:r>
              <a:rPr lang="en-US" sz="1500" dirty="0"/>
              <a:t> </a:t>
            </a:r>
            <a:r>
              <a:rPr lang="en-US" sz="1500" dirty="0" err="1"/>
              <a:t>mit</a:t>
            </a:r>
            <a:r>
              <a:rPr lang="en-US" sz="1500" dirty="0"/>
              <a:t> den </a:t>
            </a:r>
            <a:r>
              <a:rPr lang="en-US" sz="1500" dirty="0" err="1"/>
              <a:t>jeweiligen</a:t>
            </a:r>
            <a:r>
              <a:rPr lang="en-US" sz="1500" dirty="0"/>
              <a:t> </a:t>
            </a:r>
            <a:r>
              <a:rPr lang="en-US" sz="1500" dirty="0" err="1"/>
              <a:t>Dozent</a:t>
            </a:r>
            <a:r>
              <a:rPr lang="de-DE" sz="1500" dirty="0"/>
              <a:t>:</a:t>
            </a:r>
            <a:r>
              <a:rPr lang="en-US" sz="1500" dirty="0" err="1"/>
              <a:t>innen</a:t>
            </a:r>
            <a:r>
              <a:rPr lang="en-US" sz="1500" dirty="0"/>
              <a:t>!</a:t>
            </a:r>
          </a:p>
        </p:txBody>
      </p:sp>
      <p:sp>
        <p:nvSpPr>
          <p:cNvPr id="6" name="Foliennummernplatzhalter 5">
            <a:extLst>
              <a:ext uri="{FF2B5EF4-FFF2-40B4-BE49-F238E27FC236}">
                <a16:creationId xmlns:a16="http://schemas.microsoft.com/office/drawing/2014/main" id="{BFF307D9-A039-D263-69E0-2E0A6FCAAE94}"/>
              </a:ext>
            </a:extLst>
          </p:cNvPr>
          <p:cNvSpPr>
            <a:spLocks noGrp="1"/>
          </p:cNvSpPr>
          <p:nvPr>
            <p:ph type="sldNum" sz="quarter" idx="12"/>
          </p:nvPr>
        </p:nvSpPr>
        <p:spPr/>
        <p:txBody>
          <a:bodyPr/>
          <a:lstStyle/>
          <a:p>
            <a:fld id="{260862A2-50DE-47FA-A64A-4A26824AE22F}" type="slidenum">
              <a:rPr lang="de-DE" smtClean="0"/>
              <a:pPr/>
              <a:t>22</a:t>
            </a:fld>
            <a:endParaRPr lang="de-DE"/>
          </a:p>
        </p:txBody>
      </p:sp>
      <p:pic>
        <p:nvPicPr>
          <p:cNvPr id="11" name="Grafik 10" descr="Ein Bild, das Text, Screenshot, Schrift enthält.&#10;&#10;Automatisch generierte Beschreibung">
            <a:extLst>
              <a:ext uri="{FF2B5EF4-FFF2-40B4-BE49-F238E27FC236}">
                <a16:creationId xmlns:a16="http://schemas.microsoft.com/office/drawing/2014/main" id="{29F3EDF7-462A-68B6-A749-FB114D0B88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931" y="1140144"/>
            <a:ext cx="7423250" cy="3965845"/>
          </a:xfrm>
          <a:prstGeom prst="rect">
            <a:avLst/>
          </a:prstGeom>
        </p:spPr>
      </p:pic>
    </p:spTree>
    <p:extLst>
      <p:ext uri="{BB962C8B-B14F-4D97-AF65-F5344CB8AC3E}">
        <p14:creationId xmlns:p14="http://schemas.microsoft.com/office/powerpoint/2010/main" val="4151885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2A77AE-BF3D-4E61-A431-33712A9ED368}"/>
              </a:ext>
            </a:extLst>
          </p:cNvPr>
          <p:cNvSpPr>
            <a:spLocks noGrp="1"/>
          </p:cNvSpPr>
          <p:nvPr>
            <p:ph type="title"/>
          </p:nvPr>
        </p:nvSpPr>
        <p:spPr/>
        <p:txBody>
          <a:bodyPr lIns="0" tIns="0" rIns="0" bIns="0" anchor="t"/>
          <a:lstStyle/>
          <a:p>
            <a:r>
              <a:rPr lang="de-DE" sz="3500" dirty="0" err="1">
                <a:latin typeface="Calibri" panose="020F0502020204030204" pitchFamily="34" charset="0"/>
                <a:ea typeface="Calibri" panose="020F0502020204030204" pitchFamily="34" charset="0"/>
                <a:cs typeface="Calibri" panose="020F0502020204030204" pitchFamily="34" charset="0"/>
              </a:rPr>
              <a:t>heiCO</a:t>
            </a:r>
            <a:endParaRPr lang="de-DE" sz="3500" dirty="0">
              <a:latin typeface="Calibri" panose="020F0502020204030204" pitchFamily="34" charset="0"/>
              <a:ea typeface="Calibri" panose="020F0502020204030204" pitchFamily="34" charset="0"/>
              <a:cs typeface="Calibri" panose="020F0502020204030204" pitchFamily="34" charset="0"/>
            </a:endParaRPr>
          </a:p>
        </p:txBody>
      </p:sp>
      <p:sp>
        <p:nvSpPr>
          <p:cNvPr id="3" name="Inhaltsplatzhalter 2">
            <a:extLst>
              <a:ext uri="{FF2B5EF4-FFF2-40B4-BE49-F238E27FC236}">
                <a16:creationId xmlns:a16="http://schemas.microsoft.com/office/drawing/2014/main" id="{5C7B5D14-4E4D-E38D-2BD7-71109DF86F37}"/>
              </a:ext>
            </a:extLst>
          </p:cNvPr>
          <p:cNvSpPr>
            <a:spLocks noGrp="1"/>
          </p:cNvSpPr>
          <p:nvPr>
            <p:ph idx="1"/>
          </p:nvPr>
        </p:nvSpPr>
        <p:spPr>
          <a:xfrm>
            <a:off x="431800" y="1378296"/>
            <a:ext cx="7772400" cy="4965700"/>
          </a:xfrm>
        </p:spPr>
        <p:txBody>
          <a:bodyPr lIns="0" tIns="0" rIns="0" bIns="0" anchor="t"/>
          <a:lstStyle/>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pPr marL="285750" indent="-285750">
              <a:buFont typeface="Arial" panose="020B0604020202020204" pitchFamily="34" charset="0"/>
              <a:buChar char="•"/>
            </a:pPr>
            <a:r>
              <a:rPr lang="en-US" sz="1500" dirty="0" err="1"/>
              <a:t>Auswahl</a:t>
            </a:r>
            <a:r>
              <a:rPr lang="en-US" sz="1500" dirty="0"/>
              <a:t> der </a:t>
            </a:r>
            <a:r>
              <a:rPr lang="en-US" sz="1500" dirty="0" err="1"/>
              <a:t>einzelnen</a:t>
            </a:r>
            <a:r>
              <a:rPr lang="en-US" sz="1500" dirty="0"/>
              <a:t> </a:t>
            </a:r>
            <a:r>
              <a:rPr lang="en-US" sz="1500" dirty="0" err="1"/>
              <a:t>Lehrveranstaltungen</a:t>
            </a:r>
            <a:endParaRPr lang="en-US" sz="1500" dirty="0"/>
          </a:p>
          <a:p>
            <a:pPr marL="285750" indent="-285750">
              <a:buFont typeface="Arial" panose="020B0604020202020204" pitchFamily="34" charset="0"/>
              <a:buChar char="•"/>
            </a:pPr>
            <a:r>
              <a:rPr lang="en-US" sz="1500" dirty="0" err="1"/>
              <a:t>Anmeldung</a:t>
            </a:r>
            <a:r>
              <a:rPr lang="en-US" sz="1500" dirty="0"/>
              <a:t> </a:t>
            </a:r>
            <a:r>
              <a:rPr lang="en-US" sz="1500" dirty="0" err="1"/>
              <a:t>zu</a:t>
            </a:r>
            <a:r>
              <a:rPr lang="en-US" sz="1500" dirty="0"/>
              <a:t> </a:t>
            </a:r>
            <a:r>
              <a:rPr lang="en-US" sz="1500" dirty="0" err="1"/>
              <a:t>ausgewählten</a:t>
            </a:r>
            <a:r>
              <a:rPr lang="en-US" sz="1500" dirty="0"/>
              <a:t> </a:t>
            </a:r>
            <a:r>
              <a:rPr lang="en-US" sz="1500" dirty="0" err="1"/>
              <a:t>Lehrveranstaltungen</a:t>
            </a:r>
            <a:endParaRPr lang="en-US" sz="1500" dirty="0"/>
          </a:p>
          <a:p>
            <a:pPr marL="285750" indent="-285750">
              <a:buFont typeface="Arial" panose="020B0604020202020204" pitchFamily="34" charset="0"/>
              <a:buChar char="•"/>
            </a:pPr>
            <a:r>
              <a:rPr lang="en-US" sz="1500" dirty="0"/>
              <a:t>Zu </a:t>
            </a:r>
            <a:r>
              <a:rPr lang="en-US" sz="1500" dirty="0" err="1"/>
              <a:t>Beginn</a:t>
            </a:r>
            <a:r>
              <a:rPr lang="en-US" sz="1500" dirty="0"/>
              <a:t>: </a:t>
            </a:r>
            <a:r>
              <a:rPr lang="en-US" sz="1500" dirty="0" err="1"/>
              <a:t>Einführungsveranstaltungen</a:t>
            </a:r>
            <a:r>
              <a:rPr lang="en-US" sz="1500" dirty="0"/>
              <a:t> (</a:t>
            </a:r>
            <a:r>
              <a:rPr lang="en-US" sz="1500" dirty="0" err="1"/>
              <a:t>Linguistik</a:t>
            </a:r>
            <a:r>
              <a:rPr lang="en-US" sz="1500" dirty="0"/>
              <a:t>, </a:t>
            </a:r>
            <a:r>
              <a:rPr lang="en-US" sz="1500" dirty="0" err="1"/>
              <a:t>Mediävistik</a:t>
            </a:r>
            <a:r>
              <a:rPr lang="en-US" sz="1500" dirty="0"/>
              <a:t>, </a:t>
            </a:r>
            <a:r>
              <a:rPr lang="en-US" sz="1500" dirty="0" err="1"/>
              <a:t>Neuere</a:t>
            </a:r>
            <a:r>
              <a:rPr lang="en-US" sz="1500" dirty="0"/>
              <a:t> deutsche </a:t>
            </a:r>
            <a:r>
              <a:rPr lang="en-US" sz="1500" dirty="0" err="1"/>
              <a:t>Literaturwissenschaft</a:t>
            </a:r>
            <a:r>
              <a:rPr lang="en-US" sz="1500" dirty="0"/>
              <a:t>)</a:t>
            </a:r>
          </a:p>
        </p:txBody>
      </p:sp>
      <p:sp>
        <p:nvSpPr>
          <p:cNvPr id="6" name="Foliennummernplatzhalter 5">
            <a:extLst>
              <a:ext uri="{FF2B5EF4-FFF2-40B4-BE49-F238E27FC236}">
                <a16:creationId xmlns:a16="http://schemas.microsoft.com/office/drawing/2014/main" id="{BFF307D9-A039-D263-69E0-2E0A6FCAAE94}"/>
              </a:ext>
            </a:extLst>
          </p:cNvPr>
          <p:cNvSpPr>
            <a:spLocks noGrp="1"/>
          </p:cNvSpPr>
          <p:nvPr>
            <p:ph type="sldNum" sz="quarter" idx="12"/>
          </p:nvPr>
        </p:nvSpPr>
        <p:spPr/>
        <p:txBody>
          <a:bodyPr/>
          <a:lstStyle/>
          <a:p>
            <a:fld id="{260862A2-50DE-47FA-A64A-4A26824AE22F}" type="slidenum">
              <a:rPr lang="de-DE" smtClean="0"/>
              <a:pPr/>
              <a:t>23</a:t>
            </a:fld>
            <a:endParaRPr lang="de-DE"/>
          </a:p>
        </p:txBody>
      </p:sp>
      <p:pic>
        <p:nvPicPr>
          <p:cNvPr id="5" name="Grafik 4" descr="Ein Bild, das Text, Screenshot, Quittung enthält.&#10;&#10;Automatisch generierte Beschreibung">
            <a:extLst>
              <a:ext uri="{FF2B5EF4-FFF2-40B4-BE49-F238E27FC236}">
                <a16:creationId xmlns:a16="http://schemas.microsoft.com/office/drawing/2014/main" id="{B403A2B1-B62F-8A83-1642-9256734C8E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800" y="1226982"/>
            <a:ext cx="7303008" cy="3827436"/>
          </a:xfrm>
          <a:prstGeom prst="rect">
            <a:avLst/>
          </a:prstGeom>
        </p:spPr>
      </p:pic>
    </p:spTree>
    <p:extLst>
      <p:ext uri="{BB962C8B-B14F-4D97-AF65-F5344CB8AC3E}">
        <p14:creationId xmlns:p14="http://schemas.microsoft.com/office/powerpoint/2010/main" val="3695533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enthält.&#10;&#10;Automatisch generierte Beschreibung">
            <a:extLst>
              <a:ext uri="{FF2B5EF4-FFF2-40B4-BE49-F238E27FC236}">
                <a16:creationId xmlns:a16="http://schemas.microsoft.com/office/drawing/2014/main" id="{6E69B65C-E543-BE40-7037-550F4D8736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63" b="21763"/>
          <a:stretch/>
        </p:blipFill>
        <p:spPr>
          <a:xfrm>
            <a:off x="106362" y="1324383"/>
            <a:ext cx="8423276" cy="3727254"/>
          </a:xfrm>
          <a:prstGeom prst="rect">
            <a:avLst/>
          </a:prstGeom>
        </p:spPr>
      </p:pic>
      <p:sp>
        <p:nvSpPr>
          <p:cNvPr id="162" name="LSF (Lehre, Studium und Forschung)"/>
          <p:cNvSpPr txBox="1">
            <a:spLocks noGrp="1"/>
          </p:cNvSpPr>
          <p:nvPr>
            <p:ph type="title" idx="4294967295"/>
          </p:nvPr>
        </p:nvSpPr>
        <p:spPr>
          <a:prstGeom prst="rect">
            <a:avLst/>
          </a:prstGeom>
        </p:spPr>
        <p:txBody>
          <a:bodyPr lIns="0" tIns="0" rIns="0" bIns="0" anchor="t"/>
          <a:lstStyle>
            <a:lvl1pPr>
              <a:defRPr sz="2700"/>
            </a:lvl1pPr>
          </a:lstStyle>
          <a:p>
            <a:r>
              <a:rPr sz="3200" dirty="0">
                <a:latin typeface="Calibri"/>
                <a:cs typeface="Calibri"/>
              </a:rPr>
              <a:t>LSF (</a:t>
            </a:r>
            <a:r>
              <a:rPr sz="3200" dirty="0" err="1">
                <a:latin typeface="Calibri"/>
                <a:cs typeface="Calibri"/>
              </a:rPr>
              <a:t>Lehre</a:t>
            </a:r>
            <a:r>
              <a:rPr sz="3200" dirty="0">
                <a:latin typeface="Calibri"/>
                <a:cs typeface="Calibri"/>
              </a:rPr>
              <a:t>, </a:t>
            </a:r>
            <a:r>
              <a:rPr sz="3200" dirty="0" err="1">
                <a:latin typeface="Calibri"/>
                <a:cs typeface="Calibri"/>
              </a:rPr>
              <a:t>Studium</a:t>
            </a:r>
            <a:r>
              <a:rPr sz="3200" dirty="0">
                <a:latin typeface="Calibri"/>
                <a:cs typeface="Calibri"/>
              </a:rPr>
              <a:t> und </a:t>
            </a:r>
            <a:r>
              <a:rPr sz="3200" dirty="0" err="1">
                <a:latin typeface="Calibri"/>
                <a:cs typeface="Calibri"/>
              </a:rPr>
              <a:t>Forschung</a:t>
            </a:r>
            <a:r>
              <a:rPr sz="3200" dirty="0">
                <a:latin typeface="Calibri"/>
                <a:cs typeface="Calibri"/>
              </a:rPr>
              <a:t>)</a:t>
            </a:r>
            <a:br>
              <a:rPr lang="de-DE" sz="2500" dirty="0">
                <a:latin typeface="Calibri" panose="020F0502020204030204" pitchFamily="34" charset="0"/>
                <a:cs typeface="Calibri" panose="020F0502020204030204" pitchFamily="34" charset="0"/>
              </a:rPr>
            </a:br>
            <a:r>
              <a:rPr lang="de-DE" sz="1500" u="sng" dirty="0">
                <a:latin typeface="Calibri"/>
                <a:cs typeface="Calibri"/>
                <a:hlinkClick r:id="rId4"/>
              </a:rPr>
              <a:t>https://lsf.uni-heidelberg.de/qisserver/rds?state=user&amp;type=0</a:t>
            </a:r>
            <a:endParaRPr sz="1500" u="sng" dirty="0">
              <a:latin typeface="Calibri"/>
              <a:cs typeface="Calibri"/>
            </a:endParaRPr>
          </a:p>
        </p:txBody>
      </p:sp>
      <p:sp>
        <p:nvSpPr>
          <p:cNvPr id="163" name="Linie"/>
          <p:cNvSpPr/>
          <p:nvPr/>
        </p:nvSpPr>
        <p:spPr>
          <a:xfrm flipV="1">
            <a:off x="7338770" y="2164027"/>
            <a:ext cx="779861" cy="1072195"/>
          </a:xfrm>
          <a:prstGeom prst="line">
            <a:avLst/>
          </a:prstGeom>
          <a:ln w="203200">
            <a:solidFill>
              <a:srgbClr val="C51429"/>
            </a:solidFill>
            <a:miter lim="400000"/>
            <a:tailEnd type="stealth"/>
          </a:ln>
          <a:effectLst>
            <a:outerShdw blurRad="38100" dist="32700" dir="1720684" rotWithShape="0">
              <a:srgbClr val="000000">
                <a:alpha val="38000"/>
              </a:srgbClr>
            </a:outerShdw>
          </a:effectLst>
        </p:spPr>
        <p:txBody>
          <a:bodyPr lIns="45719" rIns="45719"/>
          <a:lstStyle/>
          <a:p>
            <a:pPr defTabSz="914400">
              <a:lnSpc>
                <a:spcPct val="100000"/>
              </a:lnSpc>
              <a:defRPr sz="1500" b="0">
                <a:latin typeface="+mn-lt"/>
                <a:ea typeface="+mn-ea"/>
                <a:cs typeface="+mn-cs"/>
                <a:sym typeface="Arial"/>
              </a:defRPr>
            </a:pPr>
            <a:endParaRPr/>
          </a:p>
        </p:txBody>
      </p:sp>
      <p:sp>
        <p:nvSpPr>
          <p:cNvPr id="164" name="Veranstaltungen suchen, persönlichen Stundenplan erstellen, Studien-/BAFöG-Bescheinigungen ausdrucken, ……"/>
          <p:cNvSpPr txBox="1"/>
          <p:nvPr/>
        </p:nvSpPr>
        <p:spPr>
          <a:xfrm>
            <a:off x="81124" y="4413953"/>
            <a:ext cx="8473752" cy="170816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t">
            <a:spAutoFit/>
          </a:bodyPr>
          <a:lstStyle/>
          <a:p>
            <a:pPr marL="160020" indent="-160020">
              <a:lnSpc>
                <a:spcPct val="100000"/>
              </a:lnSpc>
              <a:buSzPct val="100000"/>
              <a:buChar char="•"/>
              <a:defRPr sz="1600" b="0">
                <a:latin typeface="Calibri"/>
                <a:ea typeface="Calibri"/>
                <a:cs typeface="Calibri"/>
                <a:sym typeface="Calibri"/>
              </a:defRPr>
            </a:pPr>
            <a:endParaRPr lang="de-DE" sz="1500" dirty="0"/>
          </a:p>
          <a:p>
            <a:pPr marL="160020" indent="-160020">
              <a:lnSpc>
                <a:spcPct val="100000"/>
              </a:lnSpc>
              <a:buSzPct val="100000"/>
              <a:buChar char="•"/>
              <a:defRPr sz="1600" b="0">
                <a:latin typeface="Calibri"/>
                <a:ea typeface="Calibri"/>
                <a:cs typeface="Calibri"/>
                <a:sym typeface="Calibri"/>
              </a:defRPr>
            </a:pPr>
            <a:endParaRPr lang="de-DE" sz="1500" dirty="0"/>
          </a:p>
          <a:p>
            <a:pPr marL="160020" indent="-160020">
              <a:lnSpc>
                <a:spcPct val="100000"/>
              </a:lnSpc>
              <a:buSzPct val="100000"/>
              <a:buChar char="•"/>
              <a:defRPr sz="1600" b="0">
                <a:latin typeface="Calibri"/>
                <a:ea typeface="Calibri"/>
                <a:cs typeface="Calibri"/>
                <a:sym typeface="Calibri"/>
              </a:defRPr>
            </a:pPr>
            <a:endParaRPr lang="de-DE" sz="1500" dirty="0"/>
          </a:p>
          <a:p>
            <a:pPr marL="160020" indent="-160020">
              <a:lnSpc>
                <a:spcPct val="100000"/>
              </a:lnSpc>
              <a:buSzPct val="100000"/>
              <a:buChar char="•"/>
              <a:defRPr sz="1600" b="0">
                <a:latin typeface="Calibri"/>
                <a:ea typeface="Calibri"/>
                <a:cs typeface="Calibri"/>
                <a:sym typeface="Calibri"/>
              </a:defRPr>
            </a:pPr>
            <a:r>
              <a:rPr lang="de-DE" sz="1500" dirty="0"/>
              <a:t>Für die Anmeldung von Sprachkursen (moderne Fremdsprachen wie Englisch, Französisch, Arabisch, …)</a:t>
            </a:r>
          </a:p>
          <a:p>
            <a:pPr>
              <a:lnSpc>
                <a:spcPct val="100000"/>
              </a:lnSpc>
              <a:buSzPct val="100000"/>
              <a:defRPr sz="1600" b="0">
                <a:latin typeface="Calibri"/>
                <a:ea typeface="Calibri"/>
                <a:cs typeface="Calibri"/>
                <a:sym typeface="Calibri"/>
              </a:defRPr>
            </a:pPr>
            <a:endParaRPr lang="de-DE" sz="1500" dirty="0"/>
          </a:p>
          <a:p>
            <a:pPr marL="160020" indent="-160020">
              <a:lnSpc>
                <a:spcPct val="100000"/>
              </a:lnSpc>
              <a:buSzPct val="100000"/>
              <a:buChar char="•"/>
              <a:defRPr sz="1600" b="0">
                <a:latin typeface="Calibri"/>
                <a:ea typeface="Calibri"/>
                <a:cs typeface="Calibri"/>
                <a:sym typeface="Calibri"/>
              </a:defRPr>
            </a:pPr>
            <a:r>
              <a:rPr lang="de-DE" sz="1500" dirty="0">
                <a:latin typeface="Calibri Bold" panose="020F0702030404030204" pitchFamily="34" charset="0"/>
                <a:ea typeface="Calibri Bold" panose="020F0702030404030204" pitchFamily="34" charset="0"/>
                <a:cs typeface="Calibri Bold" panose="020F0702030404030204" pitchFamily="34" charset="0"/>
              </a:rPr>
              <a:t>Wichtig</a:t>
            </a:r>
            <a:r>
              <a:rPr lang="de-DE" sz="1500" dirty="0"/>
              <a:t>: Einstellen des richtigen/aktuellen Semesters (siehe roter Pfeil)</a:t>
            </a:r>
          </a:p>
          <a:p>
            <a:pPr>
              <a:lnSpc>
                <a:spcPct val="100000"/>
              </a:lnSpc>
              <a:buSzPct val="100000"/>
              <a:defRPr sz="1600" b="0">
                <a:latin typeface="Calibri"/>
                <a:ea typeface="Calibri"/>
                <a:cs typeface="Calibri"/>
                <a:sym typeface="Calibri"/>
              </a:defRPr>
            </a:pPr>
            <a:endParaRPr lang="de-DE" sz="1500" dirty="0"/>
          </a:p>
        </p:txBody>
      </p:sp>
      <p:sp>
        <p:nvSpPr>
          <p:cNvPr id="2" name="Foliennummernplatzhalter 1">
            <a:extLst>
              <a:ext uri="{FF2B5EF4-FFF2-40B4-BE49-F238E27FC236}">
                <a16:creationId xmlns:a16="http://schemas.microsoft.com/office/drawing/2014/main" id="{B0359C3D-C5FB-4843-A9A8-61C84A35ABDA}"/>
              </a:ext>
            </a:extLst>
          </p:cNvPr>
          <p:cNvSpPr>
            <a:spLocks noGrp="1"/>
          </p:cNvSpPr>
          <p:nvPr>
            <p:ph type="sldNum" sz="quarter" idx="2"/>
          </p:nvPr>
        </p:nvSpPr>
        <p:spPr/>
        <p:txBody>
          <a:bodyPr/>
          <a:lstStyle/>
          <a:p>
            <a:fld id="{86CB4B4D-7CA3-9044-876B-883B54F8677D}" type="slidenum">
              <a:rPr lang="de-DE" smtClean="0"/>
              <a:t>24</a:t>
            </a:fld>
            <a:endParaRPr lang="de-DE"/>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Polyvalenter Bachelor Germanistik"/>
          <p:cNvSpPr txBox="1">
            <a:spLocks noGrp="1"/>
          </p:cNvSpPr>
          <p:nvPr>
            <p:ph type="title" idx="4294967295"/>
          </p:nvPr>
        </p:nvSpPr>
        <p:spPr>
          <a:xfrm>
            <a:off x="431800" y="403467"/>
            <a:ext cx="7772400" cy="1251921"/>
          </a:xfrm>
          <a:prstGeom prst="rect">
            <a:avLst/>
          </a:prstGeom>
        </p:spPr>
        <p:txBody>
          <a:bodyPr lIns="0" tIns="0" rIns="0" bIns="0" anchor="t"/>
          <a:lstStyle>
            <a:lvl1pPr>
              <a:defRPr sz="2500"/>
            </a:lvl1pPr>
          </a:lstStyle>
          <a:p>
            <a:r>
              <a:rPr sz="3500" dirty="0" err="1">
                <a:latin typeface="Calibri"/>
                <a:cs typeface="Calibri"/>
              </a:rPr>
              <a:t>Polyvalenter</a:t>
            </a:r>
            <a:r>
              <a:rPr sz="3500" dirty="0">
                <a:latin typeface="Calibri"/>
                <a:cs typeface="Calibri"/>
              </a:rPr>
              <a:t> B</a:t>
            </a:r>
            <a:r>
              <a:rPr lang="de-DE" sz="3500" dirty="0">
                <a:latin typeface="Calibri"/>
                <a:cs typeface="Calibri"/>
              </a:rPr>
              <a:t>A</a:t>
            </a:r>
            <a:r>
              <a:rPr sz="3500" dirty="0">
                <a:latin typeface="Calibri"/>
                <a:cs typeface="Calibri"/>
              </a:rPr>
              <a:t> </a:t>
            </a:r>
            <a:r>
              <a:rPr sz="3500" dirty="0" err="1">
                <a:latin typeface="Calibri"/>
                <a:cs typeface="Calibri"/>
              </a:rPr>
              <a:t>Germanistik</a:t>
            </a:r>
            <a:endParaRPr sz="3500" dirty="0">
              <a:latin typeface="Calibri"/>
              <a:cs typeface="Calibri"/>
            </a:endParaRPr>
          </a:p>
        </p:txBody>
      </p:sp>
      <p:sp>
        <p:nvSpPr>
          <p:cNvPr id="192" name="Regelstudienzeit: sechs Semester…"/>
          <p:cNvSpPr txBox="1">
            <a:spLocks noGrp="1"/>
          </p:cNvSpPr>
          <p:nvPr>
            <p:ph type="body" idx="4294967295"/>
          </p:nvPr>
        </p:nvSpPr>
        <p:spPr>
          <a:xfrm>
            <a:off x="431800" y="1029427"/>
            <a:ext cx="7772400" cy="4965701"/>
          </a:xfrm>
          <a:prstGeom prst="rect">
            <a:avLst/>
          </a:prstGeom>
        </p:spPr>
        <p:txBody>
          <a:bodyPr lIns="0" tIns="0" rIns="0" bIns="0" anchor="t"/>
          <a:lstStyle/>
          <a:p>
            <a:pPr marL="160020" indent="-160020">
              <a:lnSpc>
                <a:spcPct val="150000"/>
              </a:lnSpc>
              <a:buSzPct val="100000"/>
              <a:buChar char="•"/>
            </a:pPr>
            <a:r>
              <a:rPr b="1" dirty="0" err="1"/>
              <a:t>Regelstudienzeit</a:t>
            </a:r>
            <a:r>
              <a:rPr b="1" dirty="0"/>
              <a:t>:</a:t>
            </a:r>
            <a:r>
              <a:rPr dirty="0"/>
              <a:t> </a:t>
            </a:r>
            <a:r>
              <a:rPr dirty="0" err="1"/>
              <a:t>sechs</a:t>
            </a:r>
            <a:r>
              <a:rPr dirty="0"/>
              <a:t> Semester</a:t>
            </a:r>
          </a:p>
          <a:p>
            <a:pPr marL="160020" indent="-160020">
              <a:lnSpc>
                <a:spcPct val="150000"/>
              </a:lnSpc>
              <a:buSzPct val="100000"/>
              <a:buChar char="•"/>
            </a:pPr>
            <a:r>
              <a:rPr b="1" dirty="0" err="1"/>
              <a:t>Anzahl</a:t>
            </a:r>
            <a:r>
              <a:rPr b="1" dirty="0"/>
              <a:t> der </a:t>
            </a:r>
            <a:r>
              <a:rPr b="1" dirty="0" err="1"/>
              <a:t>zu</a:t>
            </a:r>
            <a:r>
              <a:rPr b="1" dirty="0"/>
              <a:t> </a:t>
            </a:r>
            <a:r>
              <a:rPr b="1" dirty="0" err="1"/>
              <a:t>erwerbenden</a:t>
            </a:r>
            <a:r>
              <a:rPr b="1" dirty="0"/>
              <a:t> </a:t>
            </a:r>
            <a:r>
              <a:rPr b="1" dirty="0" err="1"/>
              <a:t>Leistungspunkte</a:t>
            </a:r>
            <a:r>
              <a:rPr b="1" dirty="0"/>
              <a:t>:</a:t>
            </a:r>
          </a:p>
          <a:p>
            <a:pPr marL="666750" lvl="1" indent="-285750">
              <a:lnSpc>
                <a:spcPct val="150000"/>
              </a:lnSpc>
              <a:buFont typeface="Symbol" pitchFamily="2" charset="2"/>
              <a:buChar char="-"/>
            </a:pPr>
            <a:r>
              <a:rPr dirty="0" err="1"/>
              <a:t>Hauptfach</a:t>
            </a:r>
            <a:r>
              <a:rPr dirty="0"/>
              <a:t> (</a:t>
            </a:r>
            <a:r>
              <a:rPr b="1" dirty="0"/>
              <a:t>50%</a:t>
            </a:r>
            <a:r>
              <a:rPr dirty="0"/>
              <a:t>): 74 LP</a:t>
            </a:r>
            <a:r>
              <a:rPr lang="de-DE" dirty="0"/>
              <a:t>			</a:t>
            </a:r>
            <a:r>
              <a:rPr lang="de-DE" sz="2000" b="1" dirty="0">
                <a:solidFill>
                  <a:srgbClr val="FF0000"/>
                </a:solidFill>
              </a:rPr>
              <a:t>1 LP = 30 Arbeitsstunden</a:t>
            </a:r>
            <a:endParaRPr sz="2000" b="1" dirty="0">
              <a:solidFill>
                <a:srgbClr val="FF0000"/>
              </a:solidFill>
            </a:endParaRPr>
          </a:p>
          <a:p>
            <a:pPr marL="666750" lvl="1" indent="-285750">
              <a:lnSpc>
                <a:spcPct val="150000"/>
              </a:lnSpc>
              <a:buFont typeface="Symbol" pitchFamily="2" charset="2"/>
              <a:buChar char="-"/>
            </a:pPr>
            <a:r>
              <a:rPr dirty="0" err="1"/>
              <a:t>Begleitfach</a:t>
            </a:r>
            <a:r>
              <a:rPr dirty="0"/>
              <a:t> (</a:t>
            </a:r>
            <a:r>
              <a:rPr b="1" dirty="0"/>
              <a:t>25%</a:t>
            </a:r>
            <a:r>
              <a:rPr dirty="0"/>
              <a:t>): 35 LP</a:t>
            </a:r>
            <a:endParaRPr lang="de-DE" dirty="0"/>
          </a:p>
          <a:p>
            <a:pPr marL="666750" lvl="1" indent="-285750">
              <a:lnSpc>
                <a:spcPct val="150000"/>
              </a:lnSpc>
              <a:buFont typeface="Symbol" pitchFamily="2" charset="2"/>
              <a:buChar char="-"/>
            </a:pPr>
            <a:r>
              <a:rPr lang="de-DE" dirty="0"/>
              <a:t>Begleitfach (</a:t>
            </a:r>
            <a:r>
              <a:rPr lang="de-DE" b="1" dirty="0"/>
              <a:t>33%</a:t>
            </a:r>
            <a:r>
              <a:rPr lang="de-DE" dirty="0"/>
              <a:t>): 57 LP</a:t>
            </a:r>
            <a:endParaRPr dirty="0"/>
          </a:p>
          <a:p>
            <a:pPr marL="160020" indent="-160020">
              <a:lnSpc>
                <a:spcPct val="150000"/>
              </a:lnSpc>
              <a:buSzPct val="100000"/>
              <a:buChar char="•"/>
            </a:pPr>
            <a:r>
              <a:rPr b="1" dirty="0" err="1"/>
              <a:t>Anzahl</a:t>
            </a:r>
            <a:r>
              <a:rPr b="1" dirty="0"/>
              <a:t> der </a:t>
            </a:r>
            <a:r>
              <a:rPr b="1" dirty="0" err="1"/>
              <a:t>zu</a:t>
            </a:r>
            <a:r>
              <a:rPr b="1" dirty="0"/>
              <a:t> </a:t>
            </a:r>
            <a:r>
              <a:rPr b="1" dirty="0" err="1"/>
              <a:t>absolvierenden</a:t>
            </a:r>
            <a:r>
              <a:rPr b="1" dirty="0"/>
              <a:t> Module</a:t>
            </a:r>
            <a:r>
              <a:rPr dirty="0"/>
              <a:t>:</a:t>
            </a:r>
          </a:p>
          <a:p>
            <a:pPr marL="666750" lvl="1" indent="-285750">
              <a:lnSpc>
                <a:spcPct val="150000"/>
              </a:lnSpc>
              <a:buFont typeface="Symbol" pitchFamily="2" charset="2"/>
              <a:buChar char="-"/>
            </a:pPr>
            <a:r>
              <a:rPr dirty="0" err="1"/>
              <a:t>Hauptfach</a:t>
            </a:r>
            <a:r>
              <a:rPr dirty="0"/>
              <a:t>: </a:t>
            </a:r>
            <a:r>
              <a:rPr b="1" dirty="0" err="1"/>
              <a:t>fünf</a:t>
            </a:r>
            <a:r>
              <a:rPr b="1" dirty="0"/>
              <a:t> Module </a:t>
            </a:r>
            <a:r>
              <a:rPr dirty="0"/>
              <a:t>(</a:t>
            </a:r>
            <a:r>
              <a:rPr dirty="0" err="1"/>
              <a:t>zwei</a:t>
            </a:r>
            <a:r>
              <a:rPr dirty="0"/>
              <a:t> </a:t>
            </a:r>
            <a:r>
              <a:rPr dirty="0" err="1"/>
              <a:t>Basismodule</a:t>
            </a:r>
            <a:r>
              <a:rPr dirty="0"/>
              <a:t>, </a:t>
            </a:r>
            <a:r>
              <a:rPr dirty="0" err="1"/>
              <a:t>ein</a:t>
            </a:r>
            <a:r>
              <a:rPr dirty="0"/>
              <a:t> </a:t>
            </a:r>
            <a:r>
              <a:rPr dirty="0" err="1"/>
              <a:t>Aufbaumodul</a:t>
            </a:r>
            <a:r>
              <a:rPr dirty="0"/>
              <a:t>, </a:t>
            </a:r>
            <a:r>
              <a:rPr dirty="0" err="1"/>
              <a:t>zwei</a:t>
            </a:r>
            <a:r>
              <a:rPr dirty="0"/>
              <a:t> </a:t>
            </a:r>
            <a:r>
              <a:rPr dirty="0" err="1"/>
              <a:t>Vertiefungsmodule</a:t>
            </a:r>
            <a:r>
              <a:rPr dirty="0"/>
              <a:t>)</a:t>
            </a:r>
          </a:p>
          <a:p>
            <a:pPr marL="666750" lvl="1" indent="-285750">
              <a:lnSpc>
                <a:spcPct val="150000"/>
              </a:lnSpc>
              <a:buFont typeface="Symbol" pitchFamily="2" charset="2"/>
              <a:buChar char="-"/>
            </a:pPr>
            <a:r>
              <a:rPr dirty="0" err="1"/>
              <a:t>Begleitfach</a:t>
            </a:r>
            <a:r>
              <a:rPr dirty="0"/>
              <a:t>:</a:t>
            </a:r>
            <a:r>
              <a:rPr b="1" dirty="0"/>
              <a:t> </a:t>
            </a:r>
            <a:r>
              <a:rPr b="1" dirty="0" err="1"/>
              <a:t>drei</a:t>
            </a:r>
            <a:r>
              <a:rPr b="1" dirty="0"/>
              <a:t> Module </a:t>
            </a:r>
            <a:r>
              <a:rPr dirty="0"/>
              <a:t>(</a:t>
            </a:r>
            <a:r>
              <a:rPr dirty="0" err="1"/>
              <a:t>ein</a:t>
            </a:r>
            <a:r>
              <a:rPr dirty="0"/>
              <a:t> </a:t>
            </a:r>
            <a:r>
              <a:rPr dirty="0" err="1"/>
              <a:t>Basismodul</a:t>
            </a:r>
            <a:r>
              <a:rPr dirty="0"/>
              <a:t>, </a:t>
            </a:r>
            <a:r>
              <a:rPr dirty="0" err="1"/>
              <a:t>zwei</a:t>
            </a:r>
            <a:r>
              <a:rPr dirty="0"/>
              <a:t> </a:t>
            </a:r>
            <a:r>
              <a:rPr dirty="0" err="1"/>
              <a:t>Aufbaumodule</a:t>
            </a:r>
            <a:r>
              <a:rPr dirty="0"/>
              <a:t>, </a:t>
            </a:r>
            <a:r>
              <a:rPr dirty="0" err="1"/>
              <a:t>ein</a:t>
            </a:r>
            <a:r>
              <a:rPr dirty="0"/>
              <a:t> </a:t>
            </a:r>
            <a:r>
              <a:rPr dirty="0" err="1"/>
              <a:t>Vertiefungsmodul</a:t>
            </a:r>
            <a:r>
              <a:rPr dirty="0"/>
              <a:t>)</a:t>
            </a:r>
          </a:p>
          <a:p>
            <a:pPr marL="160020" indent="-160020">
              <a:lnSpc>
                <a:spcPct val="150000"/>
              </a:lnSpc>
              <a:buSzPct val="100000"/>
              <a:buChar char="•"/>
            </a:pPr>
            <a:endParaRPr dirty="0"/>
          </a:p>
          <a:p>
            <a:pPr marL="160020" indent="-160020">
              <a:buSzPct val="100000"/>
              <a:buChar char="•"/>
            </a:pPr>
            <a:r>
              <a:rPr lang="de-DE" dirty="0"/>
              <a:t>I</a:t>
            </a:r>
            <a:r>
              <a:rPr dirty="0"/>
              <a:t>m </a:t>
            </a:r>
            <a:r>
              <a:rPr dirty="0" err="1"/>
              <a:t>Hauptfach</a:t>
            </a:r>
            <a:r>
              <a:rPr dirty="0"/>
              <a:t> </a:t>
            </a:r>
            <a:r>
              <a:rPr dirty="0" err="1"/>
              <a:t>zusätzlich</a:t>
            </a:r>
            <a:r>
              <a:rPr dirty="0"/>
              <a:t> ‚</a:t>
            </a:r>
            <a:r>
              <a:rPr dirty="0" err="1"/>
              <a:t>Übergreifende</a:t>
            </a:r>
            <a:r>
              <a:rPr dirty="0"/>
              <a:t> </a:t>
            </a:r>
            <a:r>
              <a:rPr dirty="0" err="1"/>
              <a:t>Kompetenzen</a:t>
            </a:r>
            <a:r>
              <a:rPr dirty="0"/>
              <a:t>‘</a:t>
            </a:r>
            <a:r>
              <a:rPr lang="de-DE" dirty="0"/>
              <a:t> bzw. Lehramtsoption</a:t>
            </a:r>
            <a:endParaRPr lang="en-US" dirty="0"/>
          </a:p>
          <a:p>
            <a:pPr marL="160020" indent="-160020">
              <a:buSzPct val="100000"/>
              <a:buChar char="•"/>
            </a:pPr>
            <a:r>
              <a:rPr dirty="0"/>
              <a:t>Alle </a:t>
            </a:r>
            <a:r>
              <a:rPr dirty="0" err="1"/>
              <a:t>relevanten</a:t>
            </a:r>
            <a:r>
              <a:rPr dirty="0"/>
              <a:t> </a:t>
            </a:r>
            <a:r>
              <a:rPr dirty="0" err="1"/>
              <a:t>Informationen</a:t>
            </a:r>
            <a:r>
              <a:rPr dirty="0"/>
              <a:t> </a:t>
            </a:r>
            <a:r>
              <a:rPr dirty="0" err="1"/>
              <a:t>zum</a:t>
            </a:r>
            <a:r>
              <a:rPr dirty="0"/>
              <a:t> </a:t>
            </a:r>
            <a:r>
              <a:rPr lang="de-DE" dirty="0"/>
              <a:t>p</a:t>
            </a:r>
            <a:r>
              <a:rPr dirty="0" err="1"/>
              <a:t>olyvalenten</a:t>
            </a:r>
            <a:r>
              <a:rPr dirty="0"/>
              <a:t> Bachelor </a:t>
            </a:r>
            <a:r>
              <a:rPr dirty="0" err="1"/>
              <a:t>finden</a:t>
            </a:r>
            <a:r>
              <a:rPr dirty="0"/>
              <a:t> </a:t>
            </a:r>
            <a:r>
              <a:rPr dirty="0" err="1"/>
              <a:t>sich</a:t>
            </a:r>
            <a:r>
              <a:rPr dirty="0"/>
              <a:t> </a:t>
            </a:r>
            <a:r>
              <a:rPr dirty="0" err="1"/>
              <a:t>im</a:t>
            </a:r>
            <a:r>
              <a:rPr dirty="0"/>
              <a:t> </a:t>
            </a:r>
            <a:r>
              <a:rPr dirty="0" err="1"/>
              <a:t>Modulhandbuch</a:t>
            </a:r>
            <a:r>
              <a:rPr dirty="0"/>
              <a:t>:</a:t>
            </a:r>
            <a:br>
              <a:rPr dirty="0"/>
            </a:br>
            <a:r>
              <a:rPr lang="en-US" dirty="0">
                <a:hlinkClick r:id="rId2"/>
              </a:rPr>
              <a:t>https://www.gs.uni-heidelberg.de/md/neuphil/gs/studium/ba_modulhandbuch_stand_12.05.22.final.pdf</a:t>
            </a:r>
            <a:endParaRPr lang="en-US" dirty="0"/>
          </a:p>
          <a:p>
            <a:pPr marL="160020" indent="-160020">
              <a:buSzPct val="100000"/>
              <a:buFont typeface="Arial"/>
              <a:buChar char="•"/>
            </a:pPr>
            <a:endParaRPr lang="en-US" sz="1500" dirty="0"/>
          </a:p>
        </p:txBody>
      </p:sp>
      <p:sp>
        <p:nvSpPr>
          <p:cNvPr id="2" name="Foliennummernplatzhalter 1">
            <a:extLst>
              <a:ext uri="{FF2B5EF4-FFF2-40B4-BE49-F238E27FC236}">
                <a16:creationId xmlns:a16="http://schemas.microsoft.com/office/drawing/2014/main" id="{D4C1C863-6FD3-FA41-AA81-57F975D5BF78}"/>
              </a:ext>
            </a:extLst>
          </p:cNvPr>
          <p:cNvSpPr>
            <a:spLocks noGrp="1"/>
          </p:cNvSpPr>
          <p:nvPr>
            <p:ph type="sldNum" sz="quarter" idx="2"/>
          </p:nvPr>
        </p:nvSpPr>
        <p:spPr/>
        <p:txBody>
          <a:bodyPr/>
          <a:lstStyle/>
          <a:p>
            <a:fld id="{86CB4B4D-7CA3-9044-876B-883B54F8677D}" type="slidenum">
              <a:rPr lang="de-DE" smtClean="0"/>
              <a:t>25</a:t>
            </a:fld>
            <a:endParaRPr lang="de-DE"/>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tudienvoraussetzungen"/>
          <p:cNvSpPr txBox="1">
            <a:spLocks noGrp="1"/>
          </p:cNvSpPr>
          <p:nvPr>
            <p:ph type="title" idx="4294967295"/>
          </p:nvPr>
        </p:nvSpPr>
        <p:spPr>
          <a:xfrm>
            <a:off x="431800" y="462579"/>
            <a:ext cx="7772400" cy="1251921"/>
          </a:xfrm>
          <a:prstGeom prst="rect">
            <a:avLst/>
          </a:prstGeom>
        </p:spPr>
        <p:txBody>
          <a:bodyPr/>
          <a:lstStyle/>
          <a:p>
            <a:r>
              <a:rPr sz="3500" dirty="0" err="1">
                <a:latin typeface="Calibri" panose="020F0502020204030204" pitchFamily="34" charset="0"/>
                <a:cs typeface="Calibri" panose="020F0502020204030204" pitchFamily="34" charset="0"/>
              </a:rPr>
              <a:t>Studienvoraussetzungen</a:t>
            </a:r>
            <a:endParaRPr sz="3500" dirty="0">
              <a:latin typeface="Calibri" panose="020F0502020204030204" pitchFamily="34" charset="0"/>
              <a:cs typeface="Calibri" panose="020F0502020204030204" pitchFamily="34" charset="0"/>
            </a:endParaRPr>
          </a:p>
        </p:txBody>
      </p:sp>
      <p:sp>
        <p:nvSpPr>
          <p:cNvPr id="196" name="Hauptfach: Lateinkenntnisse und Kenntnisse in zwei weiteren, frei wählbaren Fremdsprachen (Niveau B1 gemäß dem Gemeinsamen Europäischen Referenzrahmen)…"/>
          <p:cNvSpPr txBox="1">
            <a:spLocks noGrp="1"/>
          </p:cNvSpPr>
          <p:nvPr>
            <p:ph type="body" idx="4294967295"/>
          </p:nvPr>
        </p:nvSpPr>
        <p:spPr>
          <a:xfrm>
            <a:off x="431800" y="1398925"/>
            <a:ext cx="7772400" cy="4634200"/>
          </a:xfrm>
          <a:prstGeom prst="rect">
            <a:avLst/>
          </a:prstGeom>
        </p:spPr>
        <p:txBody>
          <a:bodyPr lIns="0" tIns="0" rIns="0" bIns="0" anchor="t"/>
          <a:lstStyle/>
          <a:p>
            <a:pPr>
              <a:buSzPct val="100000"/>
            </a:pPr>
            <a:r>
              <a:rPr lang="en-US" sz="1800" b="1" u="sng" dirty="0">
                <a:ea typeface="+mj-ea"/>
              </a:rPr>
              <a:t>Bachelor:</a:t>
            </a:r>
            <a:endParaRPr lang="en-US" sz="1800" b="1" dirty="0">
              <a:ea typeface="+mj-ea"/>
            </a:endParaRPr>
          </a:p>
          <a:p>
            <a:pPr marL="160020" indent="-160020">
              <a:buSzPct val="100000"/>
              <a:buChar char="•"/>
            </a:pPr>
            <a:endParaRPr lang="en-US" b="1" dirty="0">
              <a:ea typeface="+mj-ea"/>
              <a:sym typeface="Helvetica"/>
            </a:endParaRPr>
          </a:p>
          <a:p>
            <a:pPr marL="160020" indent="-160020">
              <a:buSzPct val="100000"/>
              <a:buChar char="•"/>
            </a:pPr>
            <a:r>
              <a:rPr b="1" dirty="0" err="1">
                <a:ea typeface="+mj-ea"/>
                <a:sym typeface="Helvetica"/>
              </a:rPr>
              <a:t>Hauptfach</a:t>
            </a:r>
            <a:r>
              <a:rPr b="1" dirty="0">
                <a:ea typeface="+mj-ea"/>
                <a:sym typeface="Helvetica"/>
              </a:rPr>
              <a:t>:</a:t>
            </a:r>
            <a:r>
              <a:rPr dirty="0"/>
              <a:t> </a:t>
            </a:r>
            <a:r>
              <a:rPr b="1" u="sng" dirty="0" err="1"/>
              <a:t>Lateinkenntnisse</a:t>
            </a:r>
            <a:r>
              <a:rPr dirty="0"/>
              <a:t> </a:t>
            </a:r>
            <a:r>
              <a:rPr b="1" u="sng" dirty="0"/>
              <a:t>und</a:t>
            </a:r>
            <a:r>
              <a:rPr dirty="0"/>
              <a:t> </a:t>
            </a:r>
            <a:r>
              <a:rPr dirty="0" err="1"/>
              <a:t>Kenntnisse</a:t>
            </a:r>
            <a:r>
              <a:rPr dirty="0"/>
              <a:t> in </a:t>
            </a:r>
            <a:r>
              <a:rPr b="1" u="sng" dirty="0" err="1"/>
              <a:t>zwei</a:t>
            </a:r>
            <a:r>
              <a:rPr b="1" u="sng" dirty="0"/>
              <a:t> </a:t>
            </a:r>
            <a:r>
              <a:rPr b="1" u="sng" dirty="0" err="1"/>
              <a:t>weiteren</a:t>
            </a:r>
            <a:r>
              <a:rPr dirty="0"/>
              <a:t>, </a:t>
            </a:r>
            <a:r>
              <a:rPr dirty="0" err="1"/>
              <a:t>frei</a:t>
            </a:r>
            <a:r>
              <a:rPr dirty="0"/>
              <a:t> </a:t>
            </a:r>
            <a:r>
              <a:rPr dirty="0" err="1"/>
              <a:t>wählbaren</a:t>
            </a:r>
            <a:r>
              <a:rPr lang="de-DE" dirty="0"/>
              <a:t>, </a:t>
            </a:r>
            <a:r>
              <a:rPr lang="de-DE" b="1" u="sng" dirty="0"/>
              <a:t>modernen</a:t>
            </a:r>
            <a:r>
              <a:rPr u="sng" dirty="0"/>
              <a:t> </a:t>
            </a:r>
            <a:r>
              <a:rPr dirty="0" err="1"/>
              <a:t>Fremdsprachen</a:t>
            </a:r>
            <a:r>
              <a:rPr dirty="0"/>
              <a:t> (</a:t>
            </a:r>
            <a:r>
              <a:rPr b="1" dirty="0" err="1"/>
              <a:t>Niveau</a:t>
            </a:r>
            <a:r>
              <a:rPr b="1" dirty="0"/>
              <a:t> B1 </a:t>
            </a:r>
            <a:r>
              <a:rPr dirty="0" err="1"/>
              <a:t>gemäß</a:t>
            </a:r>
            <a:r>
              <a:rPr dirty="0"/>
              <a:t> de</a:t>
            </a:r>
            <a:r>
              <a:rPr lang="de-DE" dirty="0"/>
              <a:t>s</a:t>
            </a:r>
            <a:r>
              <a:rPr dirty="0"/>
              <a:t> </a:t>
            </a:r>
            <a:r>
              <a:rPr dirty="0" err="1"/>
              <a:t>Gemeinsamen</a:t>
            </a:r>
            <a:r>
              <a:rPr dirty="0"/>
              <a:t> </a:t>
            </a:r>
            <a:r>
              <a:rPr dirty="0" err="1"/>
              <a:t>Europäischen</a:t>
            </a:r>
            <a:r>
              <a:rPr dirty="0"/>
              <a:t> </a:t>
            </a:r>
            <a:r>
              <a:rPr dirty="0" err="1"/>
              <a:t>Referenzrahmen</a:t>
            </a:r>
            <a:r>
              <a:rPr lang="de-DE" dirty="0"/>
              <a:t>s</a:t>
            </a:r>
            <a:r>
              <a:rPr dirty="0"/>
              <a:t>)</a:t>
            </a:r>
          </a:p>
          <a:p>
            <a:pPr marL="160421" indent="-160421">
              <a:buSzPct val="100000"/>
              <a:buChar char="•"/>
            </a:pPr>
            <a:endParaRPr dirty="0">
              <a:latin typeface="Calibri" panose="020F0502020204030204" pitchFamily="34" charset="0"/>
              <a:cs typeface="Calibri" panose="020F0502020204030204" pitchFamily="34" charset="0"/>
            </a:endParaRPr>
          </a:p>
          <a:p>
            <a:pPr marL="160421" indent="-160421">
              <a:buSzPct val="100000"/>
              <a:buChar char="•"/>
            </a:pPr>
            <a:r>
              <a:rPr b="1" dirty="0" err="1">
                <a:latin typeface="Calibri" panose="020F0502020204030204" pitchFamily="34" charset="0"/>
                <a:ea typeface="+mj-ea"/>
                <a:cs typeface="Calibri" panose="020F0502020204030204" pitchFamily="34" charset="0"/>
                <a:sym typeface="Helvetica"/>
              </a:rPr>
              <a:t>Begleitfach</a:t>
            </a:r>
            <a:r>
              <a:rPr b="1" dirty="0">
                <a:latin typeface="Calibri" panose="020F0502020204030204" pitchFamily="34" charset="0"/>
                <a:ea typeface="+mj-ea"/>
                <a:cs typeface="Calibri" panose="020F0502020204030204" pitchFamily="34" charset="0"/>
                <a:sym typeface="Helvetica"/>
              </a:rPr>
              <a:t>:</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Kenntnisse</a:t>
            </a:r>
            <a:r>
              <a:rPr dirty="0">
                <a:latin typeface="Calibri" panose="020F0502020204030204" pitchFamily="34" charset="0"/>
                <a:cs typeface="Calibri" panose="020F0502020204030204" pitchFamily="34" charset="0"/>
              </a:rPr>
              <a:t> in </a:t>
            </a:r>
            <a:r>
              <a:rPr u="sng" dirty="0" err="1">
                <a:latin typeface="Calibri" panose="020F0502020204030204" pitchFamily="34" charset="0"/>
                <a:cs typeface="Calibri" panose="020F0502020204030204" pitchFamily="34" charset="0"/>
              </a:rPr>
              <a:t>zwei</a:t>
            </a:r>
            <a:r>
              <a:rPr u="sng" dirty="0">
                <a:latin typeface="Calibri" panose="020F0502020204030204" pitchFamily="34" charset="0"/>
                <a:cs typeface="Calibri" panose="020F0502020204030204" pitchFamily="34" charset="0"/>
              </a:rPr>
              <a:t> </a:t>
            </a:r>
            <a:r>
              <a:rPr u="sng" dirty="0" err="1">
                <a:latin typeface="Calibri" panose="020F0502020204030204" pitchFamily="34" charset="0"/>
                <a:cs typeface="Calibri" panose="020F0502020204030204" pitchFamily="34" charset="0"/>
              </a:rPr>
              <a:t>frei</a:t>
            </a:r>
            <a:r>
              <a:rPr u="sng" dirty="0">
                <a:latin typeface="Calibri" panose="020F0502020204030204" pitchFamily="34" charset="0"/>
                <a:cs typeface="Calibri" panose="020F0502020204030204" pitchFamily="34" charset="0"/>
              </a:rPr>
              <a:t> </a:t>
            </a:r>
            <a:r>
              <a:rPr u="sng" dirty="0" err="1">
                <a:latin typeface="Calibri" panose="020F0502020204030204" pitchFamily="34" charset="0"/>
                <a:cs typeface="Calibri" panose="020F0502020204030204" pitchFamily="34" charset="0"/>
              </a:rPr>
              <a:t>wählbaren</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Fremdsprachen</a:t>
            </a:r>
            <a:r>
              <a:rPr dirty="0">
                <a:latin typeface="Calibri" panose="020F0502020204030204" pitchFamily="34" charset="0"/>
                <a:cs typeface="Calibri" panose="020F0502020204030204" pitchFamily="34" charset="0"/>
              </a:rPr>
              <a:t> (</a:t>
            </a:r>
            <a:r>
              <a:rPr b="1" dirty="0" err="1">
                <a:latin typeface="Calibri" panose="020F0502020204030204" pitchFamily="34" charset="0"/>
                <a:cs typeface="Calibri" panose="020F0502020204030204" pitchFamily="34" charset="0"/>
              </a:rPr>
              <a:t>Niveau</a:t>
            </a:r>
            <a:r>
              <a:rPr b="1" dirty="0">
                <a:latin typeface="Calibri" panose="020F0502020204030204" pitchFamily="34" charset="0"/>
                <a:cs typeface="Calibri" panose="020F0502020204030204" pitchFamily="34" charset="0"/>
              </a:rPr>
              <a:t> B1</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Latein</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darf</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eine</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dieser</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Fremdsprachen</a:t>
            </a:r>
            <a:r>
              <a:rPr dirty="0">
                <a:latin typeface="Calibri" panose="020F0502020204030204" pitchFamily="34" charset="0"/>
                <a:cs typeface="Calibri" panose="020F0502020204030204" pitchFamily="34" charset="0"/>
              </a:rPr>
              <a:t> sein</a:t>
            </a:r>
          </a:p>
          <a:p>
            <a:pPr marL="160421" indent="-160421">
              <a:buSzPct val="100000"/>
              <a:buChar char="•"/>
            </a:pPr>
            <a:endParaRPr dirty="0">
              <a:latin typeface="Calibri" panose="020F0502020204030204" pitchFamily="34" charset="0"/>
              <a:cs typeface="Calibri" panose="020F0502020204030204" pitchFamily="34" charset="0"/>
            </a:endParaRPr>
          </a:p>
          <a:p>
            <a:pPr marL="160020" indent="-160020">
              <a:buSzPct val="100000"/>
              <a:buChar char="•"/>
            </a:pPr>
            <a:r>
              <a:rPr dirty="0" err="1"/>
              <a:t>Nachweis</a:t>
            </a:r>
            <a:r>
              <a:rPr dirty="0"/>
              <a:t> der </a:t>
            </a:r>
            <a:r>
              <a:rPr dirty="0" err="1"/>
              <a:t>Sprachkenntnisse</a:t>
            </a:r>
            <a:r>
              <a:rPr dirty="0"/>
              <a:t> </a:t>
            </a:r>
            <a:r>
              <a:rPr dirty="0" err="1"/>
              <a:t>durch</a:t>
            </a:r>
            <a:r>
              <a:rPr dirty="0"/>
              <a:t> </a:t>
            </a:r>
            <a:r>
              <a:rPr dirty="0" err="1"/>
              <a:t>mindestens</a:t>
            </a:r>
            <a:r>
              <a:rPr dirty="0"/>
              <a:t> </a:t>
            </a:r>
            <a:r>
              <a:rPr lang="de-DE" dirty="0"/>
              <a:t>vier</a:t>
            </a:r>
            <a:r>
              <a:rPr dirty="0" err="1"/>
              <a:t>jährigen</a:t>
            </a:r>
            <a:r>
              <a:rPr dirty="0"/>
              <a:t> </a:t>
            </a:r>
            <a:r>
              <a:rPr dirty="0" err="1"/>
              <a:t>Schulunterricht</a:t>
            </a:r>
            <a:r>
              <a:rPr dirty="0"/>
              <a:t> (Note</a:t>
            </a:r>
            <a:r>
              <a:rPr lang="en-US" dirty="0"/>
              <a:t> </a:t>
            </a:r>
            <a:r>
              <a:rPr dirty="0" err="1"/>
              <a:t>mindestens</a:t>
            </a:r>
            <a:r>
              <a:rPr dirty="0"/>
              <a:t> </a:t>
            </a:r>
            <a:r>
              <a:rPr dirty="0" err="1"/>
              <a:t>ausreichend</a:t>
            </a:r>
            <a:r>
              <a:rPr dirty="0"/>
              <a:t>) </a:t>
            </a:r>
            <a:r>
              <a:rPr dirty="0" err="1"/>
              <a:t>oder</a:t>
            </a:r>
            <a:r>
              <a:rPr dirty="0"/>
              <a:t> </a:t>
            </a:r>
            <a:r>
              <a:rPr dirty="0" err="1"/>
              <a:t>Sprachkurse</a:t>
            </a:r>
            <a:endParaRPr dirty="0"/>
          </a:p>
          <a:p>
            <a:pPr marL="160020" indent="-160020">
              <a:buSzPct val="100000"/>
              <a:buChar char="•"/>
            </a:pPr>
            <a:endParaRPr lang="en-US" dirty="0"/>
          </a:p>
          <a:p>
            <a:pPr marL="160020" indent="-160020">
              <a:buSzPct val="100000"/>
              <a:buChar char="•"/>
            </a:pPr>
            <a:endParaRPr lang="en-US" dirty="0"/>
          </a:p>
          <a:p>
            <a:pPr>
              <a:buSzPct val="100000"/>
            </a:pPr>
            <a:r>
              <a:rPr lang="en-US" sz="1800" b="1" u="sng" dirty="0"/>
              <a:t>Master:</a:t>
            </a:r>
            <a:endParaRPr lang="en-US" sz="1800" dirty="0"/>
          </a:p>
          <a:p>
            <a:endParaRPr lang="en-US" sz="1800" b="1" u="sng" dirty="0"/>
          </a:p>
          <a:p>
            <a:pPr marL="285750" indent="-285750">
              <a:buFont typeface="Arial"/>
              <a:buChar char="•"/>
            </a:pPr>
            <a:r>
              <a:rPr lang="en-US" dirty="0" err="1"/>
              <a:t>Kenntnisse</a:t>
            </a:r>
            <a:r>
              <a:rPr lang="en-US" dirty="0"/>
              <a:t> in </a:t>
            </a:r>
            <a:r>
              <a:rPr lang="en-US" dirty="0" err="1"/>
              <a:t>zwei</a:t>
            </a:r>
            <a:r>
              <a:rPr lang="en-US" dirty="0"/>
              <a:t> </a:t>
            </a:r>
            <a:r>
              <a:rPr lang="en-US" dirty="0" err="1"/>
              <a:t>modernen</a:t>
            </a:r>
            <a:r>
              <a:rPr lang="en-US" dirty="0"/>
              <a:t> </a:t>
            </a:r>
            <a:r>
              <a:rPr lang="en-US" dirty="0" err="1"/>
              <a:t>Fremdsprachen</a:t>
            </a:r>
            <a:r>
              <a:rPr lang="en-US" dirty="0"/>
              <a:t> auf </a:t>
            </a:r>
            <a:r>
              <a:rPr lang="en-US" b="1" dirty="0" err="1"/>
              <a:t>Niveau</a:t>
            </a:r>
            <a:r>
              <a:rPr lang="en-US" b="1" dirty="0"/>
              <a:t> B1 </a:t>
            </a:r>
            <a:r>
              <a:rPr lang="en-US" dirty="0"/>
              <a:t>(</a:t>
            </a:r>
            <a:r>
              <a:rPr lang="en-US" dirty="0" err="1"/>
              <a:t>darf</a:t>
            </a:r>
            <a:r>
              <a:rPr lang="en-US" dirty="0"/>
              <a:t> </a:t>
            </a:r>
            <a:r>
              <a:rPr lang="en-US" dirty="0" err="1"/>
              <a:t>auch</a:t>
            </a:r>
            <a:r>
              <a:rPr lang="en-US" dirty="0"/>
              <a:t> das </a:t>
            </a:r>
            <a:r>
              <a:rPr lang="en-US" dirty="0" err="1"/>
              <a:t>abgeschlossene</a:t>
            </a:r>
            <a:r>
              <a:rPr lang="en-US" dirty="0"/>
              <a:t> </a:t>
            </a:r>
            <a:r>
              <a:rPr lang="en-US" dirty="0" err="1"/>
              <a:t>Latinum</a:t>
            </a:r>
            <a:r>
              <a:rPr lang="en-US" dirty="0"/>
              <a:t> </a:t>
            </a:r>
            <a:r>
              <a:rPr lang="en-US" dirty="0" err="1"/>
              <a:t>oder</a:t>
            </a:r>
            <a:r>
              <a:rPr lang="en-US" dirty="0"/>
              <a:t> </a:t>
            </a:r>
            <a:r>
              <a:rPr lang="en-US" dirty="0" err="1"/>
              <a:t>Lateinkenntnisse</a:t>
            </a:r>
            <a:r>
              <a:rPr lang="en-US" dirty="0"/>
              <a:t> sein)</a:t>
            </a:r>
            <a:endParaRPr lang="en-US" sz="1800" u="sng" dirty="0"/>
          </a:p>
          <a:p>
            <a:pPr marL="285750" indent="-285750">
              <a:buFont typeface="Arial"/>
              <a:buChar char="•"/>
            </a:pPr>
            <a:r>
              <a:rPr lang="en-US" dirty="0" err="1"/>
              <a:t>Beim</a:t>
            </a:r>
            <a:r>
              <a:rPr lang="en-US" dirty="0"/>
              <a:t> </a:t>
            </a:r>
            <a:r>
              <a:rPr lang="en-US" b="1" dirty="0"/>
              <a:t>Master of Education </a:t>
            </a:r>
            <a:r>
              <a:rPr lang="en-US" dirty="0" err="1"/>
              <a:t>Englisch</a:t>
            </a:r>
            <a:r>
              <a:rPr lang="en-US" dirty="0"/>
              <a:t> und </a:t>
            </a:r>
            <a:r>
              <a:rPr lang="en-US" dirty="0" err="1"/>
              <a:t>eine</a:t>
            </a:r>
            <a:r>
              <a:rPr lang="en-US" dirty="0"/>
              <a:t> </a:t>
            </a:r>
            <a:r>
              <a:rPr lang="en-US" dirty="0" err="1"/>
              <a:t>weitere</a:t>
            </a:r>
            <a:r>
              <a:rPr lang="en-US" dirty="0"/>
              <a:t> </a:t>
            </a:r>
            <a:r>
              <a:rPr lang="en-US" dirty="0" err="1"/>
              <a:t>Fremdsprache</a:t>
            </a:r>
            <a:r>
              <a:rPr lang="en-US" dirty="0"/>
              <a:t> auf </a:t>
            </a:r>
            <a:r>
              <a:rPr lang="en-US" b="1" u="sng" dirty="0" err="1"/>
              <a:t>Niveau</a:t>
            </a:r>
            <a:r>
              <a:rPr lang="en-US" b="1" u="sng" dirty="0"/>
              <a:t> B2 </a:t>
            </a:r>
            <a:r>
              <a:rPr lang="en-US" dirty="0"/>
              <a:t>(</a:t>
            </a:r>
            <a:r>
              <a:rPr lang="en-US" dirty="0" err="1"/>
              <a:t>darf</a:t>
            </a:r>
            <a:r>
              <a:rPr lang="en-US" dirty="0"/>
              <a:t> </a:t>
            </a:r>
            <a:r>
              <a:rPr lang="en-US" dirty="0" err="1"/>
              <a:t>auch</a:t>
            </a:r>
            <a:r>
              <a:rPr lang="en-US" dirty="0"/>
              <a:t> das </a:t>
            </a:r>
            <a:r>
              <a:rPr lang="en-US" dirty="0" err="1"/>
              <a:t>abgeschlossene</a:t>
            </a:r>
            <a:r>
              <a:rPr lang="en-US" dirty="0"/>
              <a:t> </a:t>
            </a:r>
            <a:r>
              <a:rPr lang="en-US" dirty="0" err="1"/>
              <a:t>Latinum</a:t>
            </a:r>
            <a:r>
              <a:rPr lang="en-US" dirty="0"/>
              <a:t> sein)</a:t>
            </a:r>
          </a:p>
          <a:p>
            <a:pPr marL="285750" indent="-285750">
              <a:buFont typeface="Arial"/>
              <a:buChar char="•"/>
            </a:pPr>
            <a:endParaRPr lang="en-US" b="1" dirty="0"/>
          </a:p>
          <a:p>
            <a:pPr marL="160020" indent="-160020">
              <a:buSzPct val="100000"/>
              <a:buChar char="•"/>
            </a:pPr>
            <a:endParaRPr lang="en-US" dirty="0"/>
          </a:p>
        </p:txBody>
      </p:sp>
      <p:sp>
        <p:nvSpPr>
          <p:cNvPr id="2" name="Foliennummernplatzhalter 1">
            <a:extLst>
              <a:ext uri="{FF2B5EF4-FFF2-40B4-BE49-F238E27FC236}">
                <a16:creationId xmlns:a16="http://schemas.microsoft.com/office/drawing/2014/main" id="{5C0A78FC-DE78-0241-9AA1-ACBF42ED0A0C}"/>
              </a:ext>
            </a:extLst>
          </p:cNvPr>
          <p:cNvSpPr>
            <a:spLocks noGrp="1"/>
          </p:cNvSpPr>
          <p:nvPr>
            <p:ph type="sldNum" sz="quarter" idx="2"/>
          </p:nvPr>
        </p:nvSpPr>
        <p:spPr/>
        <p:txBody>
          <a:bodyPr/>
          <a:lstStyle/>
          <a:p>
            <a:fld id="{86CB4B4D-7CA3-9044-876B-883B54F8677D}" type="slidenum">
              <a:rPr lang="de-DE" smtClean="0"/>
              <a:t>26</a:t>
            </a:fld>
            <a:endParaRPr lang="de-DE"/>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8B116B23-6D38-79BB-369C-D42387740E46}"/>
              </a:ext>
            </a:extLst>
          </p:cNvPr>
          <p:cNvSpPr/>
          <p:nvPr/>
        </p:nvSpPr>
        <p:spPr>
          <a:xfrm>
            <a:off x="431800" y="1511300"/>
            <a:ext cx="7772400" cy="1675245"/>
          </a:xfrm>
          <a:prstGeom prst="rect">
            <a:avLst/>
          </a:prstGeom>
          <a:solidFill>
            <a:schemeClr val="accent2">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500" b="0" i="0" u="none" strike="noStrike" cap="none" spc="0" normalizeH="0" baseline="0">
              <a:ln>
                <a:noFill/>
              </a:ln>
              <a:solidFill>
                <a:srgbClr val="000000"/>
              </a:solidFill>
              <a:effectLst/>
              <a:uFillTx/>
              <a:latin typeface="+mn-lt"/>
              <a:ea typeface="+mn-ea"/>
              <a:cs typeface="+mn-cs"/>
              <a:sym typeface="Arial"/>
            </a:endParaRPr>
          </a:p>
        </p:txBody>
      </p:sp>
      <p:sp>
        <p:nvSpPr>
          <p:cNvPr id="2" name="Titel 1">
            <a:extLst>
              <a:ext uri="{FF2B5EF4-FFF2-40B4-BE49-F238E27FC236}">
                <a16:creationId xmlns:a16="http://schemas.microsoft.com/office/drawing/2014/main" id="{972C1E21-B42C-291F-35AB-B57474EAAE64}"/>
              </a:ext>
            </a:extLst>
          </p:cNvPr>
          <p:cNvSpPr>
            <a:spLocks noGrp="1"/>
          </p:cNvSpPr>
          <p:nvPr>
            <p:ph type="title"/>
          </p:nvPr>
        </p:nvSpPr>
        <p:spPr>
          <a:xfrm>
            <a:off x="431800" y="472103"/>
            <a:ext cx="7772400" cy="1039197"/>
          </a:xfrm>
        </p:spPr>
        <p:txBody>
          <a:bodyPr/>
          <a:lstStyle/>
          <a:p>
            <a:r>
              <a:rPr lang="de-DE" sz="3500" dirty="0">
                <a:latin typeface="Calibri" panose="020F0502020204030204" pitchFamily="34" charset="0"/>
                <a:ea typeface="Calibri" panose="020F0502020204030204" pitchFamily="34" charset="0"/>
                <a:cs typeface="Calibri" panose="020F0502020204030204" pitchFamily="34" charset="0"/>
              </a:rPr>
              <a:t>Erwerb von Lateinkenntnissen</a:t>
            </a:r>
          </a:p>
        </p:txBody>
      </p:sp>
      <p:sp>
        <p:nvSpPr>
          <p:cNvPr id="3" name="Inhaltsplatzhalter 2">
            <a:extLst>
              <a:ext uri="{FF2B5EF4-FFF2-40B4-BE49-F238E27FC236}">
                <a16:creationId xmlns:a16="http://schemas.microsoft.com/office/drawing/2014/main" id="{6032F655-DADA-3D54-994A-C7C22D942AF3}"/>
              </a:ext>
            </a:extLst>
          </p:cNvPr>
          <p:cNvSpPr>
            <a:spLocks noGrp="1"/>
          </p:cNvSpPr>
          <p:nvPr>
            <p:ph idx="1"/>
          </p:nvPr>
        </p:nvSpPr>
        <p:spPr/>
        <p:txBody>
          <a:bodyPr/>
          <a:lstStyle/>
          <a:p>
            <a:pPr marL="342900" indent="-342900">
              <a:buFont typeface="+mj-lt"/>
              <a:buAutoNum type="arabicPeriod"/>
            </a:pPr>
            <a:r>
              <a:rPr lang="de-DE" sz="1500" b="1" u="sng" dirty="0"/>
              <a:t>Germanistisches Seminar</a:t>
            </a:r>
          </a:p>
          <a:p>
            <a:pPr lvl="2" indent="0">
              <a:buNone/>
            </a:pPr>
            <a:r>
              <a:rPr lang="de-DE" sz="1500" b="1" dirty="0"/>
              <a:t>„Latein für </a:t>
            </a:r>
            <a:r>
              <a:rPr lang="de-DE" sz="1500" b="1" dirty="0" err="1"/>
              <a:t>Germanist:innen</a:t>
            </a:r>
            <a:r>
              <a:rPr lang="de-DE" sz="1500" b="1" dirty="0"/>
              <a:t>“ (kostenlos!)</a:t>
            </a:r>
          </a:p>
          <a:p>
            <a:pPr marL="691620" lvl="2" indent="-285750">
              <a:buFont typeface="Symbol" panose="05050102010706020507" pitchFamily="18" charset="2"/>
              <a:buChar char="-"/>
            </a:pPr>
            <a:r>
              <a:rPr lang="de-DE" sz="1500" dirty="0"/>
              <a:t>Semesterbegleitender Kurs (ein Semester, 4 SWS, zwei Klausuren, Anmeldung über </a:t>
            </a:r>
            <a:r>
              <a:rPr lang="de-DE" sz="1500" dirty="0" err="1"/>
              <a:t>heiCO</a:t>
            </a:r>
            <a:r>
              <a:rPr lang="de-DE" sz="1500" dirty="0"/>
              <a:t>)</a:t>
            </a:r>
          </a:p>
          <a:p>
            <a:pPr marL="691620" lvl="2" indent="-285750">
              <a:buFont typeface="Symbol" panose="05050102010706020507" pitchFamily="18" charset="2"/>
              <a:buChar char="-"/>
            </a:pPr>
            <a:r>
              <a:rPr lang="de-DE" sz="1500" dirty="0"/>
              <a:t>Zur Veranstaltung: </a:t>
            </a:r>
            <a:r>
              <a:rPr lang="de-DE" sz="1500" dirty="0">
                <a:hlinkClick r:id="rId2"/>
              </a:rPr>
              <a:t>https://heico.uni-heidelberg.de/heiCO/ee/ui/ca2/app/desktop/#/slc.tm.cp/student/courses/123962?$scrollTo=toc_overview</a:t>
            </a:r>
            <a:endParaRPr lang="de-DE" sz="1500" dirty="0"/>
          </a:p>
          <a:p>
            <a:pPr marL="691620" lvl="2" indent="-285750">
              <a:buFont typeface="Symbol" panose="05050102010706020507" pitchFamily="18" charset="2"/>
              <a:buChar char="-"/>
            </a:pPr>
            <a:r>
              <a:rPr lang="de-DE" sz="1500" dirty="0"/>
              <a:t>Nur anrechenbar, um </a:t>
            </a:r>
            <a:r>
              <a:rPr lang="de-DE" sz="1500" b="1" dirty="0"/>
              <a:t>Lateinkenntnisse</a:t>
            </a:r>
            <a:r>
              <a:rPr lang="de-DE" sz="1500" dirty="0"/>
              <a:t> nachzuweisen, nicht aber das Latinum!</a:t>
            </a:r>
          </a:p>
          <a:p>
            <a:pPr marL="342900" indent="-342900">
              <a:buFont typeface="+mj-lt"/>
              <a:buAutoNum type="arabicPeriod"/>
            </a:pPr>
            <a:r>
              <a:rPr lang="de-DE" sz="1500" b="1" u="sng" dirty="0"/>
              <a:t>Seminar für Klassische Philologie</a:t>
            </a:r>
          </a:p>
          <a:p>
            <a:pPr lvl="2" indent="0">
              <a:buNone/>
            </a:pPr>
            <a:r>
              <a:rPr lang="de-DE" sz="1500" b="1" dirty="0"/>
              <a:t>„Übungen zur Sprache und Kultur Roms“ (Vorbereitung auf die </a:t>
            </a:r>
            <a:r>
              <a:rPr lang="de-DE" sz="1500" b="1" dirty="0" err="1"/>
              <a:t>Latinumsprüfung</a:t>
            </a:r>
            <a:r>
              <a:rPr lang="de-DE" sz="1500" b="1" dirty="0"/>
              <a:t> – für Studierende aller Fakultäten) (kostenpflichtig!)</a:t>
            </a:r>
          </a:p>
          <a:p>
            <a:pPr marL="748770" lvl="2" indent="-342900">
              <a:buFont typeface="Symbol" panose="05050102010706020507" pitchFamily="18" charset="2"/>
              <a:buChar char="-"/>
            </a:pPr>
            <a:r>
              <a:rPr lang="de-DE" sz="1500" dirty="0"/>
              <a:t>Semesterbegleitender Kurs (ein Semester, 4 SWS, zwei Klausuren, Anmeldung über </a:t>
            </a:r>
            <a:r>
              <a:rPr lang="de-DE" sz="1500" dirty="0" err="1"/>
              <a:t>heiCO</a:t>
            </a:r>
            <a:r>
              <a:rPr lang="de-DE" sz="1500" dirty="0"/>
              <a:t>)</a:t>
            </a:r>
          </a:p>
          <a:p>
            <a:pPr marL="748770" lvl="2" indent="-342900">
              <a:buFont typeface="Symbol" panose="05050102010706020507" pitchFamily="18" charset="2"/>
              <a:buChar char="-"/>
            </a:pPr>
            <a:r>
              <a:rPr lang="de-DE" sz="1500" dirty="0"/>
              <a:t>Zur Veranstaltung: </a:t>
            </a:r>
            <a:r>
              <a:rPr lang="de-DE" sz="1500" dirty="0">
                <a:hlinkClick r:id="rId3"/>
              </a:rPr>
              <a:t>https://heico.uni-heidelberg.de/heiCO/ee/ui/ca2/app/desktop/#/slc.tm.cp/student/courses?$ctx=&amp;$skip=0&amp;$top=20&amp;objTermId=185&amp;orgId=1&amp;q=sprache%20und%20kultur%20roms</a:t>
            </a:r>
            <a:endParaRPr lang="de-DE" sz="1500" dirty="0"/>
          </a:p>
          <a:p>
            <a:pPr marL="748770" lvl="2" indent="-342900">
              <a:buFont typeface="Symbol" panose="05050102010706020507" pitchFamily="18" charset="2"/>
              <a:buChar char="-"/>
            </a:pPr>
            <a:r>
              <a:rPr lang="de-DE" sz="1500" dirty="0"/>
              <a:t>Bei Fragen hilft Frau </a:t>
            </a:r>
            <a:r>
              <a:rPr lang="de-DE" sz="1500" dirty="0" err="1"/>
              <a:t>Östringer</a:t>
            </a:r>
            <a:r>
              <a:rPr lang="de-DE" sz="1500" dirty="0"/>
              <a:t>: </a:t>
            </a:r>
            <a:r>
              <a:rPr lang="de-DE" sz="1500" dirty="0">
                <a:latin typeface="Calibri" panose="020F0502020204030204" pitchFamily="34" charset="0"/>
                <a:ea typeface="Calibri" panose="020F0502020204030204" pitchFamily="34" charset="0"/>
                <a:cs typeface="Calibri" panose="020F0502020204030204" pitchFamily="34" charset="0"/>
                <a:hlinkClick r:id="rId4"/>
              </a:rPr>
              <a:t>stud.lgr-beratung@uni-heidelberg.de</a:t>
            </a:r>
            <a:endParaRPr lang="de-DE" sz="1500" dirty="0"/>
          </a:p>
          <a:p>
            <a:pPr marL="342900" indent="-342900">
              <a:buFont typeface="+mj-lt"/>
              <a:buAutoNum type="arabicPeriod"/>
            </a:pPr>
            <a:r>
              <a:rPr lang="de-DE" sz="1500" b="1" u="sng" dirty="0"/>
              <a:t>Heidelberger Pädagogium</a:t>
            </a:r>
          </a:p>
          <a:p>
            <a:pPr marL="691620" lvl="2" indent="-285750">
              <a:buFont typeface="Symbol" panose="05050102010706020507" pitchFamily="18" charset="2"/>
              <a:buChar char="-"/>
            </a:pPr>
            <a:r>
              <a:rPr lang="de-DE" sz="1500" dirty="0"/>
              <a:t>Intensivkurs während der vorlesungsfreien Zeit</a:t>
            </a:r>
          </a:p>
          <a:p>
            <a:pPr marL="691620" lvl="2" indent="-285750">
              <a:buFont typeface="Symbol" panose="05050102010706020507" pitchFamily="18" charset="2"/>
              <a:buChar char="-"/>
            </a:pPr>
            <a:r>
              <a:rPr lang="de-DE" sz="1500" dirty="0"/>
              <a:t>Privat und kostenpflichtig; muss mit einer Klausur abgeschlossen werden!</a:t>
            </a:r>
          </a:p>
          <a:p>
            <a:pPr marL="691620" lvl="2" indent="-285750">
              <a:buFont typeface="Symbol" panose="05050102010706020507" pitchFamily="18" charset="2"/>
              <a:buChar char="-"/>
            </a:pPr>
            <a:r>
              <a:rPr lang="de-DE" sz="1500" dirty="0"/>
              <a:t>Informationen: </a:t>
            </a:r>
            <a:r>
              <a:rPr lang="de-DE" sz="1500" dirty="0">
                <a:solidFill>
                  <a:srgbClr val="C51429"/>
                </a:solidFill>
                <a:uFill>
                  <a:solidFill>
                    <a:srgbClr val="0000FF"/>
                  </a:solidFill>
                </a:uFill>
                <a:latin typeface="Calibri" panose="020F0502020204030204" pitchFamily="34" charset="0"/>
                <a:cs typeface="Calibri" panose="020F0502020204030204" pitchFamily="34" charset="0"/>
                <a:hlinkClick r:id="rId5"/>
              </a:rPr>
              <a:t>http://www.heidelberger-paedagogium.de/index.php/latinum-graecum</a:t>
            </a:r>
            <a:br>
              <a:rPr lang="de-DE" sz="1500" dirty="0"/>
            </a:br>
            <a:br>
              <a:rPr lang="de-DE" sz="1500" dirty="0"/>
            </a:br>
            <a:endParaRPr lang="de-DE" dirty="0">
              <a:latin typeface="Calibri" panose="020F0502020204030204" pitchFamily="34" charset="0"/>
              <a:ea typeface="Calibri" panose="020F0502020204030204" pitchFamily="34" charset="0"/>
              <a:cs typeface="Calibri" panose="020F0502020204030204" pitchFamily="34" charset="0"/>
            </a:endParaRPr>
          </a:p>
        </p:txBody>
      </p:sp>
      <p:sp>
        <p:nvSpPr>
          <p:cNvPr id="4" name="Foliennummernplatzhalter 3">
            <a:extLst>
              <a:ext uri="{FF2B5EF4-FFF2-40B4-BE49-F238E27FC236}">
                <a16:creationId xmlns:a16="http://schemas.microsoft.com/office/drawing/2014/main" id="{9420506A-CC3F-8454-7A9E-D5923B194B1E}"/>
              </a:ext>
            </a:extLst>
          </p:cNvPr>
          <p:cNvSpPr>
            <a:spLocks noGrp="1"/>
          </p:cNvSpPr>
          <p:nvPr>
            <p:ph type="sldNum" sz="quarter" idx="12"/>
          </p:nvPr>
        </p:nvSpPr>
        <p:spPr/>
        <p:txBody>
          <a:bodyPr/>
          <a:lstStyle/>
          <a:p>
            <a:fld id="{260862A2-50DE-47FA-A64A-4A26824AE22F}" type="slidenum">
              <a:rPr lang="de-DE" smtClean="0"/>
              <a:pPr/>
              <a:t>27</a:t>
            </a:fld>
            <a:endParaRPr lang="de-DE"/>
          </a:p>
        </p:txBody>
      </p:sp>
    </p:spTree>
    <p:extLst>
      <p:ext uri="{BB962C8B-B14F-4D97-AF65-F5344CB8AC3E}">
        <p14:creationId xmlns:p14="http://schemas.microsoft.com/office/powerpoint/2010/main" val="3460057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8B116B23-6D38-79BB-369C-D42387740E46}"/>
              </a:ext>
            </a:extLst>
          </p:cNvPr>
          <p:cNvSpPr/>
          <p:nvPr/>
        </p:nvSpPr>
        <p:spPr>
          <a:xfrm>
            <a:off x="431800" y="1511300"/>
            <a:ext cx="7772400" cy="1675245"/>
          </a:xfrm>
          <a:prstGeom prst="rect">
            <a:avLst/>
          </a:prstGeom>
          <a:solidFill>
            <a:schemeClr val="accent2">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500" b="0" i="0" u="none" strike="noStrike" cap="none" spc="0" normalizeH="0" baseline="0">
              <a:ln>
                <a:noFill/>
              </a:ln>
              <a:solidFill>
                <a:srgbClr val="000000"/>
              </a:solidFill>
              <a:effectLst/>
              <a:uFillTx/>
              <a:latin typeface="+mn-lt"/>
              <a:ea typeface="+mn-ea"/>
              <a:cs typeface="+mn-cs"/>
              <a:sym typeface="Arial"/>
            </a:endParaRPr>
          </a:p>
        </p:txBody>
      </p:sp>
      <p:sp>
        <p:nvSpPr>
          <p:cNvPr id="2" name="Titel 1">
            <a:extLst>
              <a:ext uri="{FF2B5EF4-FFF2-40B4-BE49-F238E27FC236}">
                <a16:creationId xmlns:a16="http://schemas.microsoft.com/office/drawing/2014/main" id="{972C1E21-B42C-291F-35AB-B57474EAAE64}"/>
              </a:ext>
            </a:extLst>
          </p:cNvPr>
          <p:cNvSpPr>
            <a:spLocks noGrp="1"/>
          </p:cNvSpPr>
          <p:nvPr>
            <p:ph type="title"/>
          </p:nvPr>
        </p:nvSpPr>
        <p:spPr>
          <a:xfrm>
            <a:off x="431800" y="472103"/>
            <a:ext cx="7772400" cy="1039197"/>
          </a:xfrm>
        </p:spPr>
        <p:txBody>
          <a:bodyPr/>
          <a:lstStyle/>
          <a:p>
            <a:r>
              <a:rPr lang="de-DE" sz="3500" dirty="0">
                <a:latin typeface="Calibri" panose="020F0502020204030204" pitchFamily="34" charset="0"/>
                <a:ea typeface="Calibri" panose="020F0502020204030204" pitchFamily="34" charset="0"/>
                <a:cs typeface="Calibri" panose="020F0502020204030204" pitchFamily="34" charset="0"/>
              </a:rPr>
              <a:t>Erwerb von Lateinkenntnissen</a:t>
            </a:r>
          </a:p>
        </p:txBody>
      </p:sp>
      <p:sp>
        <p:nvSpPr>
          <p:cNvPr id="3" name="Inhaltsplatzhalter 2">
            <a:extLst>
              <a:ext uri="{FF2B5EF4-FFF2-40B4-BE49-F238E27FC236}">
                <a16:creationId xmlns:a16="http://schemas.microsoft.com/office/drawing/2014/main" id="{6032F655-DADA-3D54-994A-C7C22D942AF3}"/>
              </a:ext>
            </a:extLst>
          </p:cNvPr>
          <p:cNvSpPr>
            <a:spLocks noGrp="1"/>
          </p:cNvSpPr>
          <p:nvPr>
            <p:ph idx="1"/>
          </p:nvPr>
        </p:nvSpPr>
        <p:spPr/>
        <p:txBody>
          <a:bodyPr/>
          <a:lstStyle/>
          <a:p>
            <a:pPr marL="342900" indent="-342900">
              <a:buFont typeface="+mj-lt"/>
              <a:buAutoNum type="arabicPeriod"/>
            </a:pPr>
            <a:r>
              <a:rPr lang="de-DE" sz="1500" b="1" u="sng" dirty="0"/>
              <a:t>Germanistisches Seminar</a:t>
            </a:r>
          </a:p>
          <a:p>
            <a:pPr lvl="2" indent="0">
              <a:buNone/>
            </a:pPr>
            <a:r>
              <a:rPr lang="de-DE" sz="1500" b="1" dirty="0"/>
              <a:t>„Latein für </a:t>
            </a:r>
            <a:r>
              <a:rPr lang="de-DE" sz="1500" b="1" dirty="0" err="1"/>
              <a:t>Germanist:innen</a:t>
            </a:r>
            <a:r>
              <a:rPr lang="de-DE" sz="1500" b="1" dirty="0"/>
              <a:t>“ (kostenlos!)</a:t>
            </a:r>
          </a:p>
          <a:p>
            <a:pPr marL="691620" lvl="2" indent="-285750">
              <a:buFont typeface="Symbol" panose="05050102010706020507" pitchFamily="18" charset="2"/>
              <a:buChar char="-"/>
            </a:pPr>
            <a:r>
              <a:rPr lang="de-DE" sz="1500" dirty="0"/>
              <a:t>Semesterbegleitender Kurs (ein Semester, 4 SWS, zwei Klausuren, Anmeldung über </a:t>
            </a:r>
            <a:r>
              <a:rPr lang="de-DE" sz="1500" dirty="0" err="1"/>
              <a:t>heiCO</a:t>
            </a:r>
            <a:r>
              <a:rPr lang="de-DE" sz="1500" dirty="0"/>
              <a:t>)</a:t>
            </a:r>
          </a:p>
          <a:p>
            <a:pPr marL="691620" lvl="2" indent="-285750">
              <a:buFont typeface="Symbol" panose="05050102010706020507" pitchFamily="18" charset="2"/>
              <a:buChar char="-"/>
            </a:pPr>
            <a:r>
              <a:rPr lang="de-DE" sz="1500" dirty="0"/>
              <a:t>Zur Veranstaltung: </a:t>
            </a:r>
            <a:r>
              <a:rPr lang="de-DE" sz="1500" dirty="0">
                <a:hlinkClick r:id="rId2"/>
              </a:rPr>
              <a:t>https://heico.uni-heidelberg.de/heiCO/ee/ui/ca2/app/desktop/#/slc.tm.cp/student/courses/123962?$scrollTo=toc_overview</a:t>
            </a:r>
            <a:endParaRPr lang="de-DE" sz="1500" dirty="0"/>
          </a:p>
          <a:p>
            <a:pPr marL="691620" lvl="2" indent="-285750">
              <a:buFont typeface="Symbol" panose="05050102010706020507" pitchFamily="18" charset="2"/>
              <a:buChar char="-"/>
            </a:pPr>
            <a:r>
              <a:rPr lang="de-DE" sz="1500" dirty="0"/>
              <a:t>Nur anrechenbar, um </a:t>
            </a:r>
            <a:r>
              <a:rPr lang="de-DE" sz="1500" b="1" dirty="0"/>
              <a:t>Lateinkenntnisse</a:t>
            </a:r>
            <a:r>
              <a:rPr lang="de-DE" sz="1500" dirty="0"/>
              <a:t> nachzuweisen, nicht aber das Latinum!</a:t>
            </a:r>
          </a:p>
          <a:p>
            <a:pPr marL="342900" indent="-342900">
              <a:buFont typeface="+mj-lt"/>
              <a:buAutoNum type="arabicPeriod"/>
            </a:pPr>
            <a:r>
              <a:rPr lang="de-DE" sz="1500" b="1" u="sng" dirty="0"/>
              <a:t>Seminar für Klassische Philologie</a:t>
            </a:r>
          </a:p>
          <a:p>
            <a:pPr lvl="2" indent="0">
              <a:buNone/>
            </a:pPr>
            <a:r>
              <a:rPr lang="de-DE" sz="1500" b="1" dirty="0"/>
              <a:t>„Übungen zur Sprache und Kultur Roms“ (Vorbereitung auf die </a:t>
            </a:r>
            <a:r>
              <a:rPr lang="de-DE" sz="1500" b="1" dirty="0" err="1"/>
              <a:t>Latinumsprüfung</a:t>
            </a:r>
            <a:r>
              <a:rPr lang="de-DE" sz="1500" b="1" dirty="0"/>
              <a:t> – für Studierende aller Fakultäten) (kostenpflichtig!)</a:t>
            </a:r>
          </a:p>
          <a:p>
            <a:pPr marL="748770" lvl="2" indent="-342900">
              <a:buFont typeface="Symbol" panose="05050102010706020507" pitchFamily="18" charset="2"/>
              <a:buChar char="-"/>
            </a:pPr>
            <a:r>
              <a:rPr lang="de-DE" sz="1500" dirty="0"/>
              <a:t>Semesterbegleitender Kurs (ein Semester, 4 SWS, zwei Klausuren, Anmeldung über </a:t>
            </a:r>
            <a:r>
              <a:rPr lang="de-DE" sz="1500" dirty="0" err="1"/>
              <a:t>heiCO</a:t>
            </a:r>
            <a:r>
              <a:rPr lang="de-DE" sz="1500" dirty="0"/>
              <a:t>)</a:t>
            </a:r>
          </a:p>
          <a:p>
            <a:pPr marL="748770" lvl="2" indent="-342900">
              <a:buFont typeface="Symbol" panose="05050102010706020507" pitchFamily="18" charset="2"/>
              <a:buChar char="-"/>
            </a:pPr>
            <a:r>
              <a:rPr lang="de-DE" sz="1500" dirty="0"/>
              <a:t>Zur Veranstaltung: </a:t>
            </a:r>
            <a:r>
              <a:rPr lang="de-DE" sz="1500" dirty="0">
                <a:hlinkClick r:id="rId3"/>
              </a:rPr>
              <a:t>https://heico.uni-heidelberg.de/heiCO/ee/ui/ca2/app/desktop/#/slc.tm.cp/student/courses?$ctx=&amp;$skip=0&amp;$top=20&amp;objTermId=185&amp;orgId=1&amp;q=sprache%20und%20kultur%20roms</a:t>
            </a:r>
            <a:endParaRPr lang="de-DE" sz="1500" dirty="0"/>
          </a:p>
          <a:p>
            <a:pPr marL="748770" lvl="2" indent="-342900">
              <a:buFont typeface="Symbol" panose="05050102010706020507" pitchFamily="18" charset="2"/>
              <a:buChar char="-"/>
            </a:pPr>
            <a:r>
              <a:rPr lang="de-DE" sz="1500" dirty="0"/>
              <a:t>Bei Fragen hilft Frau </a:t>
            </a:r>
            <a:r>
              <a:rPr lang="de-DE" sz="1500" dirty="0" err="1"/>
              <a:t>Östringer</a:t>
            </a:r>
            <a:r>
              <a:rPr lang="de-DE" sz="1500" dirty="0"/>
              <a:t>: </a:t>
            </a:r>
            <a:r>
              <a:rPr lang="de-DE" sz="1500" dirty="0">
                <a:latin typeface="Calibri" panose="020F0502020204030204" pitchFamily="34" charset="0"/>
                <a:ea typeface="Calibri" panose="020F0502020204030204" pitchFamily="34" charset="0"/>
                <a:cs typeface="Calibri" panose="020F0502020204030204" pitchFamily="34" charset="0"/>
                <a:hlinkClick r:id="rId4"/>
              </a:rPr>
              <a:t>stud.lgr-beratung@uni-heidelberg.de</a:t>
            </a:r>
            <a:endParaRPr lang="de-DE" sz="1500" dirty="0"/>
          </a:p>
          <a:p>
            <a:pPr marL="342900" indent="-342900">
              <a:buFont typeface="+mj-lt"/>
              <a:buAutoNum type="arabicPeriod"/>
            </a:pPr>
            <a:r>
              <a:rPr lang="de-DE" sz="1500" b="1" u="sng" dirty="0"/>
              <a:t>Heidelberger Pädagogium</a:t>
            </a:r>
          </a:p>
          <a:p>
            <a:pPr marL="691620" lvl="2" indent="-285750">
              <a:buFont typeface="Symbol" panose="05050102010706020507" pitchFamily="18" charset="2"/>
              <a:buChar char="-"/>
            </a:pPr>
            <a:r>
              <a:rPr lang="de-DE" sz="1500" dirty="0"/>
              <a:t>Intensivkurs während der vorlesungsfreien Zeit</a:t>
            </a:r>
          </a:p>
          <a:p>
            <a:pPr marL="691620" lvl="2" indent="-285750">
              <a:buFont typeface="Symbol" panose="05050102010706020507" pitchFamily="18" charset="2"/>
              <a:buChar char="-"/>
            </a:pPr>
            <a:r>
              <a:rPr lang="de-DE" sz="1500" dirty="0"/>
              <a:t>Privat und kostenpflichtig; muss mit einer Klausur abgeschlossen werden!</a:t>
            </a:r>
          </a:p>
          <a:p>
            <a:pPr marL="691620" lvl="2" indent="-285750">
              <a:buFont typeface="Symbol" panose="05050102010706020507" pitchFamily="18" charset="2"/>
              <a:buChar char="-"/>
            </a:pPr>
            <a:r>
              <a:rPr lang="de-DE" sz="1500" dirty="0"/>
              <a:t>Informationen: </a:t>
            </a:r>
            <a:r>
              <a:rPr lang="de-DE" sz="1500" dirty="0">
                <a:solidFill>
                  <a:srgbClr val="C51429"/>
                </a:solidFill>
                <a:uFill>
                  <a:solidFill>
                    <a:srgbClr val="0000FF"/>
                  </a:solidFill>
                </a:uFill>
                <a:latin typeface="Calibri" panose="020F0502020204030204" pitchFamily="34" charset="0"/>
                <a:cs typeface="Calibri" panose="020F0502020204030204" pitchFamily="34" charset="0"/>
                <a:hlinkClick r:id="rId5"/>
              </a:rPr>
              <a:t>http://www.heidelberger-paedagogium.de/index.php/latinum-graecum</a:t>
            </a:r>
            <a:br>
              <a:rPr lang="de-DE" sz="1500" dirty="0"/>
            </a:br>
            <a:br>
              <a:rPr lang="de-DE" sz="1500" dirty="0"/>
            </a:br>
            <a:endParaRPr lang="de-DE" dirty="0">
              <a:latin typeface="Calibri" panose="020F0502020204030204" pitchFamily="34" charset="0"/>
              <a:ea typeface="Calibri" panose="020F0502020204030204" pitchFamily="34" charset="0"/>
              <a:cs typeface="Calibri" panose="020F0502020204030204" pitchFamily="34" charset="0"/>
            </a:endParaRPr>
          </a:p>
        </p:txBody>
      </p:sp>
      <p:sp>
        <p:nvSpPr>
          <p:cNvPr id="4" name="Foliennummernplatzhalter 3">
            <a:extLst>
              <a:ext uri="{FF2B5EF4-FFF2-40B4-BE49-F238E27FC236}">
                <a16:creationId xmlns:a16="http://schemas.microsoft.com/office/drawing/2014/main" id="{9420506A-CC3F-8454-7A9E-D5923B194B1E}"/>
              </a:ext>
            </a:extLst>
          </p:cNvPr>
          <p:cNvSpPr>
            <a:spLocks noGrp="1"/>
          </p:cNvSpPr>
          <p:nvPr>
            <p:ph type="sldNum" sz="quarter" idx="12"/>
          </p:nvPr>
        </p:nvSpPr>
        <p:spPr/>
        <p:txBody>
          <a:bodyPr/>
          <a:lstStyle/>
          <a:p>
            <a:fld id="{260862A2-50DE-47FA-A64A-4A26824AE22F}" type="slidenum">
              <a:rPr lang="de-DE" smtClean="0"/>
              <a:pPr/>
              <a:t>28</a:t>
            </a:fld>
            <a:endParaRPr lang="de-DE"/>
          </a:p>
        </p:txBody>
      </p:sp>
      <p:sp>
        <p:nvSpPr>
          <p:cNvPr id="7" name="Pfeil: nach oben 6">
            <a:extLst>
              <a:ext uri="{FF2B5EF4-FFF2-40B4-BE49-F238E27FC236}">
                <a16:creationId xmlns:a16="http://schemas.microsoft.com/office/drawing/2014/main" id="{79C6E8CE-8664-90C1-BCB4-DC211E215C63}"/>
              </a:ext>
            </a:extLst>
          </p:cNvPr>
          <p:cNvSpPr/>
          <p:nvPr/>
        </p:nvSpPr>
        <p:spPr>
          <a:xfrm>
            <a:off x="2874818" y="3238500"/>
            <a:ext cx="2886364" cy="3025777"/>
          </a:xfrm>
          <a:prstGeom prst="upArrow">
            <a:avLst/>
          </a:prstGeom>
          <a:solidFill>
            <a:srgbClr val="FFFF00"/>
          </a:soli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500" b="0" i="0" u="none" strike="noStrike" cap="none" spc="0" normalizeH="0" baseline="0">
              <a:ln>
                <a:noFill/>
              </a:ln>
              <a:solidFill>
                <a:srgbClr val="000000"/>
              </a:solidFill>
              <a:effectLst/>
              <a:uFillTx/>
              <a:latin typeface="+mn-lt"/>
              <a:ea typeface="+mn-ea"/>
              <a:cs typeface="+mn-cs"/>
              <a:sym typeface="Arial"/>
            </a:endParaRPr>
          </a:p>
        </p:txBody>
      </p:sp>
      <p:sp>
        <p:nvSpPr>
          <p:cNvPr id="8" name="Textfeld 7">
            <a:extLst>
              <a:ext uri="{FF2B5EF4-FFF2-40B4-BE49-F238E27FC236}">
                <a16:creationId xmlns:a16="http://schemas.microsoft.com/office/drawing/2014/main" id="{6D14E7E2-9308-A803-5F64-C07DCE09DD3D}"/>
              </a:ext>
            </a:extLst>
          </p:cNvPr>
          <p:cNvSpPr txBox="1"/>
          <p:nvPr/>
        </p:nvSpPr>
        <p:spPr>
          <a:xfrm>
            <a:off x="3555999" y="3961429"/>
            <a:ext cx="1524002" cy="1579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863600" rtl="0" fontAlgn="auto" latinLnBrk="0" hangingPunct="0">
              <a:lnSpc>
                <a:spcPts val="2900"/>
              </a:lnSpc>
              <a:spcBef>
                <a:spcPts val="0"/>
              </a:spcBef>
              <a:spcAft>
                <a:spcPts val="0"/>
              </a:spcAft>
              <a:buClrTx/>
              <a:buSzTx/>
              <a:buFontTx/>
              <a:buNone/>
              <a:tabLst/>
            </a:pPr>
            <a:r>
              <a:rPr kumimoji="0" lang="de-DE" sz="1600" b="1" i="0" u="sng" strike="noStrike" cap="none" spc="0" normalizeH="0" baseline="0" dirty="0">
                <a:ln>
                  <a:noFill/>
                </a:ln>
                <a:solidFill>
                  <a:srgbClr val="000000"/>
                </a:solidFill>
                <a:effectLst/>
                <a:uFillTx/>
                <a:latin typeface="Calibri" panose="020F0502020204030204" pitchFamily="34" charset="0"/>
                <a:ea typeface="Calibri" panose="020F0502020204030204" pitchFamily="34" charset="0"/>
                <a:cs typeface="Calibri" panose="020F0502020204030204" pitchFamily="34" charset="0"/>
                <a:sym typeface="Helvetica"/>
              </a:rPr>
              <a:t>Kursempfehlung</a:t>
            </a:r>
          </a:p>
          <a:p>
            <a:pPr marL="0" marR="0" indent="0" algn="ctr" defTabSz="863600" rtl="0" fontAlgn="auto" latinLnBrk="0" hangingPunct="0">
              <a:lnSpc>
                <a:spcPts val="2900"/>
              </a:lnSpc>
              <a:spcBef>
                <a:spcPts val="0"/>
              </a:spcBef>
              <a:spcAft>
                <a:spcPts val="0"/>
              </a:spcAft>
              <a:buClrTx/>
              <a:buSzTx/>
              <a:buFontTx/>
              <a:buNone/>
              <a:tabLst/>
            </a:pPr>
            <a:r>
              <a:rPr lang="de-DE" sz="1500" b="0" dirty="0">
                <a:latin typeface="Calibri" panose="020F0502020204030204" pitchFamily="34" charset="0"/>
                <a:ea typeface="Calibri" panose="020F0502020204030204" pitchFamily="34" charset="0"/>
                <a:cs typeface="Calibri" panose="020F0502020204030204" pitchFamily="34" charset="0"/>
              </a:rPr>
              <a:t>(Im 1./2. Semester belegen)</a:t>
            </a:r>
            <a:endParaRPr kumimoji="0" lang="de-DE" sz="1500" b="0" i="0" u="none" strike="noStrike" cap="none" spc="0" normalizeH="0" baseline="0" dirty="0">
              <a:ln>
                <a:noFill/>
              </a:ln>
              <a:solidFill>
                <a:srgbClr val="000000"/>
              </a:solidFill>
              <a:effectLst/>
              <a:uFillTx/>
              <a:latin typeface="Calibri" panose="020F0502020204030204" pitchFamily="34" charset="0"/>
              <a:ea typeface="Calibri" panose="020F0502020204030204" pitchFamily="34" charset="0"/>
              <a:cs typeface="Calibri" panose="020F0502020204030204" pitchFamily="34" charset="0"/>
              <a:sym typeface="Helvetica"/>
            </a:endParaRPr>
          </a:p>
        </p:txBody>
      </p:sp>
    </p:spTree>
    <p:extLst>
      <p:ext uri="{BB962C8B-B14F-4D97-AF65-F5344CB8AC3E}">
        <p14:creationId xmlns:p14="http://schemas.microsoft.com/office/powerpoint/2010/main" val="2831490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Fremdsprachenkenntnisse"/>
          <p:cNvSpPr txBox="1">
            <a:spLocks noGrp="1"/>
          </p:cNvSpPr>
          <p:nvPr>
            <p:ph type="title" idx="4294967295"/>
          </p:nvPr>
        </p:nvSpPr>
        <p:spPr>
          <a:prstGeom prst="rect">
            <a:avLst/>
          </a:prstGeom>
        </p:spPr>
        <p:txBody>
          <a:bodyPr/>
          <a:lstStyle/>
          <a:p>
            <a:r>
              <a:rPr sz="3500" dirty="0" err="1">
                <a:latin typeface="Calibri" panose="020F0502020204030204" pitchFamily="34" charset="0"/>
                <a:cs typeface="Calibri" panose="020F0502020204030204" pitchFamily="34" charset="0"/>
              </a:rPr>
              <a:t>Fremdsprachenkenntnisse</a:t>
            </a:r>
            <a:endParaRPr sz="3500" dirty="0">
              <a:latin typeface="Calibri" panose="020F0502020204030204" pitchFamily="34" charset="0"/>
              <a:cs typeface="Calibri" panose="020F0502020204030204" pitchFamily="34" charset="0"/>
            </a:endParaRPr>
          </a:p>
        </p:txBody>
      </p:sp>
      <p:sp>
        <p:nvSpPr>
          <p:cNvPr id="204" name="Zentrales Sprachlabor (ZSL) (http://www.uni-heidelberg.de/zsl/index.html)…"/>
          <p:cNvSpPr txBox="1">
            <a:spLocks noGrp="1"/>
          </p:cNvSpPr>
          <p:nvPr>
            <p:ph type="body" idx="4294967295"/>
          </p:nvPr>
        </p:nvSpPr>
        <p:spPr>
          <a:xfrm>
            <a:off x="431800" y="1397000"/>
            <a:ext cx="7772400" cy="4965700"/>
          </a:xfrm>
          <a:prstGeom prst="rect">
            <a:avLst/>
          </a:prstGeom>
        </p:spPr>
        <p:txBody>
          <a:bodyPr lIns="0" tIns="0" rIns="0" bIns="0" anchor="t"/>
          <a:lstStyle/>
          <a:p>
            <a:pPr>
              <a:defRPr b="1">
                <a:latin typeface="+mj-lt"/>
                <a:ea typeface="+mj-ea"/>
                <a:cs typeface="+mj-cs"/>
                <a:sym typeface="Helvetica"/>
              </a:defRPr>
            </a:pPr>
            <a:r>
              <a:rPr sz="1500" dirty="0" err="1">
                <a:latin typeface="Calibri" panose="020F0502020204030204" pitchFamily="34" charset="0"/>
                <a:ea typeface="Calibri" panose="020F0502020204030204" pitchFamily="34" charset="0"/>
                <a:cs typeface="Calibri" panose="020F0502020204030204" pitchFamily="34" charset="0"/>
              </a:rPr>
              <a:t>Zentrales</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Sprachlabor</a:t>
            </a:r>
            <a:r>
              <a:rPr sz="1500" dirty="0">
                <a:latin typeface="Calibri" panose="020F0502020204030204" pitchFamily="34" charset="0"/>
                <a:ea typeface="Calibri" panose="020F0502020204030204" pitchFamily="34" charset="0"/>
                <a:cs typeface="Calibri" panose="020F0502020204030204" pitchFamily="34" charset="0"/>
              </a:rPr>
              <a:t> (ZSL) </a:t>
            </a:r>
            <a:r>
              <a:rPr sz="1500" b="0" dirty="0">
                <a:latin typeface="Calibri" panose="020F0502020204030204" pitchFamily="34" charset="0"/>
                <a:ea typeface="Calibri" panose="020F0502020204030204" pitchFamily="34" charset="0"/>
                <a:cs typeface="Calibri" panose="020F0502020204030204" pitchFamily="34" charset="0"/>
                <a:sym typeface="Calibri"/>
              </a:rPr>
              <a:t>(</a:t>
            </a:r>
            <a:r>
              <a:rPr sz="1500" b="0" dirty="0">
                <a:uFill>
                  <a:solidFill>
                    <a:srgbClr val="0000FF"/>
                  </a:solidFill>
                </a:uFill>
                <a:latin typeface="Calibri" panose="020F0502020204030204" pitchFamily="34" charset="0"/>
                <a:ea typeface="Calibri" panose="020F0502020204030204" pitchFamily="34" charset="0"/>
                <a:cs typeface="Calibri" panose="020F0502020204030204" pitchFamily="34" charset="0"/>
                <a:sym typeface="Calibri"/>
                <a:hlinkClick r:id="rId2"/>
              </a:rPr>
              <a:t>http://www.uni-heidelberg.de/zsl/index.html</a:t>
            </a:r>
            <a:r>
              <a:rPr sz="1500" b="0" dirty="0">
                <a:latin typeface="Calibri" panose="020F0502020204030204" pitchFamily="34" charset="0"/>
                <a:ea typeface="Calibri" panose="020F0502020204030204" pitchFamily="34" charset="0"/>
                <a:cs typeface="Calibri" panose="020F0502020204030204" pitchFamily="34" charset="0"/>
                <a:sym typeface="Calibri"/>
              </a:rPr>
              <a:t>)</a:t>
            </a:r>
          </a:p>
          <a:p>
            <a:endParaRPr lang="en-US" sz="1500" dirty="0">
              <a:latin typeface="Calibri" panose="020F0502020204030204" pitchFamily="34" charset="0"/>
              <a:ea typeface="Calibri" panose="020F0502020204030204" pitchFamily="34" charset="0"/>
              <a:cs typeface="Calibri" panose="020F0502020204030204" pitchFamily="34" charset="0"/>
            </a:endParaRPr>
          </a:p>
          <a:p>
            <a:r>
              <a:rPr sz="1500" dirty="0">
                <a:latin typeface="Calibri" panose="020F0502020204030204" pitchFamily="34" charset="0"/>
                <a:ea typeface="Calibri" panose="020F0502020204030204" pitchFamily="34" charset="0"/>
                <a:cs typeface="Calibri" panose="020F0502020204030204" pitchFamily="34" charset="0"/>
              </a:rPr>
              <a:t>Dieses Semester </a:t>
            </a:r>
            <a:r>
              <a:rPr sz="1500" dirty="0" err="1">
                <a:latin typeface="Calibri" panose="020F0502020204030204" pitchFamily="34" charset="0"/>
                <a:ea typeface="Calibri" panose="020F0502020204030204" pitchFamily="34" charset="0"/>
                <a:cs typeface="Calibri" panose="020F0502020204030204" pitchFamily="34" charset="0"/>
              </a:rPr>
              <a:t>werden</a:t>
            </a:r>
            <a:r>
              <a:rPr sz="1500" dirty="0">
                <a:latin typeface="Calibri" panose="020F0502020204030204" pitchFamily="34" charset="0"/>
                <a:ea typeface="Calibri" panose="020F0502020204030204" pitchFamily="34" charset="0"/>
                <a:cs typeface="Calibri" panose="020F0502020204030204" pitchFamily="34" charset="0"/>
              </a:rPr>
              <a:t> </a:t>
            </a:r>
            <a:r>
              <a:rPr lang="en-US" sz="1500" dirty="0">
                <a:latin typeface="Calibri" panose="020F0502020204030204" pitchFamily="34" charset="0"/>
                <a:ea typeface="Calibri" panose="020F0502020204030204" pitchFamily="34" charset="0"/>
                <a:cs typeface="Calibri" panose="020F0502020204030204" pitchFamily="34" charset="0"/>
              </a:rPr>
              <a:t>17 </a:t>
            </a:r>
            <a:r>
              <a:rPr sz="1500" dirty="0" err="1">
                <a:latin typeface="Calibri" panose="020F0502020204030204" pitchFamily="34" charset="0"/>
                <a:ea typeface="Calibri" panose="020F0502020204030204" pitchFamily="34" charset="0"/>
                <a:cs typeface="Calibri" panose="020F0502020204030204" pitchFamily="34" charset="0"/>
              </a:rPr>
              <a:t>Sprachen</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angeboten</a:t>
            </a:r>
            <a:r>
              <a:rPr sz="1500" dirty="0">
                <a:latin typeface="Calibri" panose="020F0502020204030204" pitchFamily="34" charset="0"/>
                <a:ea typeface="Calibri" panose="020F0502020204030204" pitchFamily="34" charset="0"/>
                <a:cs typeface="Calibri" panose="020F0502020204030204" pitchFamily="34" charset="0"/>
              </a:rPr>
              <a:t>:</a:t>
            </a:r>
          </a:p>
          <a:p>
            <a:endParaRPr lang="en-US" sz="1500" dirty="0">
              <a:latin typeface="Calibri" panose="020F0502020204030204" pitchFamily="34" charset="0"/>
              <a:ea typeface="Calibri" panose="020F0502020204030204" pitchFamily="34" charset="0"/>
              <a:cs typeface="Calibri" panose="020F0502020204030204" pitchFamily="34" charset="0"/>
            </a:endParaRPr>
          </a:p>
          <a:p>
            <a:pPr marL="541020" lvl="1" indent="-160020">
              <a:buChar char="•"/>
            </a:pPr>
            <a:r>
              <a:rPr sz="1200" dirty="0" err="1">
                <a:latin typeface="Calibri" panose="020F0502020204030204" pitchFamily="34" charset="0"/>
                <a:ea typeface="Calibri" panose="020F0502020204030204" pitchFamily="34" charset="0"/>
                <a:cs typeface="Calibri" panose="020F0502020204030204" pitchFamily="34" charset="0"/>
              </a:rPr>
              <a:t>Arabisch</a:t>
            </a:r>
            <a:endParaRPr lang="de-DE" sz="1200" dirty="0">
              <a:latin typeface="Calibri" panose="020F0502020204030204" pitchFamily="34" charset="0"/>
              <a:ea typeface="Calibri" panose="020F0502020204030204" pitchFamily="34" charset="0"/>
              <a:cs typeface="Calibri" panose="020F0502020204030204" pitchFamily="34" charset="0"/>
            </a:endParaRPr>
          </a:p>
          <a:p>
            <a:pPr marL="541020" lvl="1" indent="-160020">
              <a:buChar char="•"/>
            </a:pPr>
            <a:r>
              <a:rPr lang="de-DE" sz="1200" dirty="0">
                <a:latin typeface="Calibri" panose="020F0502020204030204" pitchFamily="34" charset="0"/>
                <a:ea typeface="Calibri" panose="020F0502020204030204" pitchFamily="34" charset="0"/>
                <a:cs typeface="Calibri" panose="020F0502020204030204" pitchFamily="34" charset="0"/>
              </a:rPr>
              <a:t>Bosnisch/Kroatisch/Serbisch</a:t>
            </a:r>
          </a:p>
          <a:p>
            <a:pPr marL="541020" lvl="1" indent="-160020">
              <a:buChar char="•"/>
            </a:pPr>
            <a:r>
              <a:rPr lang="de-DE" sz="1200" dirty="0">
                <a:latin typeface="Calibri" panose="020F0502020204030204" pitchFamily="34" charset="0"/>
                <a:ea typeface="Calibri" panose="020F0502020204030204" pitchFamily="34" charset="0"/>
                <a:cs typeface="Calibri" panose="020F0502020204030204" pitchFamily="34" charset="0"/>
              </a:rPr>
              <a:t>Bulgarisch</a:t>
            </a:r>
          </a:p>
          <a:p>
            <a:pPr marL="541020" lvl="1" indent="-160020">
              <a:buChar char="•"/>
            </a:pPr>
            <a:r>
              <a:rPr sz="1200" dirty="0" err="1">
                <a:latin typeface="Calibri" panose="020F0502020204030204" pitchFamily="34" charset="0"/>
                <a:ea typeface="Calibri" panose="020F0502020204030204" pitchFamily="34" charset="0"/>
                <a:cs typeface="Calibri" panose="020F0502020204030204" pitchFamily="34" charset="0"/>
              </a:rPr>
              <a:t>Chinesisch</a:t>
            </a:r>
            <a:endParaRPr sz="1200" dirty="0">
              <a:latin typeface="Calibri" panose="020F0502020204030204" pitchFamily="34" charset="0"/>
              <a:ea typeface="Calibri" panose="020F0502020204030204" pitchFamily="34" charset="0"/>
              <a:cs typeface="Calibri" panose="020F0502020204030204" pitchFamily="34" charset="0"/>
            </a:endParaRPr>
          </a:p>
          <a:p>
            <a:pPr marL="541020" lvl="1" indent="-160020">
              <a:buChar char="•"/>
            </a:pPr>
            <a:r>
              <a:rPr sz="1200" dirty="0" err="1">
                <a:latin typeface="Calibri" panose="020F0502020204030204" pitchFamily="34" charset="0"/>
                <a:ea typeface="Calibri" panose="020F0502020204030204" pitchFamily="34" charset="0"/>
                <a:cs typeface="Calibri" panose="020F0502020204030204" pitchFamily="34" charset="0"/>
              </a:rPr>
              <a:t>Englisch</a:t>
            </a:r>
            <a:endParaRPr sz="1200" dirty="0">
              <a:latin typeface="Calibri" panose="020F0502020204030204" pitchFamily="34" charset="0"/>
              <a:ea typeface="Calibri" panose="020F0502020204030204" pitchFamily="34" charset="0"/>
              <a:cs typeface="Calibri" panose="020F0502020204030204" pitchFamily="34" charset="0"/>
            </a:endParaRPr>
          </a:p>
          <a:p>
            <a:pPr marL="541020" lvl="1" indent="-160020">
              <a:buChar char="•"/>
            </a:pPr>
            <a:r>
              <a:rPr sz="1200" dirty="0" err="1">
                <a:latin typeface="Calibri" panose="020F0502020204030204" pitchFamily="34" charset="0"/>
                <a:ea typeface="Calibri" panose="020F0502020204030204" pitchFamily="34" charset="0"/>
                <a:cs typeface="Calibri" panose="020F0502020204030204" pitchFamily="34" charset="0"/>
              </a:rPr>
              <a:t>Französisch</a:t>
            </a:r>
            <a:endParaRPr sz="1200" dirty="0">
              <a:latin typeface="Calibri" panose="020F0502020204030204" pitchFamily="34" charset="0"/>
              <a:ea typeface="Calibri" panose="020F0502020204030204" pitchFamily="34" charset="0"/>
              <a:cs typeface="Calibri" panose="020F0502020204030204" pitchFamily="34" charset="0"/>
            </a:endParaRPr>
          </a:p>
          <a:p>
            <a:pPr marL="541020" lvl="1" indent="-160020">
              <a:buChar char="•"/>
            </a:pPr>
            <a:r>
              <a:rPr lang="de-DE" sz="1200" dirty="0">
                <a:latin typeface="Calibri" panose="020F0502020204030204" pitchFamily="34" charset="0"/>
                <a:ea typeface="Calibri" panose="020F0502020204030204" pitchFamily="34" charset="0"/>
                <a:cs typeface="Calibri" panose="020F0502020204030204" pitchFamily="34" charset="0"/>
              </a:rPr>
              <a:t>Galicisch</a:t>
            </a:r>
          </a:p>
          <a:p>
            <a:pPr marL="541020" lvl="1" indent="-160020">
              <a:buChar char="•"/>
            </a:pPr>
            <a:r>
              <a:rPr sz="1200" dirty="0" err="1">
                <a:latin typeface="Calibri" panose="020F0502020204030204" pitchFamily="34" charset="0"/>
                <a:ea typeface="Calibri" panose="020F0502020204030204" pitchFamily="34" charset="0"/>
                <a:cs typeface="Calibri" panose="020F0502020204030204" pitchFamily="34" charset="0"/>
              </a:rPr>
              <a:t>Italienisch</a:t>
            </a:r>
            <a:endParaRPr sz="1200" dirty="0">
              <a:latin typeface="Calibri" panose="020F0502020204030204" pitchFamily="34" charset="0"/>
              <a:ea typeface="Calibri" panose="020F0502020204030204" pitchFamily="34" charset="0"/>
              <a:cs typeface="Calibri" panose="020F0502020204030204" pitchFamily="34" charset="0"/>
            </a:endParaRPr>
          </a:p>
          <a:p>
            <a:pPr marL="541020" lvl="1" indent="-160020">
              <a:buChar char="•"/>
            </a:pPr>
            <a:r>
              <a:rPr sz="1200" dirty="0" err="1">
                <a:latin typeface="Calibri" panose="020F0502020204030204" pitchFamily="34" charset="0"/>
                <a:ea typeface="Calibri" panose="020F0502020204030204" pitchFamily="34" charset="0"/>
                <a:cs typeface="Calibri" panose="020F0502020204030204" pitchFamily="34" charset="0"/>
              </a:rPr>
              <a:t>Japanisch</a:t>
            </a:r>
            <a:endParaRPr sz="1200" dirty="0">
              <a:latin typeface="Calibri" panose="020F0502020204030204" pitchFamily="34" charset="0"/>
              <a:ea typeface="Calibri" panose="020F0502020204030204" pitchFamily="34" charset="0"/>
              <a:cs typeface="Calibri" panose="020F0502020204030204" pitchFamily="34" charset="0"/>
            </a:endParaRPr>
          </a:p>
          <a:p>
            <a:pPr marL="541020" lvl="1" indent="-160020">
              <a:buChar char="•"/>
            </a:pPr>
            <a:r>
              <a:rPr sz="1200" dirty="0" err="1">
                <a:latin typeface="Calibri" panose="020F0502020204030204" pitchFamily="34" charset="0"/>
                <a:ea typeface="Calibri" panose="020F0502020204030204" pitchFamily="34" charset="0"/>
                <a:cs typeface="Calibri" panose="020F0502020204030204" pitchFamily="34" charset="0"/>
              </a:rPr>
              <a:t>Polnisch</a:t>
            </a:r>
            <a:endParaRPr sz="1200" dirty="0">
              <a:latin typeface="Calibri" panose="020F0502020204030204" pitchFamily="34" charset="0"/>
              <a:ea typeface="Calibri" panose="020F0502020204030204" pitchFamily="34" charset="0"/>
              <a:cs typeface="Calibri" panose="020F0502020204030204" pitchFamily="34" charset="0"/>
            </a:endParaRPr>
          </a:p>
          <a:p>
            <a:pPr marL="541020" lvl="1" indent="-160020">
              <a:buChar char="•"/>
            </a:pPr>
            <a:r>
              <a:rPr sz="1200" dirty="0" err="1">
                <a:latin typeface="Calibri" panose="020F0502020204030204" pitchFamily="34" charset="0"/>
                <a:ea typeface="Calibri" panose="020F0502020204030204" pitchFamily="34" charset="0"/>
                <a:cs typeface="Calibri" panose="020F0502020204030204" pitchFamily="34" charset="0"/>
              </a:rPr>
              <a:t>Portugiesisch</a:t>
            </a:r>
            <a:endParaRPr sz="1200" dirty="0">
              <a:latin typeface="Calibri" panose="020F0502020204030204" pitchFamily="34" charset="0"/>
              <a:ea typeface="Calibri" panose="020F0502020204030204" pitchFamily="34" charset="0"/>
              <a:cs typeface="Calibri" panose="020F0502020204030204" pitchFamily="34" charset="0"/>
            </a:endParaRPr>
          </a:p>
          <a:p>
            <a:pPr marL="541020" lvl="1" indent="-160020">
              <a:buChar char="•"/>
            </a:pPr>
            <a:r>
              <a:rPr sz="1200" dirty="0" err="1">
                <a:latin typeface="Calibri" panose="020F0502020204030204" pitchFamily="34" charset="0"/>
                <a:ea typeface="Calibri" panose="020F0502020204030204" pitchFamily="34" charset="0"/>
                <a:cs typeface="Calibri" panose="020F0502020204030204" pitchFamily="34" charset="0"/>
              </a:rPr>
              <a:t>Russisch</a:t>
            </a:r>
            <a:endParaRPr sz="1200" dirty="0">
              <a:latin typeface="Calibri" panose="020F0502020204030204" pitchFamily="34" charset="0"/>
              <a:ea typeface="Calibri" panose="020F0502020204030204" pitchFamily="34" charset="0"/>
              <a:cs typeface="Calibri" panose="020F0502020204030204" pitchFamily="34" charset="0"/>
            </a:endParaRPr>
          </a:p>
          <a:p>
            <a:pPr marL="541020" lvl="1" indent="-160020">
              <a:buChar char="•"/>
            </a:pPr>
            <a:r>
              <a:rPr sz="1200" dirty="0" err="1">
                <a:latin typeface="Calibri" panose="020F0502020204030204" pitchFamily="34" charset="0"/>
                <a:ea typeface="Calibri" panose="020F0502020204030204" pitchFamily="34" charset="0"/>
                <a:cs typeface="Calibri" panose="020F0502020204030204" pitchFamily="34" charset="0"/>
              </a:rPr>
              <a:t>Schwedisch</a:t>
            </a:r>
            <a:endParaRPr sz="1200" dirty="0">
              <a:latin typeface="Calibri" panose="020F0502020204030204" pitchFamily="34" charset="0"/>
              <a:ea typeface="Calibri" panose="020F0502020204030204" pitchFamily="34" charset="0"/>
              <a:cs typeface="Calibri" panose="020F0502020204030204" pitchFamily="34" charset="0"/>
            </a:endParaRPr>
          </a:p>
          <a:p>
            <a:pPr marL="541020" lvl="1" indent="-160020">
              <a:buChar char="•"/>
            </a:pPr>
            <a:r>
              <a:rPr sz="1200" dirty="0" err="1">
                <a:latin typeface="Calibri" panose="020F0502020204030204" pitchFamily="34" charset="0"/>
                <a:ea typeface="Calibri" panose="020F0502020204030204" pitchFamily="34" charset="0"/>
                <a:cs typeface="Calibri" panose="020F0502020204030204" pitchFamily="34" charset="0"/>
              </a:rPr>
              <a:t>Spanisch</a:t>
            </a:r>
            <a:endParaRPr sz="1200" dirty="0">
              <a:latin typeface="Calibri" panose="020F0502020204030204" pitchFamily="34" charset="0"/>
              <a:ea typeface="Calibri" panose="020F0502020204030204" pitchFamily="34" charset="0"/>
              <a:cs typeface="Calibri" panose="020F0502020204030204" pitchFamily="34" charset="0"/>
            </a:endParaRPr>
          </a:p>
          <a:p>
            <a:pPr marL="541020" lvl="1" indent="-160020">
              <a:buChar char="•"/>
            </a:pPr>
            <a:r>
              <a:rPr lang="de-DE" sz="1200" dirty="0">
                <a:latin typeface="Calibri" panose="020F0502020204030204" pitchFamily="34" charset="0"/>
                <a:ea typeface="Calibri" panose="020F0502020204030204" pitchFamily="34" charset="0"/>
                <a:cs typeface="Calibri" panose="020F0502020204030204" pitchFamily="34" charset="0"/>
              </a:rPr>
              <a:t>Tschechisch</a:t>
            </a:r>
          </a:p>
          <a:p>
            <a:pPr marL="541020" lvl="1" indent="-160020">
              <a:buChar char="•"/>
            </a:pPr>
            <a:r>
              <a:rPr sz="1200" dirty="0" err="1">
                <a:latin typeface="Calibri" panose="020F0502020204030204" pitchFamily="34" charset="0"/>
                <a:ea typeface="Calibri" panose="020F0502020204030204" pitchFamily="34" charset="0"/>
                <a:cs typeface="Calibri" panose="020F0502020204030204" pitchFamily="34" charset="0"/>
              </a:rPr>
              <a:t>Türkisch</a:t>
            </a:r>
            <a:endParaRPr sz="1200" dirty="0">
              <a:latin typeface="Calibri" panose="020F0502020204030204" pitchFamily="34" charset="0"/>
              <a:ea typeface="Calibri" panose="020F0502020204030204" pitchFamily="34" charset="0"/>
              <a:cs typeface="Calibri" panose="020F0502020204030204" pitchFamily="34" charset="0"/>
            </a:endParaRPr>
          </a:p>
          <a:p>
            <a:pPr marL="541020" lvl="1" indent="-160020">
              <a:buChar char="•"/>
            </a:pPr>
            <a:r>
              <a:rPr lang="en-US" sz="1200" dirty="0" err="1">
                <a:latin typeface="Calibri" panose="020F0502020204030204" pitchFamily="34" charset="0"/>
                <a:ea typeface="Calibri" panose="020F0502020204030204" pitchFamily="34" charset="0"/>
                <a:cs typeface="Calibri" panose="020F0502020204030204" pitchFamily="34" charset="0"/>
              </a:rPr>
              <a:t>Ukrainisch</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541020" lvl="1" indent="-160020">
              <a:buChar char="•"/>
            </a:pPr>
            <a:endParaRPr lang="en-US" sz="1200" dirty="0">
              <a:latin typeface="Calibri" panose="020F0502020204030204" pitchFamily="34" charset="0"/>
              <a:ea typeface="Calibri" panose="020F0502020204030204" pitchFamily="34" charset="0"/>
              <a:cs typeface="Calibri" panose="020F0502020204030204" pitchFamily="34" charset="0"/>
            </a:endParaRPr>
          </a:p>
          <a:p>
            <a:pPr marL="541020" lvl="1" indent="-160020">
              <a:buChar char="•"/>
            </a:pPr>
            <a:endParaRPr lang="en-US" sz="1200" dirty="0">
              <a:latin typeface="Calibri" panose="020F0502020204030204" pitchFamily="34" charset="0"/>
              <a:ea typeface="Calibri" panose="020F0502020204030204" pitchFamily="34" charset="0"/>
              <a:cs typeface="Calibri" panose="020F0502020204030204" pitchFamily="34" charset="0"/>
            </a:endParaRPr>
          </a:p>
          <a:p>
            <a:r>
              <a:rPr sz="1500" dirty="0">
                <a:latin typeface="Calibri" panose="020F0502020204030204" pitchFamily="34" charset="0"/>
                <a:ea typeface="Calibri" panose="020F0502020204030204" pitchFamily="34" charset="0"/>
                <a:cs typeface="Calibri" panose="020F0502020204030204" pitchFamily="34" charset="0"/>
              </a:rPr>
              <a:t>4 SWS; </a:t>
            </a:r>
            <a:r>
              <a:rPr sz="1500" dirty="0" err="1">
                <a:latin typeface="Calibri" panose="020F0502020204030204" pitchFamily="34" charset="0"/>
                <a:ea typeface="Calibri" panose="020F0502020204030204" pitchFamily="34" charset="0"/>
                <a:cs typeface="Calibri" panose="020F0502020204030204" pitchFamily="34" charset="0"/>
              </a:rPr>
              <a:t>Abschluss</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mit</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mündlicher</a:t>
            </a:r>
            <a:r>
              <a:rPr sz="1500" dirty="0">
                <a:latin typeface="Calibri" panose="020F0502020204030204" pitchFamily="34" charset="0"/>
                <a:ea typeface="Calibri" panose="020F0502020204030204" pitchFamily="34" charset="0"/>
                <a:cs typeface="Calibri" panose="020F0502020204030204" pitchFamily="34" charset="0"/>
              </a:rPr>
              <a:t> und </a:t>
            </a:r>
            <a:r>
              <a:rPr sz="1500" dirty="0" err="1">
                <a:latin typeface="Calibri" panose="020F0502020204030204" pitchFamily="34" charset="0"/>
                <a:ea typeface="Calibri" panose="020F0502020204030204" pitchFamily="34" charset="0"/>
                <a:cs typeface="Calibri" panose="020F0502020204030204" pitchFamily="34" charset="0"/>
              </a:rPr>
              <a:t>schriftlicher</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Prüfung</a:t>
            </a:r>
            <a:endParaRPr sz="1500" dirty="0">
              <a:latin typeface="Calibri" panose="020F0502020204030204" pitchFamily="34" charset="0"/>
              <a:ea typeface="Calibri" panose="020F0502020204030204" pitchFamily="34" charset="0"/>
              <a:cs typeface="Calibri" panose="020F0502020204030204" pitchFamily="34" charset="0"/>
            </a:endParaRPr>
          </a:p>
          <a:p>
            <a:r>
              <a:rPr sz="1500" dirty="0">
                <a:latin typeface="Calibri" panose="020F0502020204030204" pitchFamily="34" charset="0"/>
                <a:ea typeface="Calibri" panose="020F0502020204030204" pitchFamily="34" charset="0"/>
                <a:cs typeface="Calibri" panose="020F0502020204030204" pitchFamily="34" charset="0"/>
              </a:rPr>
              <a:t>110€/</a:t>
            </a:r>
            <a:r>
              <a:rPr sz="1500" dirty="0" err="1">
                <a:latin typeface="Calibri" panose="020F0502020204030204" pitchFamily="34" charset="0"/>
                <a:ea typeface="Calibri" panose="020F0502020204030204" pitchFamily="34" charset="0"/>
                <a:cs typeface="Calibri" panose="020F0502020204030204" pitchFamily="34" charset="0"/>
              </a:rPr>
              <a:t>Kurs</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Zahlung</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mit</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CampusCard</a:t>
            </a:r>
            <a:r>
              <a:rPr lang="de-DE" sz="1500" dirty="0">
                <a:latin typeface="Calibri" panose="020F0502020204030204" pitchFamily="34" charset="0"/>
                <a:ea typeface="Calibri" panose="020F0502020204030204" pitchFamily="34" charset="0"/>
                <a:cs typeface="Calibri" panose="020F0502020204030204" pitchFamily="34" charset="0"/>
              </a:rPr>
              <a:t> (Ermäßigung bei BAföG)</a:t>
            </a:r>
            <a:endParaRPr sz="1500" dirty="0">
              <a:latin typeface="Calibri" panose="020F0502020204030204" pitchFamily="34" charset="0"/>
              <a:ea typeface="Calibri" panose="020F0502020204030204" pitchFamily="34" charset="0"/>
              <a:cs typeface="Calibri" panose="020F0502020204030204" pitchFamily="34" charset="0"/>
            </a:endParaRPr>
          </a:p>
        </p:txBody>
      </p:sp>
      <p:sp>
        <p:nvSpPr>
          <p:cNvPr id="2" name="Foliennummernplatzhalter 1">
            <a:extLst>
              <a:ext uri="{FF2B5EF4-FFF2-40B4-BE49-F238E27FC236}">
                <a16:creationId xmlns:a16="http://schemas.microsoft.com/office/drawing/2014/main" id="{DC8ABC4E-8E90-D84F-AA1F-7321B11930AF}"/>
              </a:ext>
            </a:extLst>
          </p:cNvPr>
          <p:cNvSpPr>
            <a:spLocks noGrp="1"/>
          </p:cNvSpPr>
          <p:nvPr>
            <p:ph type="sldNum" sz="quarter" idx="2"/>
          </p:nvPr>
        </p:nvSpPr>
        <p:spPr/>
        <p:txBody>
          <a:bodyPr/>
          <a:lstStyle/>
          <a:p>
            <a:fld id="{86CB4B4D-7CA3-9044-876B-883B54F8677D}" type="slidenum">
              <a:rPr lang="de-DE" smtClean="0"/>
              <a:t>29</a:t>
            </a:fld>
            <a:endParaRPr lang="de-DE"/>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a:xfrm>
            <a:off x="417650" y="371928"/>
            <a:ext cx="6010136" cy="795835"/>
          </a:xfrm>
        </p:spPr>
        <p:txBody>
          <a:bodyPr>
            <a:noAutofit/>
          </a:bodyPr>
          <a:lstStyle/>
          <a:p>
            <a:pPr>
              <a:lnSpc>
                <a:spcPct val="100000"/>
              </a:lnSpc>
            </a:pPr>
            <a:r>
              <a:rPr lang="de-DE" altLang="de-DE" sz="4000" dirty="0">
                <a:latin typeface="Calibri" panose="020F0502020204030204" pitchFamily="34" charset="0"/>
                <a:cs typeface="Calibri" panose="020F0502020204030204" pitchFamily="34" charset="0"/>
              </a:rPr>
              <a:t>Vorstellungsrunde</a:t>
            </a:r>
            <a:endParaRPr lang="de-DE" altLang="de-DE" sz="3200" i="1" dirty="0">
              <a:latin typeface="Calibri" panose="020F0502020204030204" pitchFamily="34" charset="0"/>
              <a:cs typeface="Calibri" panose="020F0502020204030204" pitchFamily="34" charset="0"/>
            </a:endParaRPr>
          </a:p>
        </p:txBody>
      </p:sp>
      <p:graphicFrame>
        <p:nvGraphicFramePr>
          <p:cNvPr id="2" name="Tabelle 2">
            <a:extLst>
              <a:ext uri="{FF2B5EF4-FFF2-40B4-BE49-F238E27FC236}">
                <a16:creationId xmlns:a16="http://schemas.microsoft.com/office/drawing/2014/main" id="{1DF950B5-71E4-EDBF-D2D5-5131DF70D728}"/>
              </a:ext>
            </a:extLst>
          </p:cNvPr>
          <p:cNvGraphicFramePr>
            <a:graphicFrameLocks noGrp="1"/>
          </p:cNvGraphicFramePr>
          <p:nvPr>
            <p:extLst>
              <p:ext uri="{D42A27DB-BD31-4B8C-83A1-F6EECF244321}">
                <p14:modId xmlns:p14="http://schemas.microsoft.com/office/powerpoint/2010/main" val="4200783059"/>
              </p:ext>
            </p:extLst>
          </p:nvPr>
        </p:nvGraphicFramePr>
        <p:xfrm>
          <a:off x="417649" y="1567314"/>
          <a:ext cx="7706656" cy="4876800"/>
        </p:xfrm>
        <a:graphic>
          <a:graphicData uri="http://schemas.openxmlformats.org/drawingml/2006/table">
            <a:tbl>
              <a:tblPr firstRow="1" bandRow="1">
                <a:tableStyleId>{5940675A-B579-460E-94D1-54222C63F5DA}</a:tableStyleId>
              </a:tblPr>
              <a:tblGrid>
                <a:gridCol w="614991">
                  <a:extLst>
                    <a:ext uri="{9D8B030D-6E8A-4147-A177-3AD203B41FA5}">
                      <a16:colId xmlns:a16="http://schemas.microsoft.com/office/drawing/2014/main" val="2617159804"/>
                    </a:ext>
                  </a:extLst>
                </a:gridCol>
                <a:gridCol w="7091665">
                  <a:extLst>
                    <a:ext uri="{9D8B030D-6E8A-4147-A177-3AD203B41FA5}">
                      <a16:colId xmlns:a16="http://schemas.microsoft.com/office/drawing/2014/main" val="4137851670"/>
                    </a:ext>
                  </a:extLst>
                </a:gridCol>
              </a:tblGrid>
              <a:tr h="3571761">
                <a:tc>
                  <a:txBody>
                    <a:bodyPr/>
                    <a:lstStyle/>
                    <a:p>
                      <a:pPr algn="l" hangingPunct="1">
                        <a:lnSpc>
                          <a:spcPct val="100000"/>
                        </a:lnSpc>
                        <a:spcBef>
                          <a:spcPts val="600"/>
                        </a:spcBef>
                        <a:spcAft>
                          <a:spcPts val="600"/>
                        </a:spcAft>
                      </a:pPr>
                      <a:endParaRPr lang="de-DE" altLang="de-DE" sz="2400">
                        <a:latin typeface="Calibri" panose="020F0502020204030204" pitchFamily="34" charset="0"/>
                        <a:cs typeface="Calibri" panose="020F0502020204030204" pitchFamily="34" charset="0"/>
                      </a:endParaRPr>
                    </a:p>
                    <a:p>
                      <a:pPr algn="l" hangingPunct="1">
                        <a:lnSpc>
                          <a:spcPct val="100000"/>
                        </a:lnSpc>
                        <a:spcBef>
                          <a:spcPts val="600"/>
                        </a:spcBef>
                        <a:spcAft>
                          <a:spcPts val="600"/>
                        </a:spcAft>
                      </a:pPr>
                      <a:endParaRPr lang="de-DE" altLang="de-DE" sz="2400">
                        <a:latin typeface="Calibri" panose="020F0502020204030204" pitchFamily="34" charset="0"/>
                        <a:cs typeface="Calibri" panose="020F0502020204030204" pitchFamily="34" charset="0"/>
                      </a:endParaRPr>
                    </a:p>
                    <a:p>
                      <a:pPr>
                        <a:spcBef>
                          <a:spcPts val="600"/>
                        </a:spcBef>
                        <a:spcAft>
                          <a:spcPts val="600"/>
                        </a:spcAft>
                      </a:pPr>
                      <a:endParaRPr lang="de-DE" sz="2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eaLnBrk="1" fontAlgn="auto" latinLnBrk="0" hangingPunct="1">
                        <a:lnSpc>
                          <a:spcPct val="100000"/>
                        </a:lnSpc>
                        <a:spcBef>
                          <a:spcPts val="600"/>
                        </a:spcBef>
                        <a:spcAft>
                          <a:spcPts val="600"/>
                        </a:spcAft>
                        <a:buClrTx/>
                        <a:buSzTx/>
                        <a:buFontTx/>
                        <a:buNone/>
                      </a:pPr>
                      <a:r>
                        <a:rPr lang="de-DE" sz="2400" b="1" i="0" dirty="0" err="1">
                          <a:latin typeface="Calibri"/>
                          <a:cs typeface="Calibri"/>
                        </a:rPr>
                        <a:t>Tutor:innen</a:t>
                      </a:r>
                      <a:r>
                        <a:rPr lang="de-DE" sz="2400" b="1" i="0" dirty="0">
                          <a:latin typeface="Calibri"/>
                          <a:cs typeface="Calibri"/>
                        </a:rPr>
                        <a:t>                               Koordination</a:t>
                      </a:r>
                      <a:br>
                        <a:rPr lang="de-DE" sz="2400" b="1" i="0" dirty="0">
                          <a:latin typeface="Calibri"/>
                          <a:cs typeface="Calibri"/>
                        </a:rPr>
                      </a:br>
                      <a:br>
                        <a:rPr lang="de-DE" sz="2400" b="1" i="0" dirty="0">
                          <a:latin typeface="Calibri"/>
                          <a:cs typeface="Calibri"/>
                        </a:rPr>
                      </a:br>
                      <a:r>
                        <a:rPr lang="de-DE" sz="2400" dirty="0">
                          <a:latin typeface="Calibri"/>
                          <a:cs typeface="Calibri"/>
                        </a:rPr>
                        <a:t>Maike Strauch                           Dr. Sebastian Franz</a:t>
                      </a:r>
                      <a:br>
                        <a:rPr lang="de-DE" sz="2400" dirty="0">
                          <a:latin typeface="Calibri"/>
                          <a:cs typeface="Calibri"/>
                        </a:rPr>
                      </a:br>
                      <a:br>
                        <a:rPr lang="de-DE" sz="2400" dirty="0">
                          <a:latin typeface="Calibri"/>
                          <a:cs typeface="Calibri"/>
                        </a:rPr>
                      </a:br>
                      <a:r>
                        <a:rPr lang="de-DE" sz="2400" b="0" i="0" u="none" strike="noStrike" noProof="0" dirty="0">
                          <a:solidFill>
                            <a:srgbClr val="000000"/>
                          </a:solidFill>
                          <a:latin typeface="Calibri"/>
                        </a:rPr>
                        <a:t>Jian </a:t>
                      </a:r>
                      <a:r>
                        <a:rPr lang="de-DE" sz="2400" b="0" i="0" u="none" strike="noStrike" noProof="0" dirty="0" err="1">
                          <a:solidFill>
                            <a:srgbClr val="000000"/>
                          </a:solidFill>
                          <a:latin typeface="Calibri"/>
                        </a:rPr>
                        <a:t>Nabipour</a:t>
                      </a:r>
                      <a:br>
                        <a:rPr lang="de-DE" sz="2400" b="0" i="0" u="none" strike="noStrike" noProof="0" dirty="0">
                          <a:solidFill>
                            <a:srgbClr val="000000"/>
                          </a:solidFill>
                          <a:latin typeface="Calibri"/>
                        </a:rPr>
                      </a:br>
                      <a:br>
                        <a:rPr lang="de-DE" sz="2400" b="0" i="0" u="none" strike="noStrike" noProof="0" dirty="0">
                          <a:solidFill>
                            <a:srgbClr val="000000"/>
                          </a:solidFill>
                          <a:latin typeface="Calibri"/>
                        </a:rPr>
                      </a:br>
                      <a:r>
                        <a:rPr lang="de-DE" sz="2400" dirty="0">
                          <a:latin typeface="Calibri"/>
                          <a:cs typeface="Calibri"/>
                        </a:rPr>
                        <a:t>Marvin Asmussen</a:t>
                      </a:r>
                      <a:br>
                        <a:rPr lang="de-DE" sz="2400" dirty="0">
                          <a:latin typeface="Calibri"/>
                          <a:cs typeface="Calibri"/>
                        </a:rPr>
                      </a:br>
                      <a:br>
                        <a:rPr lang="de-DE" sz="2400" dirty="0">
                          <a:latin typeface="Calibri"/>
                          <a:cs typeface="Calibri"/>
                        </a:rPr>
                      </a:br>
                      <a:r>
                        <a:rPr lang="de-DE" sz="2400" dirty="0">
                          <a:latin typeface="Calibri"/>
                          <a:cs typeface="Calibri"/>
                        </a:rPr>
                        <a:t>Sarah Keller</a:t>
                      </a:r>
                    </a:p>
                    <a:p>
                      <a:pPr algn="l">
                        <a:spcBef>
                          <a:spcPts val="600"/>
                        </a:spcBef>
                        <a:spcAft>
                          <a:spcPts val="600"/>
                        </a:spcAft>
                      </a:pPr>
                      <a:endParaRPr lang="de-DE" sz="2400" dirty="0">
                        <a:latin typeface="Calibri"/>
                        <a:cs typeface="Calibri"/>
                      </a:endParaRPr>
                    </a:p>
                    <a:p>
                      <a:pPr algn="l">
                        <a:spcBef>
                          <a:spcPts val="600"/>
                        </a:spcBef>
                        <a:spcAft>
                          <a:spcPts val="600"/>
                        </a:spcAft>
                      </a:pPr>
                      <a:endParaRPr lang="de-DE" sz="2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53885782"/>
                  </a:ext>
                </a:extLst>
              </a:tr>
              <a:tr h="369492">
                <a:tc>
                  <a:txBody>
                    <a:bodyPr/>
                    <a:lstStyle/>
                    <a:p>
                      <a:pPr lvl="0">
                        <a:spcBef>
                          <a:spcPts val="600"/>
                        </a:spcBef>
                        <a:spcAft>
                          <a:spcPts val="600"/>
                        </a:spcAft>
                        <a:buNone/>
                      </a:pPr>
                      <a:endParaRPr lang="de-DE" sz="2400" dirty="0"/>
                    </a:p>
                  </a:txBody>
                  <a:tcPr>
                    <a:lnL w="0">
                      <a:noFill/>
                    </a:lnL>
                    <a:lnR w="0">
                      <a:noFill/>
                    </a:lnR>
                    <a:lnT w="0">
                      <a:noFill/>
                    </a:lnT>
                    <a:lnB w="0">
                      <a:noFill/>
                    </a:lnB>
                    <a:lnTlToBr w="0">
                      <a:noFill/>
                    </a:lnTlToBr>
                    <a:lnBlToTr w="0">
                      <a:noFill/>
                    </a:lnBlToTr>
                  </a:tcPr>
                </a:tc>
                <a:tc>
                  <a:txBody>
                    <a:bodyPr/>
                    <a:lstStyle/>
                    <a:p>
                      <a:pPr lvl="0" algn="l">
                        <a:spcBef>
                          <a:spcPts val="600"/>
                        </a:spcBef>
                        <a:spcAft>
                          <a:spcPts val="600"/>
                        </a:spcAft>
                        <a:buNone/>
                      </a:pPr>
                      <a:endParaRPr lang="de-DE" sz="2400" dirty="0"/>
                    </a:p>
                  </a:txBody>
                  <a:tcPr>
                    <a:lnL w="0">
                      <a:noFill/>
                    </a:lnL>
                    <a:lnR w="0">
                      <a:noFill/>
                    </a:lnR>
                    <a:lnT w="0">
                      <a:noFill/>
                    </a:lnT>
                    <a:lnB w="0">
                      <a:noFill/>
                    </a:lnB>
                    <a:lnTlToBr w="0">
                      <a:noFill/>
                    </a:lnTlToBr>
                    <a:lnBlToTr w="0">
                      <a:noFill/>
                    </a:lnBlToTr>
                  </a:tcPr>
                </a:tc>
                <a:extLst>
                  <a:ext uri="{0D108BD9-81ED-4DB2-BD59-A6C34878D82A}">
                    <a16:rowId xmlns:a16="http://schemas.microsoft.com/office/drawing/2014/main" val="1192414968"/>
                  </a:ext>
                </a:extLst>
              </a:tr>
            </a:tbl>
          </a:graphicData>
        </a:graphic>
      </p:graphicFrame>
      <p:sp>
        <p:nvSpPr>
          <p:cNvPr id="3" name="Foliennummernplatzhalter 2">
            <a:extLst>
              <a:ext uri="{FF2B5EF4-FFF2-40B4-BE49-F238E27FC236}">
                <a16:creationId xmlns:a16="http://schemas.microsoft.com/office/drawing/2014/main" id="{042A2FC0-5BB6-3F7A-6A7F-66730F0A599E}"/>
              </a:ext>
            </a:extLst>
          </p:cNvPr>
          <p:cNvSpPr>
            <a:spLocks noGrp="1"/>
          </p:cNvSpPr>
          <p:nvPr>
            <p:ph type="sldNum" sz="quarter" idx="12"/>
          </p:nvPr>
        </p:nvSpPr>
        <p:spPr/>
        <p:txBody>
          <a:bodyPr/>
          <a:lstStyle/>
          <a:p>
            <a:fld id="{260862A2-50DE-47FA-A64A-4A26824AE22F}" type="slidenum">
              <a:rPr lang="de-DE" smtClean="0"/>
              <a:pPr/>
              <a:t>3</a:t>
            </a:fld>
            <a:endParaRPr lang="de-DE"/>
          </a:p>
        </p:txBody>
      </p:sp>
    </p:spTree>
    <p:extLst>
      <p:ext uri="{BB962C8B-B14F-4D97-AF65-F5344CB8AC3E}">
        <p14:creationId xmlns:p14="http://schemas.microsoft.com/office/powerpoint/2010/main" val="4221929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de-DE" sz="3500" b="1" dirty="0">
                <a:latin typeface="Calibri" panose="020F0502020204030204" pitchFamily="34" charset="0"/>
                <a:cs typeface="Calibri" panose="020F0502020204030204" pitchFamily="34" charset="0"/>
              </a:rPr>
              <a:t>Allgemeine Informationen zur Institutsbibliothek</a:t>
            </a:r>
          </a:p>
        </p:txBody>
      </p:sp>
      <p:sp>
        <p:nvSpPr>
          <p:cNvPr id="3" name="Inhaltsplatzhalter 2"/>
          <p:cNvSpPr>
            <a:spLocks noGrp="1"/>
          </p:cNvSpPr>
          <p:nvPr>
            <p:ph idx="1"/>
          </p:nvPr>
        </p:nvSpPr>
        <p:spPr>
          <a:xfrm>
            <a:off x="431800" y="1685620"/>
            <a:ext cx="7744614" cy="4183552"/>
          </a:xfrm>
        </p:spPr>
        <p:txBody>
          <a:bodyPr>
            <a:normAutofit/>
          </a:bodyPr>
          <a:lstStyle/>
          <a:p>
            <a:pPr marL="342900" indent="-342900">
              <a:buFont typeface="Arial" panose="020B0604020202020204" pitchFamily="34" charset="0"/>
              <a:buChar char="•"/>
            </a:pPr>
            <a:r>
              <a:rPr lang="de-DE" sz="2000" dirty="0"/>
              <a:t>Öffnungszeiten Vorlesungszeit:</a:t>
            </a:r>
          </a:p>
          <a:p>
            <a:endParaRPr lang="de-DE" sz="2000" dirty="0"/>
          </a:p>
          <a:p>
            <a:pPr marL="431780" lvl="1" indent="0">
              <a:buNone/>
            </a:pPr>
            <a:r>
              <a:rPr lang="de-DE" sz="2000" dirty="0"/>
              <a:t>	</a:t>
            </a:r>
            <a:r>
              <a:rPr lang="de-DE" sz="2000" b="1" dirty="0"/>
              <a:t>Mo–Fr 	  9:00–18:45 Uhr</a:t>
            </a:r>
          </a:p>
          <a:p>
            <a:pPr marL="431780" lvl="1" indent="0">
              <a:buNone/>
            </a:pPr>
            <a:r>
              <a:rPr lang="de-DE" sz="2000" b="1" dirty="0"/>
              <a:t>	       Sa 	10:00–15:45 Uhr</a:t>
            </a:r>
          </a:p>
          <a:p>
            <a:pPr marL="431780" lvl="1" indent="0">
              <a:buNone/>
            </a:pPr>
            <a:endParaRPr lang="de-DE" sz="2000" b="1" dirty="0"/>
          </a:p>
          <a:p>
            <a:pPr marL="342900" indent="-342900">
              <a:buFont typeface="Arial" panose="020B0604020202020204" pitchFamily="34" charset="0"/>
              <a:buChar char="•"/>
            </a:pPr>
            <a:r>
              <a:rPr lang="de-DE" sz="2000" dirty="0"/>
              <a:t>Arbeitsplätze, PCs, Kopierer, </a:t>
            </a:r>
            <a:r>
              <a:rPr lang="de-DE" sz="2000" dirty="0" err="1"/>
              <a:t>Eduroam</a:t>
            </a:r>
            <a:endParaRPr lang="de-DE" sz="2000" dirty="0"/>
          </a:p>
          <a:p>
            <a:endParaRPr lang="de-DE" sz="2000" dirty="0"/>
          </a:p>
          <a:p>
            <a:pPr marL="342900" indent="-342900">
              <a:buFont typeface="Arial" panose="020B0604020202020204" pitchFamily="34" charset="0"/>
              <a:buChar char="•"/>
            </a:pPr>
            <a:r>
              <a:rPr lang="de-DE" sz="2000" b="1" dirty="0"/>
              <a:t>Präsenzbibliothek! </a:t>
            </a:r>
            <a:r>
              <a:rPr lang="de-DE" sz="2000" dirty="0"/>
              <a:t>Ausleihe nur über das Wochenende möglich</a:t>
            </a:r>
          </a:p>
          <a:p>
            <a:endParaRPr lang="de-DE" sz="2000" dirty="0"/>
          </a:p>
          <a:p>
            <a:pPr marL="342900" indent="-342900">
              <a:buFont typeface="Arial" panose="020B0604020202020204" pitchFamily="34" charset="0"/>
              <a:buChar char="•"/>
            </a:pPr>
            <a:r>
              <a:rPr lang="de-DE" sz="2000" dirty="0"/>
              <a:t>Thematische Ordnung der Bücher: Signatur über HEIDI einzusehen</a:t>
            </a:r>
          </a:p>
        </p:txBody>
      </p:sp>
      <p:sp>
        <p:nvSpPr>
          <p:cNvPr id="4" name="Foliennummernplatzhalter 3">
            <a:extLst>
              <a:ext uri="{FF2B5EF4-FFF2-40B4-BE49-F238E27FC236}">
                <a16:creationId xmlns:a16="http://schemas.microsoft.com/office/drawing/2014/main" id="{208C0564-002F-BCB2-B3EE-DB63D75BF723}"/>
              </a:ext>
            </a:extLst>
          </p:cNvPr>
          <p:cNvSpPr>
            <a:spLocks noGrp="1"/>
          </p:cNvSpPr>
          <p:nvPr>
            <p:ph type="sldNum" sz="quarter" idx="12"/>
          </p:nvPr>
        </p:nvSpPr>
        <p:spPr/>
        <p:txBody>
          <a:bodyPr/>
          <a:lstStyle/>
          <a:p>
            <a:fld id="{260862A2-50DE-47FA-A64A-4A26824AE22F}" type="slidenum">
              <a:rPr lang="de-DE" smtClean="0"/>
              <a:pPr/>
              <a:t>30</a:t>
            </a:fld>
            <a:endParaRPr lang="de-DE"/>
          </a:p>
        </p:txBody>
      </p:sp>
    </p:spTree>
    <p:extLst>
      <p:ext uri="{BB962C8B-B14F-4D97-AF65-F5344CB8AC3E}">
        <p14:creationId xmlns:p14="http://schemas.microsoft.com/office/powerpoint/2010/main" val="1041353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1800" y="498791"/>
            <a:ext cx="7772400" cy="1079500"/>
          </a:xfrm>
        </p:spPr>
        <p:txBody>
          <a:bodyPr/>
          <a:lstStyle/>
          <a:p>
            <a:pPr algn="l"/>
            <a:r>
              <a:rPr lang="de-DE" sz="3500" b="1" dirty="0">
                <a:latin typeface="Calibri" panose="020F0502020204030204" pitchFamily="34" charset="0"/>
                <a:cs typeface="Calibri" panose="020F0502020204030204" pitchFamily="34" charset="0"/>
              </a:rPr>
              <a:t>Signaturen auf HEIDI einsehen</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7622" y="1198273"/>
            <a:ext cx="6768771" cy="5001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a:extLst>
              <a:ext uri="{FF2B5EF4-FFF2-40B4-BE49-F238E27FC236}">
                <a16:creationId xmlns:a16="http://schemas.microsoft.com/office/drawing/2014/main" id="{FB31928E-96AB-32D6-E1A3-6284D3AA6CB2}"/>
              </a:ext>
            </a:extLst>
          </p:cNvPr>
          <p:cNvSpPr>
            <a:spLocks noGrp="1"/>
          </p:cNvSpPr>
          <p:nvPr>
            <p:ph type="sldNum" sz="quarter" idx="12"/>
          </p:nvPr>
        </p:nvSpPr>
        <p:spPr/>
        <p:txBody>
          <a:bodyPr/>
          <a:lstStyle/>
          <a:p>
            <a:fld id="{260862A2-50DE-47FA-A64A-4A26824AE22F}" type="slidenum">
              <a:rPr lang="de-DE" smtClean="0"/>
              <a:pPr/>
              <a:t>31</a:t>
            </a:fld>
            <a:endParaRPr lang="de-DE"/>
          </a:p>
        </p:txBody>
      </p:sp>
    </p:spTree>
    <p:extLst>
      <p:ext uri="{BB962C8B-B14F-4D97-AF65-F5344CB8AC3E}">
        <p14:creationId xmlns:p14="http://schemas.microsoft.com/office/powerpoint/2010/main" val="35902926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1800" y="420168"/>
            <a:ext cx="7772400" cy="1079500"/>
          </a:xfrm>
        </p:spPr>
        <p:txBody>
          <a:bodyPr/>
          <a:lstStyle/>
          <a:p>
            <a:pPr algn="l"/>
            <a:r>
              <a:rPr lang="de-DE" sz="3500" b="1" dirty="0">
                <a:latin typeface="Calibri" panose="020F0502020204030204" pitchFamily="34" charset="0"/>
                <a:cs typeface="Calibri" panose="020F0502020204030204" pitchFamily="34" charset="0"/>
              </a:rPr>
              <a:t>Signaturen auf HEIDI einsehen</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9578" y="1334288"/>
            <a:ext cx="7627623" cy="4855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a:extLst>
              <a:ext uri="{FF2B5EF4-FFF2-40B4-BE49-F238E27FC236}">
                <a16:creationId xmlns:a16="http://schemas.microsoft.com/office/drawing/2014/main" id="{DE9CC24A-A5D7-3A58-4686-8E85615DD95F}"/>
              </a:ext>
            </a:extLst>
          </p:cNvPr>
          <p:cNvSpPr>
            <a:spLocks noGrp="1"/>
          </p:cNvSpPr>
          <p:nvPr>
            <p:ph type="sldNum" sz="quarter" idx="12"/>
          </p:nvPr>
        </p:nvSpPr>
        <p:spPr/>
        <p:txBody>
          <a:bodyPr/>
          <a:lstStyle/>
          <a:p>
            <a:fld id="{260862A2-50DE-47FA-A64A-4A26824AE22F}" type="slidenum">
              <a:rPr lang="de-DE" smtClean="0"/>
              <a:pPr/>
              <a:t>32</a:t>
            </a:fld>
            <a:endParaRPr lang="de-DE"/>
          </a:p>
        </p:txBody>
      </p:sp>
    </p:spTree>
    <p:extLst>
      <p:ext uri="{BB962C8B-B14F-4D97-AF65-F5344CB8AC3E}">
        <p14:creationId xmlns:p14="http://schemas.microsoft.com/office/powerpoint/2010/main" val="688667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4014" y="472425"/>
            <a:ext cx="7772400" cy="1079500"/>
          </a:xfrm>
        </p:spPr>
        <p:txBody>
          <a:bodyPr/>
          <a:lstStyle/>
          <a:p>
            <a:pPr algn="l"/>
            <a:r>
              <a:rPr lang="de-DE" sz="3500" b="1" dirty="0">
                <a:latin typeface="Calibri" panose="020F0502020204030204" pitchFamily="34" charset="0"/>
                <a:cs typeface="Calibri" panose="020F0502020204030204" pitchFamily="34" charset="0"/>
              </a:rPr>
              <a:t>Signaturen auf HEIDI einsehen</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9578" y="1334288"/>
            <a:ext cx="7627623" cy="4855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p:nvSpPr>
        <p:spPr>
          <a:xfrm>
            <a:off x="577585" y="4394628"/>
            <a:ext cx="7004778" cy="680076"/>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267"/>
          </a:p>
        </p:txBody>
      </p:sp>
      <p:sp>
        <p:nvSpPr>
          <p:cNvPr id="3" name="Foliennummernplatzhalter 2">
            <a:extLst>
              <a:ext uri="{FF2B5EF4-FFF2-40B4-BE49-F238E27FC236}">
                <a16:creationId xmlns:a16="http://schemas.microsoft.com/office/drawing/2014/main" id="{2005D966-D1CE-3C6C-44D7-EFE1528BCB56}"/>
              </a:ext>
            </a:extLst>
          </p:cNvPr>
          <p:cNvSpPr>
            <a:spLocks noGrp="1"/>
          </p:cNvSpPr>
          <p:nvPr>
            <p:ph type="sldNum" sz="quarter" idx="12"/>
          </p:nvPr>
        </p:nvSpPr>
        <p:spPr/>
        <p:txBody>
          <a:bodyPr/>
          <a:lstStyle/>
          <a:p>
            <a:fld id="{260862A2-50DE-47FA-A64A-4A26824AE22F}" type="slidenum">
              <a:rPr lang="de-DE" smtClean="0"/>
              <a:pPr/>
              <a:t>33</a:t>
            </a:fld>
            <a:endParaRPr lang="de-DE"/>
          </a:p>
        </p:txBody>
      </p:sp>
    </p:spTree>
    <p:extLst>
      <p:ext uri="{BB962C8B-B14F-4D97-AF65-F5344CB8AC3E}">
        <p14:creationId xmlns:p14="http://schemas.microsoft.com/office/powerpoint/2010/main" val="4176582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893DBC3-9FA0-4BE1-8269-2DD31F052FA7}"/>
              </a:ext>
            </a:extLst>
          </p:cNvPr>
          <p:cNvSpPr>
            <a:spLocks noGrp="1"/>
          </p:cNvSpPr>
          <p:nvPr>
            <p:ph type="sldNum" sz="quarter" idx="2"/>
          </p:nvPr>
        </p:nvSpPr>
        <p:spPr>
          <a:xfrm>
            <a:off x="8282212" y="6110388"/>
            <a:ext cx="141064" cy="153888"/>
          </a:xfrm>
        </p:spPr>
        <p:txBody>
          <a:bodyPr/>
          <a:lstStyle/>
          <a:p>
            <a:fld id="{86CB4B4D-7CA3-9044-876B-883B54F8677D}" type="slidenum">
              <a:rPr lang="de-DE" smtClean="0">
                <a:latin typeface="+mn-lt"/>
              </a:rPr>
              <a:t>34</a:t>
            </a:fld>
            <a:endParaRPr lang="de-DE">
              <a:latin typeface="+mn-lt"/>
            </a:endParaRPr>
          </a:p>
        </p:txBody>
      </p:sp>
      <p:sp>
        <p:nvSpPr>
          <p:cNvPr id="3" name="Textfeld 2">
            <a:extLst>
              <a:ext uri="{FF2B5EF4-FFF2-40B4-BE49-F238E27FC236}">
                <a16:creationId xmlns:a16="http://schemas.microsoft.com/office/drawing/2014/main" id="{9031C276-CBBC-460F-A161-AF5846C929A8}"/>
              </a:ext>
            </a:extLst>
          </p:cNvPr>
          <p:cNvSpPr txBox="1"/>
          <p:nvPr/>
        </p:nvSpPr>
        <p:spPr>
          <a:xfrm>
            <a:off x="1065527" y="2638336"/>
            <a:ext cx="6504945"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863600" rtl="0" fontAlgn="auto" latinLnBrk="0" hangingPunct="0">
              <a:lnSpc>
                <a:spcPct val="100000"/>
              </a:lnSpc>
              <a:spcBef>
                <a:spcPts val="0"/>
              </a:spcBef>
              <a:spcAft>
                <a:spcPts val="0"/>
              </a:spcAft>
              <a:buClrTx/>
              <a:buSzTx/>
              <a:buFontTx/>
              <a:buNone/>
              <a:tabLst/>
            </a:pPr>
            <a:r>
              <a:rPr kumimoji="0" lang="de-DE" sz="36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rPr>
              <a:t>Alle folgenden Angaben beziehen sich auf den BA - Germanistik!</a:t>
            </a:r>
          </a:p>
        </p:txBody>
      </p:sp>
    </p:spTree>
    <p:extLst>
      <p:ext uri="{BB962C8B-B14F-4D97-AF65-F5344CB8AC3E}">
        <p14:creationId xmlns:p14="http://schemas.microsoft.com/office/powerpoint/2010/main" val="268486882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893DBC3-9FA0-4BE1-8269-2DD31F052FA7}"/>
              </a:ext>
            </a:extLst>
          </p:cNvPr>
          <p:cNvSpPr>
            <a:spLocks noGrp="1"/>
          </p:cNvSpPr>
          <p:nvPr>
            <p:ph type="sldNum" sz="quarter" idx="2"/>
          </p:nvPr>
        </p:nvSpPr>
        <p:spPr>
          <a:xfrm>
            <a:off x="8282212" y="6110388"/>
            <a:ext cx="141064" cy="153888"/>
          </a:xfrm>
        </p:spPr>
        <p:txBody>
          <a:bodyPr/>
          <a:lstStyle/>
          <a:p>
            <a:fld id="{86CB4B4D-7CA3-9044-876B-883B54F8677D}" type="slidenum">
              <a:rPr lang="de-DE" smtClean="0">
                <a:latin typeface="+mn-lt"/>
              </a:rPr>
              <a:t>35</a:t>
            </a:fld>
            <a:endParaRPr lang="de-DE">
              <a:latin typeface="+mn-lt"/>
            </a:endParaRPr>
          </a:p>
        </p:txBody>
      </p:sp>
      <p:sp>
        <p:nvSpPr>
          <p:cNvPr id="3" name="Textfeld 2">
            <a:extLst>
              <a:ext uri="{FF2B5EF4-FFF2-40B4-BE49-F238E27FC236}">
                <a16:creationId xmlns:a16="http://schemas.microsoft.com/office/drawing/2014/main" id="{9031C276-CBBC-460F-A161-AF5846C929A8}"/>
              </a:ext>
            </a:extLst>
          </p:cNvPr>
          <p:cNvSpPr txBox="1"/>
          <p:nvPr/>
        </p:nvSpPr>
        <p:spPr>
          <a:xfrm>
            <a:off x="1065527" y="2438282"/>
            <a:ext cx="6504945" cy="1600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863600" rtl="0" fontAlgn="auto" latinLnBrk="0" hangingPunct="0">
              <a:lnSpc>
                <a:spcPct val="100000"/>
              </a:lnSpc>
              <a:spcBef>
                <a:spcPts val="0"/>
              </a:spcBef>
              <a:spcAft>
                <a:spcPts val="0"/>
              </a:spcAft>
              <a:buClrTx/>
              <a:buSzTx/>
              <a:buFontTx/>
              <a:buNone/>
              <a:tabLst/>
            </a:pPr>
            <a:r>
              <a:rPr kumimoji="0" lang="de-DE" sz="54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rPr>
              <a:t>B.A. Germanistik 50%</a:t>
            </a:r>
          </a:p>
          <a:p>
            <a:pPr marL="0" marR="0" indent="0" algn="ctr" defTabSz="863600" rtl="0" fontAlgn="auto" latinLnBrk="0" hangingPunct="0">
              <a:lnSpc>
                <a:spcPct val="100000"/>
              </a:lnSpc>
              <a:spcBef>
                <a:spcPts val="0"/>
              </a:spcBef>
              <a:spcAft>
                <a:spcPts val="0"/>
              </a:spcAft>
              <a:buClrTx/>
              <a:buSzTx/>
              <a:buFontTx/>
              <a:buNone/>
              <a:tabLst/>
            </a:pPr>
            <a:r>
              <a:rPr lang="de-DE" sz="4400" dirty="0">
                <a:latin typeface="Calibri" panose="020F0502020204030204" pitchFamily="34" charset="0"/>
                <a:cs typeface="Calibri" panose="020F0502020204030204" pitchFamily="34" charset="0"/>
              </a:rPr>
              <a:t>(mit/ohne Lehramtsoption)</a:t>
            </a:r>
            <a:endParaRPr kumimoji="0" lang="de-DE" sz="44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endParaRPr>
          </a:p>
        </p:txBody>
      </p:sp>
    </p:spTree>
    <p:extLst>
      <p:ext uri="{BB962C8B-B14F-4D97-AF65-F5344CB8AC3E}">
        <p14:creationId xmlns:p14="http://schemas.microsoft.com/office/powerpoint/2010/main" val="259223852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Modulhandbuch – Hauptfach"/>
          <p:cNvSpPr txBox="1">
            <a:spLocks noGrp="1"/>
          </p:cNvSpPr>
          <p:nvPr>
            <p:ph type="title" idx="4294967295"/>
          </p:nvPr>
        </p:nvSpPr>
        <p:spPr>
          <a:prstGeom prst="rect">
            <a:avLst/>
          </a:prstGeom>
        </p:spPr>
        <p:txBody>
          <a:bodyPr lIns="0" tIns="0" rIns="0" bIns="0" anchor="t"/>
          <a:lstStyle/>
          <a:p>
            <a:pPr>
              <a:lnSpc>
                <a:spcPct val="100000"/>
              </a:lnSpc>
            </a:pPr>
            <a:r>
              <a:rPr dirty="0" err="1">
                <a:latin typeface="Calibri"/>
              </a:rPr>
              <a:t>Modulhandbuch</a:t>
            </a:r>
            <a:r>
              <a:rPr dirty="0">
                <a:latin typeface="Calibri"/>
              </a:rPr>
              <a:t> </a:t>
            </a:r>
            <a:r>
              <a:rPr sz="2400" b="0" dirty="0">
                <a:latin typeface="Calibri"/>
                <a:ea typeface="Calibri"/>
                <a:cs typeface="Calibri"/>
                <a:sym typeface="Calibri"/>
              </a:rPr>
              <a:t>– </a:t>
            </a:r>
            <a:r>
              <a:rPr sz="2400" b="0" dirty="0" err="1">
                <a:latin typeface="Calibri"/>
                <a:ea typeface="Calibri"/>
                <a:cs typeface="Calibri"/>
                <a:sym typeface="Calibri"/>
              </a:rPr>
              <a:t>Hauptfach</a:t>
            </a:r>
            <a:endParaRPr lang="de-DE" sz="2400" b="0" dirty="0">
              <a:latin typeface="Calibri"/>
              <a:ea typeface="Calibri"/>
              <a:cs typeface="Calibri"/>
            </a:endParaRPr>
          </a:p>
        </p:txBody>
      </p:sp>
      <p:graphicFrame>
        <p:nvGraphicFramePr>
          <p:cNvPr id="211" name="Tabelle"/>
          <p:cNvGraphicFramePr/>
          <p:nvPr>
            <p:extLst>
              <p:ext uri="{D42A27DB-BD31-4B8C-83A1-F6EECF244321}">
                <p14:modId xmlns:p14="http://schemas.microsoft.com/office/powerpoint/2010/main" val="1075061281"/>
              </p:ext>
            </p:extLst>
          </p:nvPr>
        </p:nvGraphicFramePr>
        <p:xfrm>
          <a:off x="480250" y="1585975"/>
          <a:ext cx="7310225" cy="2768756"/>
        </p:xfrm>
        <a:graphic>
          <a:graphicData uri="http://schemas.openxmlformats.org/drawingml/2006/table">
            <a:tbl>
              <a:tblPr>
                <a:tableStyleId>{4C3C2611-4C71-4FC5-86AE-919BDF0F9419}</a:tableStyleId>
              </a:tblPr>
              <a:tblGrid>
                <a:gridCol w="2443762">
                  <a:extLst>
                    <a:ext uri="{9D8B030D-6E8A-4147-A177-3AD203B41FA5}">
                      <a16:colId xmlns:a16="http://schemas.microsoft.com/office/drawing/2014/main" val="20000"/>
                    </a:ext>
                  </a:extLst>
                </a:gridCol>
                <a:gridCol w="1028276">
                  <a:extLst>
                    <a:ext uri="{9D8B030D-6E8A-4147-A177-3AD203B41FA5}">
                      <a16:colId xmlns:a16="http://schemas.microsoft.com/office/drawing/2014/main" val="20001"/>
                    </a:ext>
                  </a:extLst>
                </a:gridCol>
                <a:gridCol w="955857">
                  <a:extLst>
                    <a:ext uri="{9D8B030D-6E8A-4147-A177-3AD203B41FA5}">
                      <a16:colId xmlns:a16="http://schemas.microsoft.com/office/drawing/2014/main" val="20002"/>
                    </a:ext>
                  </a:extLst>
                </a:gridCol>
                <a:gridCol w="955857">
                  <a:extLst>
                    <a:ext uri="{9D8B030D-6E8A-4147-A177-3AD203B41FA5}">
                      <a16:colId xmlns:a16="http://schemas.microsoft.com/office/drawing/2014/main" val="20003"/>
                    </a:ext>
                  </a:extLst>
                </a:gridCol>
                <a:gridCol w="961544">
                  <a:extLst>
                    <a:ext uri="{9D8B030D-6E8A-4147-A177-3AD203B41FA5}">
                      <a16:colId xmlns:a16="http://schemas.microsoft.com/office/drawing/2014/main" val="20004"/>
                    </a:ext>
                  </a:extLst>
                </a:gridCol>
                <a:gridCol w="964929">
                  <a:extLst>
                    <a:ext uri="{9D8B030D-6E8A-4147-A177-3AD203B41FA5}">
                      <a16:colId xmlns:a16="http://schemas.microsoft.com/office/drawing/2014/main" val="20005"/>
                    </a:ext>
                  </a:extLst>
                </a:gridCol>
              </a:tblGrid>
              <a:tr h="247352">
                <a:tc gridSpan="2">
                  <a:txBody>
                    <a:bodyPr/>
                    <a:lstStyle/>
                    <a:p>
                      <a:pPr algn="l">
                        <a:defRPr sz="1400">
                          <a:latin typeface="Calibri"/>
                          <a:ea typeface="Calibri"/>
                          <a:cs typeface="Calibri"/>
                        </a:defRPr>
                      </a:pPr>
                      <a:r>
                        <a:rPr sz="1400" b="1">
                          <a:latin typeface="Calibri"/>
                          <a:ea typeface="+mj-ea"/>
                          <a:cs typeface="+mj-cs"/>
                          <a:sym typeface="Helvetica"/>
                        </a:rPr>
                        <a:t>Modul B 1.1</a:t>
                      </a:r>
                      <a:r>
                        <a:rPr sz="1400">
                          <a:latin typeface="Calibri"/>
                        </a:rPr>
                        <a:t> – Basis – </a:t>
                      </a:r>
                      <a:r>
                        <a:rPr sz="1400" u="sng" err="1">
                          <a:latin typeface="Calibri"/>
                        </a:rPr>
                        <a:t>Pflichtmodul</a:t>
                      </a:r>
                      <a:endParaRPr sz="1400" u="sng">
                        <a:latin typeface="Calibri"/>
                      </a:endParaRPr>
                    </a:p>
                  </a:txBody>
                  <a:tcPr marL="0" marR="0" marT="0" marB="0" anchor="ctr"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FF"/>
                    </a:solidFill>
                  </a:tcPr>
                </a:tc>
                <a:tc hMerge="1">
                  <a:txBody>
                    <a:bodyPr/>
                    <a:lstStyle/>
                    <a:p>
                      <a:endParaRPr lang="de-DE"/>
                    </a:p>
                  </a:txBody>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000000"/>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254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extLst>
                  <a:ext uri="{0D108BD9-81ED-4DB2-BD59-A6C34878D82A}">
                    <a16:rowId xmlns:a16="http://schemas.microsoft.com/office/drawing/2014/main" val="10000"/>
                  </a:ext>
                </a:extLst>
              </a:tr>
              <a:tr h="247352">
                <a:tc>
                  <a:txBody>
                    <a:bodyPr/>
                    <a:lstStyle/>
                    <a:p>
                      <a:pPr algn="ctr">
                        <a:defRPr sz="1800"/>
                      </a:pPr>
                      <a:r>
                        <a:rPr sz="1400" b="1">
                          <a:solidFill>
                            <a:srgbClr val="FFFFFF"/>
                          </a:solidFill>
                          <a:latin typeface="Calibri"/>
                          <a:ea typeface="+mj-ea"/>
                          <a:cs typeface="+mj-cs"/>
                          <a:sym typeface="Helvetica"/>
                        </a:rPr>
                        <a:t>Titel der </a:t>
                      </a:r>
                      <a:r>
                        <a:rPr sz="1400" b="1" err="1">
                          <a:solidFill>
                            <a:srgbClr val="FFFFFF"/>
                          </a:solidFill>
                          <a:latin typeface="Calibri"/>
                          <a:ea typeface="+mj-ea"/>
                          <a:cs typeface="+mj-cs"/>
                          <a:sym typeface="Helvetica"/>
                        </a:rPr>
                        <a:t>Veranstaltung</a:t>
                      </a:r>
                    </a:p>
                  </a:txBody>
                  <a:tcPr marL="0" marR="0" marT="0" marB="0" anchor="ctr" horzOverflow="overflow">
                    <a:lnL w="254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Art</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err="1">
                          <a:solidFill>
                            <a:srgbClr val="FFFFFF"/>
                          </a:solidFill>
                          <a:latin typeface="Calibri"/>
                          <a:ea typeface="+mj-ea"/>
                          <a:cs typeface="+mj-cs"/>
                          <a:sym typeface="Helvetica"/>
                        </a:rPr>
                        <a:t>Prüfung</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SWS</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err="1">
                          <a:solidFill>
                            <a:srgbClr val="FFFFFF"/>
                          </a:solidFill>
                          <a:latin typeface="Calibri"/>
                          <a:ea typeface="+mj-ea"/>
                          <a:cs typeface="+mj-cs"/>
                          <a:sym typeface="Helvetica"/>
                        </a:rPr>
                        <a:t>empf</a:t>
                      </a:r>
                      <a:r>
                        <a:rPr sz="1400" b="1">
                          <a:solidFill>
                            <a:srgbClr val="FFFFFF"/>
                          </a:solidFill>
                          <a:latin typeface="Calibri"/>
                          <a:ea typeface="+mj-ea"/>
                          <a:cs typeface="+mj-cs"/>
                          <a:sym typeface="Helvetica"/>
                        </a:rPr>
                        <a:t>. Semester</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LP</a:t>
                      </a:r>
                    </a:p>
                  </a:txBody>
                  <a:tcPr marL="0" marR="0" marT="0" marB="0" anchor="ctr" horzOverflow="overflow">
                    <a:lnL w="12700">
                      <a:solidFill>
                        <a:srgbClr val="000000"/>
                      </a:solidFill>
                    </a:lnL>
                    <a:lnR w="25400">
                      <a:solidFill>
                        <a:srgbClr val="000000"/>
                      </a:solidFill>
                    </a:lnR>
                    <a:lnT w="25400">
                      <a:solidFill>
                        <a:srgbClr val="000000"/>
                      </a:solidFill>
                    </a:lnT>
                    <a:lnB w="31750">
                      <a:solidFill>
                        <a:srgbClr val="000000"/>
                      </a:solidFill>
                      <a:miter lim="400000"/>
                    </a:lnB>
                    <a:solidFill>
                      <a:srgbClr val="C51429"/>
                    </a:solidFill>
                  </a:tcPr>
                </a:tc>
                <a:extLst>
                  <a:ext uri="{0D108BD9-81ED-4DB2-BD59-A6C34878D82A}">
                    <a16:rowId xmlns:a16="http://schemas.microsoft.com/office/drawing/2014/main" val="10001"/>
                  </a:ext>
                </a:extLst>
              </a:tr>
              <a:tr h="2473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31750">
                      <a:solidFill>
                        <a:srgbClr val="000000"/>
                      </a:solidFill>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247352">
                <a:tc>
                  <a:txBody>
                    <a:bodyPr/>
                    <a:lstStyle/>
                    <a:p>
                      <a:pPr algn="l">
                        <a:defRPr sz="1800"/>
                      </a:pPr>
                      <a:r>
                        <a:rPr sz="1400" err="1">
                          <a:latin typeface="Calibri"/>
                          <a:ea typeface="Calibri"/>
                          <a:cs typeface="Calibri"/>
                        </a:rPr>
                        <a:t>Einführung</a:t>
                      </a:r>
                      <a:r>
                        <a:rPr sz="1400">
                          <a:latin typeface="Calibri"/>
                          <a:ea typeface="Calibri"/>
                          <a:cs typeface="Calibri"/>
                        </a:rPr>
                        <a:t> in die </a:t>
                      </a:r>
                      <a:r>
                        <a:rPr sz="1400" err="1">
                          <a:latin typeface="Calibri"/>
                          <a:ea typeface="Calibri"/>
                          <a:cs typeface="Calibri"/>
                        </a:rPr>
                        <a:t>Linguistik</a:t>
                      </a: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VL/</a:t>
                      </a:r>
                      <a:r>
                        <a:rPr sz="1400" err="1">
                          <a:latin typeface="Calibri"/>
                          <a:ea typeface="Calibri"/>
                          <a:cs typeface="Calibri"/>
                        </a:rPr>
                        <a:t>Einf</a:t>
                      </a:r>
                      <a:r>
                        <a:rPr sz="1400">
                          <a:latin typeface="Calibri"/>
                          <a:ea typeface="Calibri"/>
                          <a:cs typeface="Calibri"/>
                        </a:rPr>
                        <a: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Klausur</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1–2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5</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234652">
                <a:tc>
                  <a:txBody>
                    <a:bodyPr/>
                    <a:lstStyle/>
                    <a:p>
                      <a:pPr algn="l">
                        <a:defRPr sz="1800"/>
                      </a:pPr>
                      <a:r>
                        <a:rPr sz="1400" err="1">
                          <a:latin typeface="Calibri"/>
                          <a:ea typeface="Calibri"/>
                          <a:cs typeface="Calibri"/>
                        </a:rPr>
                        <a:t>Einführung</a:t>
                      </a:r>
                      <a:r>
                        <a:rPr sz="1400">
                          <a:latin typeface="Calibri"/>
                          <a:ea typeface="Calibri"/>
                          <a:cs typeface="Calibri"/>
                        </a:rPr>
                        <a:t> in die </a:t>
                      </a:r>
                      <a:r>
                        <a:rPr sz="1400" err="1">
                          <a:latin typeface="Calibri"/>
                          <a:ea typeface="Calibri"/>
                          <a:cs typeface="Calibri"/>
                        </a:rPr>
                        <a:t>Neuere</a:t>
                      </a:r>
                      <a:r>
                        <a:rPr sz="1400">
                          <a:latin typeface="Calibri"/>
                          <a:ea typeface="Calibri"/>
                          <a:cs typeface="Calibri"/>
                        </a:rPr>
                        <a:t> Deutsche </a:t>
                      </a:r>
                      <a:r>
                        <a:rPr sz="1400" err="1">
                          <a:latin typeface="Calibri"/>
                          <a:ea typeface="Calibri"/>
                          <a:cs typeface="Calibri"/>
                        </a:rPr>
                        <a:t>Literaturwissenschaft</a:t>
                      </a: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VL/</a:t>
                      </a:r>
                      <a:r>
                        <a:rPr sz="1400" err="1">
                          <a:latin typeface="Calibri"/>
                          <a:ea typeface="Calibri"/>
                          <a:cs typeface="Calibri"/>
                        </a:rPr>
                        <a:t>Einf</a:t>
                      </a:r>
                      <a:r>
                        <a:rPr sz="1400">
                          <a:latin typeface="Calibri"/>
                          <a:ea typeface="Calibri"/>
                          <a:cs typeface="Calibri"/>
                        </a:rPr>
                        <a: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Klausur</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1–2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5</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5"/>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6"/>
                  </a:ext>
                </a:extLst>
              </a:tr>
              <a:tr h="234652">
                <a:tc>
                  <a:txBody>
                    <a:bodyPr/>
                    <a:lstStyle/>
                    <a:p>
                      <a:pPr algn="l">
                        <a:defRPr sz="1800"/>
                      </a:pPr>
                      <a:r>
                        <a:rPr sz="1400" err="1">
                          <a:latin typeface="Calibri"/>
                          <a:ea typeface="Calibri"/>
                          <a:cs typeface="Calibri"/>
                        </a:rPr>
                        <a:t>Einführung</a:t>
                      </a:r>
                      <a:r>
                        <a:rPr sz="1400">
                          <a:latin typeface="Calibri"/>
                          <a:ea typeface="Calibri"/>
                          <a:cs typeface="Calibri"/>
                        </a:rPr>
                        <a:t> in die </a:t>
                      </a:r>
                      <a:r>
                        <a:rPr sz="1400" err="1">
                          <a:latin typeface="Calibri"/>
                          <a:ea typeface="Calibri"/>
                          <a:cs typeface="Calibri"/>
                        </a:rPr>
                        <a:t>Mediävistik</a:t>
                      </a: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VL/</a:t>
                      </a:r>
                      <a:r>
                        <a:rPr sz="1400" err="1">
                          <a:latin typeface="Calibri"/>
                          <a:ea typeface="Calibri"/>
                          <a:cs typeface="Calibri"/>
                        </a:rPr>
                        <a:t>Einf</a:t>
                      </a:r>
                      <a:r>
                        <a:rPr sz="1400">
                          <a:latin typeface="Calibri"/>
                          <a:ea typeface="Calibri"/>
                          <a:cs typeface="Calibri"/>
                        </a:rPr>
                        <a: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Klausur</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3*</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1–2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5</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7"/>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3175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8"/>
                  </a:ext>
                </a:extLst>
              </a:tr>
              <a:tr h="234652">
                <a:tc>
                  <a:txBody>
                    <a:bodyPr/>
                    <a:lstStyle/>
                    <a:p>
                      <a:pPr algn="l">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solidFill>
                    </a:lnL>
                    <a:lnR w="127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alpha val="0"/>
                        </a:srgbClr>
                      </a:solidFill>
                    </a:lnL>
                    <a:lnR w="25400">
                      <a:solidFill>
                        <a:srgbClr val="000000"/>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800"/>
                      </a:pPr>
                      <a:r>
                        <a:rPr sz="1400" b="1">
                          <a:solidFill>
                            <a:srgbClr val="FFFFFF"/>
                          </a:solidFill>
                          <a:latin typeface="Calibri"/>
                          <a:ea typeface="+mj-ea"/>
                          <a:cs typeface="+mj-cs"/>
                          <a:sym typeface="Helvetica"/>
                        </a:rPr>
                        <a:t>7</a:t>
                      </a:r>
                    </a:p>
                  </a:txBody>
                  <a:tcPr marL="0" marR="0" marT="0" marB="0" anchor="ctr" horzOverflow="overflow">
                    <a:lnL w="25400">
                      <a:solidFill>
                        <a:srgbClr val="000000"/>
                      </a:solidFill>
                    </a:lnL>
                    <a:lnR w="12700">
                      <a:solidFill>
                        <a:srgbClr val="000000"/>
                      </a:solidFill>
                    </a:lnR>
                    <a:lnT w="31750">
                      <a:solidFill>
                        <a:srgbClr val="000000"/>
                      </a:solidFill>
                    </a:lnT>
                    <a:lnB w="25400">
                      <a:solidFill>
                        <a:srgbClr val="000000"/>
                      </a:solidFill>
                    </a:lnB>
                    <a:solidFill>
                      <a:srgbClr val="C51429"/>
                    </a:solidFill>
                  </a:tcPr>
                </a:tc>
                <a:tc>
                  <a:txBody>
                    <a:bodyPr/>
                    <a:lstStyle/>
                    <a:p>
                      <a:pPr algn="ctr">
                        <a:defRPr sz="1800"/>
                      </a:pPr>
                      <a:r>
                        <a:rPr sz="1400" b="1">
                          <a:solidFill>
                            <a:srgbClr val="FFFFFF"/>
                          </a:solidFill>
                          <a:latin typeface="Calibri"/>
                          <a:ea typeface="+mj-ea"/>
                          <a:cs typeface="+mj-cs"/>
                          <a:sym typeface="Helvetica"/>
                        </a:rPr>
                        <a:t>1–2</a:t>
                      </a:r>
                    </a:p>
                  </a:txBody>
                  <a:tcPr marL="0" marR="0" marT="0" marB="0" anchor="ctr" horzOverflow="overflow">
                    <a:lnL w="12700">
                      <a:solidFill>
                        <a:srgbClr val="000000"/>
                      </a:solidFill>
                    </a:lnL>
                    <a:lnR w="12700">
                      <a:solidFill>
                        <a:srgbClr val="000000"/>
                      </a:solidFill>
                    </a:lnR>
                    <a:lnT w="31750">
                      <a:solidFill>
                        <a:srgbClr val="000000"/>
                      </a:solidFill>
                    </a:lnT>
                    <a:lnB w="25400">
                      <a:solidFill>
                        <a:srgbClr val="000000"/>
                      </a:solidFill>
                    </a:lnB>
                    <a:solidFill>
                      <a:srgbClr val="C51429"/>
                    </a:solidFill>
                  </a:tcPr>
                </a:tc>
                <a:tc>
                  <a:txBody>
                    <a:bodyPr/>
                    <a:lstStyle/>
                    <a:p>
                      <a:pPr algn="ctr">
                        <a:defRPr sz="1800"/>
                      </a:pPr>
                      <a:r>
                        <a:rPr sz="1400" b="1">
                          <a:solidFill>
                            <a:srgbClr val="FFFFFF"/>
                          </a:solidFill>
                          <a:latin typeface="Calibri"/>
                          <a:ea typeface="+mj-ea"/>
                          <a:cs typeface="+mj-cs"/>
                          <a:sym typeface="Helvetica"/>
                        </a:rPr>
                        <a:t>15</a:t>
                      </a:r>
                    </a:p>
                  </a:txBody>
                  <a:tcPr marL="0" marR="0" marT="0" marB="0" anchor="ctr" horzOverflow="overflow">
                    <a:lnL w="12700">
                      <a:solidFill>
                        <a:srgbClr val="000000"/>
                      </a:solidFill>
                    </a:lnL>
                    <a:lnR w="25400">
                      <a:solidFill>
                        <a:srgbClr val="000000"/>
                      </a:solidFill>
                    </a:lnR>
                    <a:lnT w="31750">
                      <a:solidFill>
                        <a:srgbClr val="000000"/>
                      </a:solidFill>
                    </a:lnT>
                    <a:lnB w="25400">
                      <a:solidFill>
                        <a:srgbClr val="000000"/>
                      </a:solidFill>
                    </a:lnB>
                    <a:solidFill>
                      <a:srgbClr val="C51429"/>
                    </a:solidFill>
                  </a:tcPr>
                </a:tc>
                <a:extLst>
                  <a:ext uri="{0D108BD9-81ED-4DB2-BD59-A6C34878D82A}">
                    <a16:rowId xmlns:a16="http://schemas.microsoft.com/office/drawing/2014/main" val="10009"/>
                  </a:ext>
                </a:extLst>
              </a:tr>
            </a:tbl>
          </a:graphicData>
        </a:graphic>
      </p:graphicFrame>
      <p:sp>
        <p:nvSpPr>
          <p:cNvPr id="212" name="* Die Einführung Mediävistik besteht aus einer einstündigen Vorlesung und einem zweistündigen Begleitseminar. Beide Kurse müssen im gleichen Semester besucht werden, in SignUp wird nur das Seminar angemeldet, eine separate Anmeldung für die Vorlesung ist nicht notwendig."/>
          <p:cNvSpPr txBox="1"/>
          <p:nvPr/>
        </p:nvSpPr>
        <p:spPr>
          <a:xfrm>
            <a:off x="467550" y="4722442"/>
            <a:ext cx="7335628" cy="1069341"/>
          </a:xfrm>
          <a:prstGeom prst="rect">
            <a:avLst/>
          </a:prstGeom>
          <a:ln w="12700">
            <a:solidFill>
              <a:srgbClr val="C51429"/>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marL="139700" indent="-139700">
              <a:lnSpc>
                <a:spcPct val="100000"/>
              </a:lnSpc>
              <a:defRPr sz="1600" b="0">
                <a:latin typeface="Calibri"/>
                <a:ea typeface="Calibri"/>
                <a:cs typeface="Calibri"/>
                <a:sym typeface="Calibri"/>
              </a:defRPr>
            </a:lvl1pPr>
          </a:lstStyle>
          <a:p>
            <a:r>
              <a:rPr dirty="0"/>
              <a:t>* Die </a:t>
            </a:r>
            <a:r>
              <a:rPr dirty="0" err="1"/>
              <a:t>Einführung</a:t>
            </a:r>
            <a:r>
              <a:rPr dirty="0"/>
              <a:t> </a:t>
            </a:r>
            <a:r>
              <a:rPr dirty="0" err="1"/>
              <a:t>Mediävistik</a:t>
            </a:r>
            <a:r>
              <a:rPr dirty="0"/>
              <a:t> </a:t>
            </a:r>
            <a:r>
              <a:rPr dirty="0" err="1"/>
              <a:t>besteht</a:t>
            </a:r>
            <a:r>
              <a:rPr dirty="0"/>
              <a:t> </a:t>
            </a:r>
            <a:r>
              <a:rPr dirty="0" err="1"/>
              <a:t>aus</a:t>
            </a:r>
            <a:r>
              <a:rPr dirty="0"/>
              <a:t> </a:t>
            </a:r>
            <a:r>
              <a:rPr dirty="0" err="1"/>
              <a:t>einer</a:t>
            </a:r>
            <a:r>
              <a:rPr dirty="0"/>
              <a:t> </a:t>
            </a:r>
            <a:r>
              <a:rPr dirty="0" err="1"/>
              <a:t>einstündigen</a:t>
            </a:r>
            <a:r>
              <a:rPr dirty="0"/>
              <a:t> </a:t>
            </a:r>
            <a:r>
              <a:rPr dirty="0" err="1"/>
              <a:t>Vorlesung</a:t>
            </a:r>
            <a:r>
              <a:rPr dirty="0"/>
              <a:t> und </a:t>
            </a:r>
            <a:r>
              <a:rPr dirty="0" err="1"/>
              <a:t>einem</a:t>
            </a:r>
            <a:r>
              <a:rPr dirty="0"/>
              <a:t> </a:t>
            </a:r>
            <a:r>
              <a:rPr dirty="0" err="1"/>
              <a:t>zweistündigen</a:t>
            </a:r>
            <a:r>
              <a:rPr dirty="0"/>
              <a:t> </a:t>
            </a:r>
            <a:r>
              <a:rPr dirty="0" err="1"/>
              <a:t>Begleitseminar</a:t>
            </a:r>
            <a:r>
              <a:rPr dirty="0"/>
              <a:t>. </a:t>
            </a:r>
            <a:r>
              <a:rPr dirty="0" err="1"/>
              <a:t>Beide</a:t>
            </a:r>
            <a:r>
              <a:rPr dirty="0"/>
              <a:t> </a:t>
            </a:r>
            <a:r>
              <a:rPr dirty="0" err="1"/>
              <a:t>Kurse</a:t>
            </a:r>
            <a:r>
              <a:rPr dirty="0"/>
              <a:t> </a:t>
            </a:r>
            <a:r>
              <a:rPr dirty="0" err="1"/>
              <a:t>müssen</a:t>
            </a:r>
            <a:r>
              <a:rPr dirty="0"/>
              <a:t> </a:t>
            </a:r>
            <a:r>
              <a:rPr dirty="0" err="1"/>
              <a:t>im</a:t>
            </a:r>
            <a:r>
              <a:rPr dirty="0"/>
              <a:t> </a:t>
            </a:r>
            <a:r>
              <a:rPr dirty="0" err="1"/>
              <a:t>gleichen</a:t>
            </a:r>
            <a:r>
              <a:rPr dirty="0"/>
              <a:t> Semester </a:t>
            </a:r>
            <a:r>
              <a:rPr dirty="0" err="1"/>
              <a:t>besucht</a:t>
            </a:r>
            <a:r>
              <a:rPr dirty="0"/>
              <a:t> </a:t>
            </a:r>
            <a:r>
              <a:rPr dirty="0" err="1"/>
              <a:t>werden</a:t>
            </a:r>
            <a:r>
              <a:rPr dirty="0"/>
              <a:t>, in </a:t>
            </a:r>
            <a:r>
              <a:rPr dirty="0" err="1"/>
              <a:t>SignUp</a:t>
            </a:r>
            <a:r>
              <a:rPr dirty="0"/>
              <a:t> </a:t>
            </a:r>
            <a:r>
              <a:rPr dirty="0" err="1"/>
              <a:t>wird</a:t>
            </a:r>
            <a:r>
              <a:rPr dirty="0"/>
              <a:t> </a:t>
            </a:r>
            <a:r>
              <a:rPr dirty="0" err="1"/>
              <a:t>nur</a:t>
            </a:r>
            <a:r>
              <a:rPr dirty="0"/>
              <a:t> das Seminar </a:t>
            </a:r>
            <a:r>
              <a:rPr dirty="0" err="1"/>
              <a:t>angemeldet</a:t>
            </a:r>
            <a:r>
              <a:rPr dirty="0"/>
              <a:t>, </a:t>
            </a:r>
            <a:r>
              <a:rPr dirty="0" err="1"/>
              <a:t>eine</a:t>
            </a:r>
            <a:r>
              <a:rPr dirty="0"/>
              <a:t> separate </a:t>
            </a:r>
            <a:r>
              <a:rPr dirty="0" err="1"/>
              <a:t>Anmeldung</a:t>
            </a:r>
            <a:r>
              <a:rPr dirty="0"/>
              <a:t> für die </a:t>
            </a:r>
            <a:r>
              <a:rPr dirty="0" err="1"/>
              <a:t>Vorlesung</a:t>
            </a:r>
            <a:r>
              <a:rPr dirty="0"/>
              <a:t> </a:t>
            </a:r>
            <a:r>
              <a:rPr dirty="0" err="1"/>
              <a:t>ist</a:t>
            </a:r>
            <a:r>
              <a:rPr dirty="0"/>
              <a:t> </a:t>
            </a:r>
            <a:r>
              <a:rPr dirty="0" err="1"/>
              <a:t>nicht</a:t>
            </a:r>
            <a:r>
              <a:rPr dirty="0"/>
              <a:t> </a:t>
            </a:r>
            <a:r>
              <a:rPr dirty="0" err="1"/>
              <a:t>notwendig</a:t>
            </a:r>
            <a:r>
              <a:rPr dirty="0"/>
              <a:t>.</a:t>
            </a:r>
          </a:p>
        </p:txBody>
      </p:sp>
      <p:sp>
        <p:nvSpPr>
          <p:cNvPr id="2" name="Foliennummernplatzhalter 1">
            <a:extLst>
              <a:ext uri="{FF2B5EF4-FFF2-40B4-BE49-F238E27FC236}">
                <a16:creationId xmlns:a16="http://schemas.microsoft.com/office/drawing/2014/main" id="{C979F925-7597-D54F-B4D5-CCFA78E6D465}"/>
              </a:ext>
            </a:extLst>
          </p:cNvPr>
          <p:cNvSpPr>
            <a:spLocks noGrp="1"/>
          </p:cNvSpPr>
          <p:nvPr>
            <p:ph type="sldNum" sz="quarter" idx="2"/>
          </p:nvPr>
        </p:nvSpPr>
        <p:spPr/>
        <p:txBody>
          <a:bodyPr/>
          <a:lstStyle/>
          <a:p>
            <a:fld id="{86CB4B4D-7CA3-9044-876B-883B54F8677D}" type="slidenum">
              <a:rPr lang="de-DE" smtClean="0"/>
              <a:t>36</a:t>
            </a:fld>
            <a:endParaRPr lang="de-DE"/>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Modulhandbuch – Hauptfach"/>
          <p:cNvSpPr txBox="1">
            <a:spLocks noGrp="1"/>
          </p:cNvSpPr>
          <p:nvPr>
            <p:ph type="title" idx="4294967295"/>
          </p:nvPr>
        </p:nvSpPr>
        <p:spPr>
          <a:prstGeom prst="rect">
            <a:avLst/>
          </a:prstGeom>
        </p:spPr>
        <p:txBody>
          <a:bodyPr lIns="0" tIns="0" rIns="0" bIns="0" anchor="t"/>
          <a:lstStyle/>
          <a:p>
            <a:r>
              <a:rPr dirty="0" err="1">
                <a:latin typeface="Calibri"/>
              </a:rPr>
              <a:t>Modulhandbuch</a:t>
            </a:r>
            <a:r>
              <a:rPr dirty="0">
                <a:latin typeface="Calibri"/>
              </a:rPr>
              <a:t> </a:t>
            </a:r>
            <a:r>
              <a:rPr sz="2400" b="0" dirty="0">
                <a:latin typeface="Calibri"/>
                <a:ea typeface="Calibri"/>
                <a:cs typeface="Calibri"/>
                <a:sym typeface="Calibri"/>
              </a:rPr>
              <a:t>– </a:t>
            </a:r>
            <a:r>
              <a:rPr sz="2400" b="0" dirty="0" err="1">
                <a:latin typeface="Calibri"/>
                <a:ea typeface="Calibri"/>
                <a:cs typeface="Calibri"/>
                <a:sym typeface="Calibri"/>
              </a:rPr>
              <a:t>Hauptfach</a:t>
            </a:r>
            <a:endParaRPr lang="de-DE" sz="2400" b="0" dirty="0">
              <a:latin typeface="Calibri"/>
              <a:ea typeface="Calibri"/>
              <a:cs typeface="Calibri"/>
            </a:endParaRPr>
          </a:p>
        </p:txBody>
      </p:sp>
      <p:graphicFrame>
        <p:nvGraphicFramePr>
          <p:cNvPr id="216" name="Tabelle"/>
          <p:cNvGraphicFramePr/>
          <p:nvPr>
            <p:extLst>
              <p:ext uri="{D42A27DB-BD31-4B8C-83A1-F6EECF244321}">
                <p14:modId xmlns:p14="http://schemas.microsoft.com/office/powerpoint/2010/main" val="3345179292"/>
              </p:ext>
            </p:extLst>
          </p:nvPr>
        </p:nvGraphicFramePr>
        <p:xfrm>
          <a:off x="632188" y="940969"/>
          <a:ext cx="7220402" cy="5121711"/>
        </p:xfrm>
        <a:graphic>
          <a:graphicData uri="http://schemas.openxmlformats.org/drawingml/2006/table">
            <a:tbl>
              <a:tblPr>
                <a:tableStyleId>{4C3C2611-4C71-4FC5-86AE-919BDF0F9419}</a:tableStyleId>
              </a:tblPr>
              <a:tblGrid>
                <a:gridCol w="2413737">
                  <a:extLst>
                    <a:ext uri="{9D8B030D-6E8A-4147-A177-3AD203B41FA5}">
                      <a16:colId xmlns:a16="http://schemas.microsoft.com/office/drawing/2014/main" val="20000"/>
                    </a:ext>
                  </a:extLst>
                </a:gridCol>
                <a:gridCol w="1015641">
                  <a:extLst>
                    <a:ext uri="{9D8B030D-6E8A-4147-A177-3AD203B41FA5}">
                      <a16:colId xmlns:a16="http://schemas.microsoft.com/office/drawing/2014/main" val="20001"/>
                    </a:ext>
                  </a:extLst>
                </a:gridCol>
                <a:gridCol w="1124554">
                  <a:extLst>
                    <a:ext uri="{9D8B030D-6E8A-4147-A177-3AD203B41FA5}">
                      <a16:colId xmlns:a16="http://schemas.microsoft.com/office/drawing/2014/main" val="20002"/>
                    </a:ext>
                  </a:extLst>
                </a:gridCol>
                <a:gridCol w="763669">
                  <a:extLst>
                    <a:ext uri="{9D8B030D-6E8A-4147-A177-3AD203B41FA5}">
                      <a16:colId xmlns:a16="http://schemas.microsoft.com/office/drawing/2014/main" val="20003"/>
                    </a:ext>
                  </a:extLst>
                </a:gridCol>
                <a:gridCol w="949728">
                  <a:extLst>
                    <a:ext uri="{9D8B030D-6E8A-4147-A177-3AD203B41FA5}">
                      <a16:colId xmlns:a16="http://schemas.microsoft.com/office/drawing/2014/main" val="20004"/>
                    </a:ext>
                  </a:extLst>
                </a:gridCol>
                <a:gridCol w="953073">
                  <a:extLst>
                    <a:ext uri="{9D8B030D-6E8A-4147-A177-3AD203B41FA5}">
                      <a16:colId xmlns:a16="http://schemas.microsoft.com/office/drawing/2014/main" val="20005"/>
                    </a:ext>
                  </a:extLst>
                </a:gridCol>
              </a:tblGrid>
              <a:tr h="223213">
                <a:tc gridSpan="2">
                  <a:txBody>
                    <a:bodyPr/>
                    <a:lstStyle/>
                    <a:p>
                      <a:pPr algn="l">
                        <a:defRPr sz="1400">
                          <a:latin typeface="Calibri"/>
                          <a:ea typeface="Calibri"/>
                          <a:cs typeface="Calibri"/>
                        </a:defRPr>
                      </a:pPr>
                      <a:r>
                        <a:rPr sz="1400" b="1">
                          <a:latin typeface="Calibri"/>
                          <a:ea typeface="+mj-ea"/>
                          <a:cs typeface="+mj-cs"/>
                          <a:sym typeface="Helvetica"/>
                        </a:rPr>
                        <a:t>Modul B 2.1</a:t>
                      </a:r>
                      <a:r>
                        <a:rPr sz="1400">
                          <a:latin typeface="Calibri"/>
                        </a:rPr>
                        <a:t> – Basis – </a:t>
                      </a:r>
                      <a:r>
                        <a:rPr sz="1400" u="sng" err="1">
                          <a:latin typeface="Calibri"/>
                        </a:rPr>
                        <a:t>Pflichtmodul</a:t>
                      </a:r>
                    </a:p>
                  </a:txBody>
                  <a:tcPr marL="0" marR="0" marT="0" marB="0" anchor="ctr"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FF"/>
                    </a:solidFill>
                  </a:tcPr>
                </a:tc>
                <a:tc hMerge="1">
                  <a:txBody>
                    <a:bodyPr/>
                    <a:lstStyle/>
                    <a:p>
                      <a:endParaRPr lang="de-DE"/>
                    </a:p>
                  </a:txBody>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000000"/>
                      </a:solidFill>
                    </a:lnL>
                    <a:lnT w="25400">
                      <a:solidFill>
                        <a:srgbClr val="FFFFFF"/>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solidFill>
                    </a:lnR>
                    <a:lnT w="25400">
                      <a:solidFill>
                        <a:srgbClr val="FFFFFF">
                          <a:alpha val="0"/>
                        </a:srgbClr>
                      </a:solidFill>
                    </a:lnT>
                    <a:lnB w="25400">
                      <a:solidFill>
                        <a:srgbClr val="000000"/>
                      </a:solidFill>
                    </a:lnB>
                    <a:solidFill>
                      <a:srgbClr val="FFFFFF">
                        <a:alpha val="0"/>
                      </a:srgbClr>
                    </a:solidFill>
                  </a:tcPr>
                </a:tc>
                <a:extLst>
                  <a:ext uri="{0D108BD9-81ED-4DB2-BD59-A6C34878D82A}">
                    <a16:rowId xmlns:a16="http://schemas.microsoft.com/office/drawing/2014/main" val="10000"/>
                  </a:ext>
                </a:extLst>
              </a:tr>
              <a:tr h="415447">
                <a:tc>
                  <a:txBody>
                    <a:bodyPr/>
                    <a:lstStyle/>
                    <a:p>
                      <a:pPr algn="ctr">
                        <a:defRPr sz="1800"/>
                      </a:pPr>
                      <a:r>
                        <a:rPr sz="1400" b="1">
                          <a:solidFill>
                            <a:srgbClr val="FFFFFF"/>
                          </a:solidFill>
                          <a:latin typeface="Calibri"/>
                          <a:ea typeface="+mj-ea"/>
                          <a:cs typeface="+mj-cs"/>
                          <a:sym typeface="Helvetica"/>
                        </a:rPr>
                        <a:t>Titel der </a:t>
                      </a:r>
                      <a:r>
                        <a:rPr sz="1400" b="1" err="1">
                          <a:solidFill>
                            <a:srgbClr val="FFFFFF"/>
                          </a:solidFill>
                          <a:latin typeface="Calibri"/>
                          <a:ea typeface="+mj-ea"/>
                          <a:cs typeface="+mj-cs"/>
                          <a:sym typeface="Helvetica"/>
                        </a:rPr>
                        <a:t>Veranstaltung</a:t>
                      </a:r>
                    </a:p>
                  </a:txBody>
                  <a:tcPr marL="0" marR="0" marT="0" marB="0" anchor="ctr" horzOverflow="overflow">
                    <a:lnL w="254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Art</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err="1">
                          <a:solidFill>
                            <a:srgbClr val="FFFFFF"/>
                          </a:solidFill>
                          <a:latin typeface="Calibri"/>
                          <a:ea typeface="+mj-ea"/>
                          <a:cs typeface="+mj-cs"/>
                          <a:sym typeface="Helvetica"/>
                        </a:rPr>
                        <a:t>Prüfung</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SWS</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err="1">
                          <a:solidFill>
                            <a:srgbClr val="FFFFFF"/>
                          </a:solidFill>
                          <a:latin typeface="Calibri"/>
                          <a:ea typeface="+mj-ea"/>
                          <a:cs typeface="+mj-cs"/>
                          <a:sym typeface="Helvetica"/>
                        </a:rPr>
                        <a:t>empf</a:t>
                      </a:r>
                      <a:r>
                        <a:rPr sz="1400" b="1">
                          <a:solidFill>
                            <a:srgbClr val="FFFFFF"/>
                          </a:solidFill>
                          <a:latin typeface="Calibri"/>
                          <a:ea typeface="+mj-ea"/>
                          <a:cs typeface="+mj-cs"/>
                          <a:sym typeface="Helvetica"/>
                        </a:rPr>
                        <a:t>. Semester</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LP</a:t>
                      </a:r>
                    </a:p>
                  </a:txBody>
                  <a:tcPr marL="0" marR="0" marT="0" marB="0" anchor="ctr" horzOverflow="overflow">
                    <a:lnL w="12700">
                      <a:solidFill>
                        <a:srgbClr val="000000"/>
                      </a:solidFill>
                    </a:lnL>
                    <a:lnR w="25400">
                      <a:solidFill>
                        <a:srgbClr val="000000"/>
                      </a:solidFill>
                    </a:lnR>
                    <a:lnT w="25400">
                      <a:solidFill>
                        <a:srgbClr val="000000"/>
                      </a:solidFill>
                    </a:lnT>
                    <a:lnB w="31750">
                      <a:solidFill>
                        <a:srgbClr val="000000"/>
                      </a:solidFill>
                      <a:miter lim="400000"/>
                    </a:lnB>
                    <a:solidFill>
                      <a:srgbClr val="C51429"/>
                    </a:solidFill>
                  </a:tcPr>
                </a:tc>
                <a:extLst>
                  <a:ext uri="{0D108BD9-81ED-4DB2-BD59-A6C34878D82A}">
                    <a16:rowId xmlns:a16="http://schemas.microsoft.com/office/drawing/2014/main" val="10001"/>
                  </a:ext>
                </a:extLst>
              </a:tr>
              <a:tr h="223213">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31750">
                      <a:solidFill>
                        <a:srgbClr val="000000"/>
                      </a:solidFill>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401121">
                <a:tc>
                  <a:txBody>
                    <a:bodyPr/>
                    <a:lstStyle/>
                    <a:p>
                      <a:pPr algn="l">
                        <a:defRPr sz="1300">
                          <a:latin typeface="Calibri"/>
                          <a:ea typeface="Calibri"/>
                          <a:cs typeface="Calibri"/>
                        </a:defRPr>
                      </a:pPr>
                      <a:r>
                        <a:rPr sz="1400" dirty="0">
                          <a:latin typeface="Calibri"/>
                        </a:rPr>
                        <a:t>Proseminar </a:t>
                      </a:r>
                      <a:r>
                        <a:rPr sz="1400" dirty="0" err="1">
                          <a:latin typeface="Calibri"/>
                        </a:rPr>
                        <a:t>Linguistik</a:t>
                      </a:r>
                      <a:endParaRPr sz="1400" dirty="0">
                        <a:latin typeface="Calibri"/>
                      </a:endParaRP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PS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Hausarbeit</a:t>
                      </a:r>
                      <a:endParaRPr sz="1400">
                        <a:latin typeface="Calibri"/>
                        <a:ea typeface="Calibri"/>
                        <a:cs typeface="Calibri"/>
                      </a:endParaRP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2-4</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6</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595952">
                <a:tc>
                  <a:txBody>
                    <a:bodyPr/>
                    <a:lstStyle/>
                    <a:p>
                      <a:pPr algn="l">
                        <a:defRPr sz="1800"/>
                      </a:pPr>
                      <a:r>
                        <a:rPr sz="1400" err="1">
                          <a:latin typeface="Calibri"/>
                          <a:ea typeface="Calibri"/>
                          <a:cs typeface="Calibri"/>
                        </a:rPr>
                        <a:t>Vorlesung</a:t>
                      </a:r>
                      <a:r>
                        <a:rPr sz="1400">
                          <a:latin typeface="Calibri"/>
                          <a:ea typeface="Calibri"/>
                          <a:cs typeface="Calibri"/>
                        </a:rPr>
                        <a:t> </a:t>
                      </a:r>
                      <a:r>
                        <a:rPr sz="1400" err="1">
                          <a:latin typeface="Calibri"/>
                          <a:ea typeface="Calibri"/>
                          <a:cs typeface="Calibri"/>
                        </a:rPr>
                        <a:t>Linguistik</a:t>
                      </a:r>
                      <a:endParaRPr sz="1400">
                        <a:latin typeface="Calibri"/>
                        <a:ea typeface="Calibri"/>
                        <a:cs typeface="Calibri"/>
                      </a:endParaRP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VL</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Klausur</a:t>
                      </a:r>
                      <a:r>
                        <a:rPr sz="1400">
                          <a:latin typeface="Calibri"/>
                          <a:ea typeface="Calibri"/>
                          <a:cs typeface="Calibri"/>
                        </a:rPr>
                        <a:t>/</a:t>
                      </a:r>
                      <a:r>
                        <a:rPr sz="1400" err="1">
                          <a:latin typeface="Calibri"/>
                          <a:ea typeface="Calibri"/>
                          <a:cs typeface="Calibri"/>
                        </a:rPr>
                        <a:t>mündl</a:t>
                      </a:r>
                      <a:r>
                        <a:rPr sz="1400">
                          <a:latin typeface="Calibri"/>
                          <a:ea typeface="Calibri"/>
                          <a:cs typeface="Calibri"/>
                        </a:rPr>
                        <a:t>. </a:t>
                      </a:r>
                      <a:r>
                        <a:rPr sz="1400" err="1">
                          <a:latin typeface="Calibri"/>
                          <a:ea typeface="Calibri"/>
                          <a:cs typeface="Calibri"/>
                        </a:rPr>
                        <a:t>Prüf</a:t>
                      </a:r>
                      <a:r>
                        <a:rPr sz="1400">
                          <a:latin typeface="Calibri"/>
                          <a:ea typeface="Calibri"/>
                          <a:cs typeface="Calibri"/>
                        </a:rPr>
                        <a: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2-4</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4"/>
                  </a:ext>
                </a:extLst>
              </a:tr>
              <a:tr h="211752">
                <a:tc gridSpan="6">
                  <a:txBody>
                    <a:bodyPr/>
                    <a:lstStyle/>
                    <a:p>
                      <a:pPr algn="l">
                        <a:defRPr sz="13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5"/>
                  </a:ext>
                </a:extLst>
              </a:tr>
              <a:tr h="790783">
                <a:tc>
                  <a:txBody>
                    <a:bodyPr/>
                    <a:lstStyle/>
                    <a:p>
                      <a:pPr algn="l">
                        <a:defRPr sz="1300">
                          <a:latin typeface="Calibri"/>
                          <a:ea typeface="Calibri"/>
                          <a:cs typeface="Calibri"/>
                        </a:defRPr>
                      </a:pPr>
                      <a:r>
                        <a:rPr sz="1400" dirty="0">
                          <a:latin typeface="Calibri"/>
                        </a:rPr>
                        <a:t>Proseminar </a:t>
                      </a:r>
                      <a:r>
                        <a:rPr sz="1400" dirty="0" err="1">
                          <a:latin typeface="Calibri"/>
                        </a:rPr>
                        <a:t>Neuere</a:t>
                      </a:r>
                      <a:r>
                        <a:rPr sz="1400" dirty="0">
                          <a:latin typeface="Calibri"/>
                        </a:rPr>
                        <a:t> Deutsche </a:t>
                      </a:r>
                      <a:r>
                        <a:rPr sz="1400" dirty="0" err="1">
                          <a:latin typeface="Calibri"/>
                        </a:rPr>
                        <a:t>Literaturwissenschaft</a:t>
                      </a:r>
                      <a:br>
                        <a:rPr sz="1400" dirty="0">
                          <a:latin typeface="Calibri"/>
                        </a:rPr>
                      </a:br>
                      <a:endParaRPr sz="1400" dirty="0">
                        <a:latin typeface="Calibri"/>
                      </a:endParaRP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PS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Hausarbeit</a:t>
                      </a:r>
                      <a:endParaRPr sz="1400">
                        <a:latin typeface="Calibri"/>
                        <a:ea typeface="Calibri"/>
                        <a:cs typeface="Calibri"/>
                      </a:endParaRP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2-4</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6</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6"/>
                  </a:ext>
                </a:extLst>
              </a:tr>
              <a:tr h="595952">
                <a:tc>
                  <a:txBody>
                    <a:bodyPr/>
                    <a:lstStyle/>
                    <a:p>
                      <a:pPr algn="l">
                        <a:defRPr sz="1800"/>
                      </a:pPr>
                      <a:r>
                        <a:rPr sz="1400" err="1">
                          <a:latin typeface="Calibri"/>
                          <a:ea typeface="Calibri"/>
                          <a:cs typeface="Calibri"/>
                        </a:rPr>
                        <a:t>Vorlesung</a:t>
                      </a:r>
                      <a:r>
                        <a:rPr sz="1400">
                          <a:latin typeface="Calibri"/>
                          <a:ea typeface="Calibri"/>
                          <a:cs typeface="Calibri"/>
                        </a:rPr>
                        <a:t> </a:t>
                      </a:r>
                      <a:r>
                        <a:rPr sz="1400" err="1">
                          <a:latin typeface="Calibri"/>
                          <a:ea typeface="Calibri"/>
                          <a:cs typeface="Calibri"/>
                        </a:rPr>
                        <a:t>Neuere</a:t>
                      </a:r>
                      <a:r>
                        <a:rPr sz="1400">
                          <a:latin typeface="Calibri"/>
                          <a:ea typeface="Calibri"/>
                          <a:cs typeface="Calibri"/>
                        </a:rPr>
                        <a:t> Deutsche </a:t>
                      </a:r>
                      <a:r>
                        <a:rPr sz="1400" err="1">
                          <a:latin typeface="Calibri"/>
                          <a:ea typeface="Calibri"/>
                          <a:cs typeface="Calibri"/>
                        </a:rPr>
                        <a:t>Literaturwissenschaft</a:t>
                      </a:r>
                      <a:endParaRPr sz="1400">
                        <a:latin typeface="Calibri"/>
                        <a:ea typeface="Calibri"/>
                        <a:cs typeface="Calibri"/>
                      </a:endParaRP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VL</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Klausur</a:t>
                      </a:r>
                      <a:r>
                        <a:rPr sz="1400">
                          <a:latin typeface="Calibri"/>
                          <a:ea typeface="Calibri"/>
                          <a:cs typeface="Calibri"/>
                        </a:rPr>
                        <a:t>/</a:t>
                      </a:r>
                      <a:r>
                        <a:rPr sz="1400" err="1">
                          <a:latin typeface="Calibri"/>
                          <a:ea typeface="Calibri"/>
                          <a:cs typeface="Calibri"/>
                        </a:rPr>
                        <a:t>mündl</a:t>
                      </a:r>
                      <a:r>
                        <a:rPr sz="1400">
                          <a:latin typeface="Calibri"/>
                          <a:ea typeface="Calibri"/>
                          <a:cs typeface="Calibri"/>
                        </a:rPr>
                        <a:t>. </a:t>
                      </a:r>
                      <a:r>
                        <a:rPr sz="1400" err="1">
                          <a:latin typeface="Calibri"/>
                          <a:ea typeface="Calibri"/>
                          <a:cs typeface="Calibri"/>
                        </a:rPr>
                        <a:t>Prüf</a:t>
                      </a:r>
                      <a:r>
                        <a:rPr sz="1400">
                          <a:latin typeface="Calibri"/>
                          <a:ea typeface="Calibri"/>
                          <a:cs typeface="Calibri"/>
                        </a:rPr>
                        <a: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2-4</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7"/>
                  </a:ext>
                </a:extLst>
              </a:tr>
              <a:tr h="211752">
                <a:tc gridSpan="6">
                  <a:txBody>
                    <a:bodyPr/>
                    <a:lstStyle/>
                    <a:p>
                      <a:pPr algn="l">
                        <a:defRPr sz="13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8"/>
                  </a:ext>
                </a:extLst>
              </a:tr>
              <a:tr h="401121">
                <a:tc>
                  <a:txBody>
                    <a:bodyPr/>
                    <a:lstStyle/>
                    <a:p>
                      <a:pPr algn="l">
                        <a:defRPr sz="1300">
                          <a:latin typeface="Calibri"/>
                          <a:ea typeface="Calibri"/>
                          <a:cs typeface="Calibri"/>
                        </a:defRPr>
                      </a:pPr>
                      <a:r>
                        <a:rPr sz="1400" dirty="0">
                          <a:latin typeface="Calibri"/>
                        </a:rPr>
                        <a:t>Proseminar </a:t>
                      </a:r>
                      <a:r>
                        <a:rPr sz="1400" dirty="0" err="1">
                          <a:latin typeface="Calibri"/>
                        </a:rPr>
                        <a:t>Mediävistik</a:t>
                      </a:r>
                      <a:endParaRPr sz="1400" dirty="0">
                        <a:latin typeface="Calibri"/>
                      </a:endParaRP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PS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Hausarbeit</a:t>
                      </a:r>
                      <a:endParaRPr sz="1400">
                        <a:latin typeface="Calibri"/>
                        <a:ea typeface="Calibri"/>
                        <a:cs typeface="Calibri"/>
                      </a:endParaRP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2-4</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6</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9"/>
                  </a:ext>
                </a:extLst>
              </a:tr>
              <a:tr h="595952">
                <a:tc>
                  <a:txBody>
                    <a:bodyPr/>
                    <a:lstStyle/>
                    <a:p>
                      <a:pPr algn="l">
                        <a:defRPr sz="1800"/>
                      </a:pPr>
                      <a:r>
                        <a:rPr sz="1400" err="1">
                          <a:latin typeface="Calibri"/>
                          <a:ea typeface="Calibri"/>
                          <a:cs typeface="Calibri"/>
                        </a:rPr>
                        <a:t>Vorlesung</a:t>
                      </a:r>
                      <a:r>
                        <a:rPr sz="1400">
                          <a:latin typeface="Calibri"/>
                          <a:ea typeface="Calibri"/>
                          <a:cs typeface="Calibri"/>
                        </a:rPr>
                        <a:t> </a:t>
                      </a:r>
                      <a:r>
                        <a:rPr sz="1400" err="1">
                          <a:latin typeface="Calibri"/>
                          <a:ea typeface="Calibri"/>
                          <a:cs typeface="Calibri"/>
                        </a:rPr>
                        <a:t>Mediävistik</a:t>
                      </a:r>
                      <a:endParaRPr sz="1400">
                        <a:latin typeface="Calibri"/>
                        <a:ea typeface="Calibri"/>
                        <a:cs typeface="Calibri"/>
                      </a:endParaRP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VL</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Klausur</a:t>
                      </a:r>
                      <a:r>
                        <a:rPr sz="1400">
                          <a:latin typeface="Calibri"/>
                          <a:ea typeface="Calibri"/>
                          <a:cs typeface="Calibri"/>
                        </a:rPr>
                        <a:t>/</a:t>
                      </a:r>
                      <a:r>
                        <a:rPr sz="1400" err="1">
                          <a:latin typeface="Calibri"/>
                          <a:ea typeface="Calibri"/>
                          <a:cs typeface="Calibri"/>
                        </a:rPr>
                        <a:t>mündl</a:t>
                      </a:r>
                      <a:r>
                        <a:rPr sz="1400">
                          <a:latin typeface="Calibri"/>
                          <a:ea typeface="Calibri"/>
                          <a:cs typeface="Calibri"/>
                        </a:rPr>
                        <a:t>. </a:t>
                      </a:r>
                      <a:r>
                        <a:rPr sz="1400" err="1">
                          <a:latin typeface="Calibri"/>
                          <a:ea typeface="Calibri"/>
                          <a:cs typeface="Calibri"/>
                        </a:rPr>
                        <a:t>Prüf</a:t>
                      </a:r>
                      <a:r>
                        <a:rPr sz="1400">
                          <a:latin typeface="Calibri"/>
                          <a:ea typeface="Calibri"/>
                          <a:cs typeface="Calibri"/>
                        </a:rPr>
                        <a: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2-4</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10"/>
                  </a:ext>
                </a:extLst>
              </a:tr>
              <a:tr h="220348">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3175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11"/>
                  </a:ext>
                </a:extLst>
              </a:tr>
              <a:tr h="220616">
                <a:tc>
                  <a:txBody>
                    <a:bodyPr/>
                    <a:lstStyle/>
                    <a:p>
                      <a:pPr algn="l">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solidFill>
                    </a:lnL>
                    <a:lnT w="31750">
                      <a:solidFill>
                        <a:srgbClr val="000000"/>
                      </a:solidFill>
                    </a:lnT>
                    <a:lnB w="25400">
                      <a:solidFill>
                        <a:srgbClr val="FFFFFF"/>
                      </a:solidFill>
                    </a:lnB>
                    <a:solidFill>
                      <a:srgbClr val="FFFFFF"/>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25400">
                      <a:solidFill>
                        <a:srgbClr val="FFFFFF"/>
                      </a:solidFill>
                    </a:lnR>
                    <a:lnT w="31750">
                      <a:solidFill>
                        <a:srgbClr val="000000"/>
                      </a:solidFill>
                    </a:lnT>
                    <a:lnB w="25400">
                      <a:solidFill>
                        <a:srgbClr val="FFFFFF"/>
                      </a:solidFill>
                    </a:lnB>
                    <a:solidFill>
                      <a:srgbClr val="FFFFFF"/>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solidFill>
                    </a:lnL>
                    <a:lnR w="25400">
                      <a:solidFill>
                        <a:srgbClr val="000000"/>
                      </a:solidFill>
                    </a:lnR>
                    <a:lnT w="31750">
                      <a:solidFill>
                        <a:srgbClr val="000000"/>
                      </a:solidFill>
                    </a:lnT>
                    <a:lnB w="25400">
                      <a:solidFill>
                        <a:srgbClr val="FFFFFF"/>
                      </a:solidFill>
                    </a:lnB>
                    <a:solidFill>
                      <a:srgbClr val="FFFFFF"/>
                    </a:solidFill>
                  </a:tcPr>
                </a:tc>
                <a:tc>
                  <a:txBody>
                    <a:bodyPr/>
                    <a:lstStyle/>
                    <a:p>
                      <a:pPr algn="ctr">
                        <a:defRPr sz="1800"/>
                      </a:pPr>
                      <a:r>
                        <a:rPr sz="1400" b="1">
                          <a:solidFill>
                            <a:srgbClr val="FFFFFF"/>
                          </a:solidFill>
                          <a:latin typeface="Calibri"/>
                          <a:ea typeface="+mj-ea"/>
                          <a:cs typeface="+mj-cs"/>
                          <a:sym typeface="Helvetica"/>
                        </a:rPr>
                        <a:t>12</a:t>
                      </a:r>
                    </a:p>
                  </a:txBody>
                  <a:tcPr marL="0" marR="0" marT="0" marB="0" anchor="ctr" horzOverflow="overflow">
                    <a:lnL w="25400">
                      <a:solidFill>
                        <a:srgbClr val="000000"/>
                      </a:solidFill>
                    </a:lnL>
                    <a:lnR w="12700">
                      <a:solidFill>
                        <a:srgbClr val="000000"/>
                      </a:solidFill>
                    </a:lnR>
                    <a:lnT w="31750">
                      <a:solidFill>
                        <a:srgbClr val="000000"/>
                      </a:solidFill>
                    </a:lnT>
                    <a:lnB w="25400">
                      <a:solidFill>
                        <a:srgbClr val="000000"/>
                      </a:solidFill>
                    </a:lnB>
                    <a:solidFill>
                      <a:srgbClr val="C51429"/>
                    </a:solidFill>
                  </a:tcPr>
                </a:tc>
                <a:tc>
                  <a:txBody>
                    <a:bodyPr/>
                    <a:lstStyle/>
                    <a:p>
                      <a:pPr algn="ctr">
                        <a:defRPr sz="1800"/>
                      </a:pPr>
                      <a:r>
                        <a:rPr sz="1400" b="1">
                          <a:solidFill>
                            <a:srgbClr val="FFFFFF"/>
                          </a:solidFill>
                          <a:latin typeface="Calibri"/>
                          <a:ea typeface="+mj-ea"/>
                          <a:cs typeface="+mj-cs"/>
                          <a:sym typeface="Helvetica"/>
                        </a:rPr>
                        <a:t>2–4</a:t>
                      </a:r>
                    </a:p>
                  </a:txBody>
                  <a:tcPr marL="0" marR="0" marT="0" marB="0" anchor="ctr" horzOverflow="overflow">
                    <a:lnL w="12700">
                      <a:solidFill>
                        <a:srgbClr val="000000"/>
                      </a:solidFill>
                    </a:lnL>
                    <a:lnR w="12700">
                      <a:solidFill>
                        <a:srgbClr val="000000"/>
                      </a:solidFill>
                    </a:lnR>
                    <a:lnT w="31750">
                      <a:solidFill>
                        <a:srgbClr val="000000"/>
                      </a:solidFill>
                    </a:lnT>
                    <a:lnB w="25400">
                      <a:solidFill>
                        <a:srgbClr val="000000"/>
                      </a:solidFill>
                    </a:lnB>
                    <a:solidFill>
                      <a:srgbClr val="C51429"/>
                    </a:solidFill>
                  </a:tcPr>
                </a:tc>
                <a:tc>
                  <a:txBody>
                    <a:bodyPr/>
                    <a:lstStyle/>
                    <a:p>
                      <a:pPr algn="ctr">
                        <a:defRPr sz="1800"/>
                      </a:pPr>
                      <a:r>
                        <a:rPr sz="1400" b="1" dirty="0">
                          <a:solidFill>
                            <a:srgbClr val="FFFFFF"/>
                          </a:solidFill>
                          <a:latin typeface="Calibri"/>
                          <a:ea typeface="+mj-ea"/>
                          <a:cs typeface="+mj-cs"/>
                          <a:sym typeface="Helvetica"/>
                        </a:rPr>
                        <a:t>24</a:t>
                      </a:r>
                    </a:p>
                  </a:txBody>
                  <a:tcPr marL="0" marR="0" marT="0" marB="0" anchor="ctr" horzOverflow="overflow">
                    <a:lnL w="12700">
                      <a:solidFill>
                        <a:srgbClr val="000000"/>
                      </a:solidFill>
                    </a:lnL>
                    <a:lnR w="25400">
                      <a:solidFill>
                        <a:srgbClr val="000000"/>
                      </a:solidFill>
                    </a:lnR>
                    <a:lnT w="31750">
                      <a:solidFill>
                        <a:srgbClr val="000000"/>
                      </a:solidFill>
                    </a:lnT>
                    <a:lnB w="25400">
                      <a:solidFill>
                        <a:srgbClr val="000000"/>
                      </a:solidFill>
                    </a:lnB>
                    <a:solidFill>
                      <a:srgbClr val="C51429"/>
                    </a:solidFill>
                  </a:tcPr>
                </a:tc>
                <a:extLst>
                  <a:ext uri="{0D108BD9-81ED-4DB2-BD59-A6C34878D82A}">
                    <a16:rowId xmlns:a16="http://schemas.microsoft.com/office/drawing/2014/main" val="10012"/>
                  </a:ext>
                </a:extLst>
              </a:tr>
            </a:tbl>
          </a:graphicData>
        </a:graphic>
      </p:graphicFrame>
      <p:sp>
        <p:nvSpPr>
          <p:cNvPr id="2" name="Foliennummernplatzhalter 1">
            <a:extLst>
              <a:ext uri="{FF2B5EF4-FFF2-40B4-BE49-F238E27FC236}">
                <a16:creationId xmlns:a16="http://schemas.microsoft.com/office/drawing/2014/main" id="{F6B04737-732C-F44F-BFF1-9E567D25101E}"/>
              </a:ext>
            </a:extLst>
          </p:cNvPr>
          <p:cNvSpPr>
            <a:spLocks noGrp="1"/>
          </p:cNvSpPr>
          <p:nvPr>
            <p:ph type="sldNum" sz="quarter" idx="2"/>
          </p:nvPr>
        </p:nvSpPr>
        <p:spPr/>
        <p:txBody>
          <a:bodyPr/>
          <a:lstStyle/>
          <a:p>
            <a:fld id="{86CB4B4D-7CA3-9044-876B-883B54F8677D}" type="slidenum">
              <a:rPr lang="de-DE" smtClean="0"/>
              <a:t>37</a:t>
            </a:fld>
            <a:endParaRPr lang="de-DE"/>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9" name="Tabelle"/>
          <p:cNvGraphicFramePr/>
          <p:nvPr>
            <p:extLst>
              <p:ext uri="{D42A27DB-BD31-4B8C-83A1-F6EECF244321}">
                <p14:modId xmlns:p14="http://schemas.microsoft.com/office/powerpoint/2010/main" val="37778665"/>
              </p:ext>
            </p:extLst>
          </p:nvPr>
        </p:nvGraphicFramePr>
        <p:xfrm>
          <a:off x="662887" y="2122766"/>
          <a:ext cx="7310225" cy="2231468"/>
        </p:xfrm>
        <a:graphic>
          <a:graphicData uri="http://schemas.openxmlformats.org/drawingml/2006/table">
            <a:tbl>
              <a:tblPr>
                <a:tableStyleId>{4C3C2611-4C71-4FC5-86AE-919BDF0F9419}</a:tableStyleId>
              </a:tblPr>
              <a:tblGrid>
                <a:gridCol w="2443762">
                  <a:extLst>
                    <a:ext uri="{9D8B030D-6E8A-4147-A177-3AD203B41FA5}">
                      <a16:colId xmlns:a16="http://schemas.microsoft.com/office/drawing/2014/main" val="20000"/>
                    </a:ext>
                  </a:extLst>
                </a:gridCol>
                <a:gridCol w="1028276">
                  <a:extLst>
                    <a:ext uri="{9D8B030D-6E8A-4147-A177-3AD203B41FA5}">
                      <a16:colId xmlns:a16="http://schemas.microsoft.com/office/drawing/2014/main" val="20001"/>
                    </a:ext>
                  </a:extLst>
                </a:gridCol>
                <a:gridCol w="955857">
                  <a:extLst>
                    <a:ext uri="{9D8B030D-6E8A-4147-A177-3AD203B41FA5}">
                      <a16:colId xmlns:a16="http://schemas.microsoft.com/office/drawing/2014/main" val="20002"/>
                    </a:ext>
                  </a:extLst>
                </a:gridCol>
                <a:gridCol w="955857">
                  <a:extLst>
                    <a:ext uri="{9D8B030D-6E8A-4147-A177-3AD203B41FA5}">
                      <a16:colId xmlns:a16="http://schemas.microsoft.com/office/drawing/2014/main" val="20003"/>
                    </a:ext>
                  </a:extLst>
                </a:gridCol>
                <a:gridCol w="961544">
                  <a:extLst>
                    <a:ext uri="{9D8B030D-6E8A-4147-A177-3AD203B41FA5}">
                      <a16:colId xmlns:a16="http://schemas.microsoft.com/office/drawing/2014/main" val="20004"/>
                    </a:ext>
                  </a:extLst>
                </a:gridCol>
                <a:gridCol w="964929">
                  <a:extLst>
                    <a:ext uri="{9D8B030D-6E8A-4147-A177-3AD203B41FA5}">
                      <a16:colId xmlns:a16="http://schemas.microsoft.com/office/drawing/2014/main" val="20005"/>
                    </a:ext>
                  </a:extLst>
                </a:gridCol>
              </a:tblGrid>
              <a:tr h="247352">
                <a:tc gridSpan="2">
                  <a:txBody>
                    <a:bodyPr/>
                    <a:lstStyle/>
                    <a:p>
                      <a:pPr algn="l">
                        <a:defRPr sz="1400">
                          <a:latin typeface="Calibri"/>
                          <a:ea typeface="Calibri"/>
                          <a:cs typeface="Calibri"/>
                        </a:defRPr>
                      </a:pPr>
                      <a:r>
                        <a:rPr sz="1400" err="1">
                          <a:latin typeface="Calibri"/>
                        </a:rPr>
                        <a:t>zu</a:t>
                      </a:r>
                      <a:r>
                        <a:rPr sz="1400">
                          <a:latin typeface="Calibri"/>
                        </a:rPr>
                        <a:t> </a:t>
                      </a:r>
                      <a:r>
                        <a:rPr sz="1400" b="1">
                          <a:latin typeface="Calibri"/>
                          <a:ea typeface="+mj-ea"/>
                          <a:cs typeface="+mj-cs"/>
                          <a:sym typeface="Helvetica"/>
                        </a:rPr>
                        <a:t>Modul B 2.1a</a:t>
                      </a:r>
                      <a:r>
                        <a:rPr sz="1400">
                          <a:latin typeface="Calibri"/>
                        </a:rPr>
                        <a:t> – Basis – </a:t>
                      </a:r>
                      <a:r>
                        <a:rPr sz="1400" u="sng" err="1">
                          <a:latin typeface="Calibri"/>
                        </a:rPr>
                        <a:t>Pflichtmodul</a:t>
                      </a:r>
                    </a:p>
                    <a:p>
                      <a:pPr algn="l">
                        <a:defRPr sz="1400" i="1">
                          <a:latin typeface="+mj-lt"/>
                          <a:ea typeface="+mj-ea"/>
                          <a:cs typeface="+mj-cs"/>
                          <a:sym typeface="Helvetica"/>
                        </a:defRPr>
                      </a:pPr>
                      <a:r>
                        <a:rPr sz="1400" err="1">
                          <a:latin typeface="Calibri"/>
                        </a:rPr>
                        <a:t>Wissenschaftliches</a:t>
                      </a:r>
                      <a:r>
                        <a:rPr sz="1400">
                          <a:latin typeface="Calibri"/>
                        </a:rPr>
                        <a:t> </a:t>
                      </a:r>
                      <a:r>
                        <a:rPr sz="1400" err="1">
                          <a:latin typeface="Calibri"/>
                        </a:rPr>
                        <a:t>Arbeiten</a:t>
                      </a:r>
                      <a:endParaRPr sz="1400">
                        <a:latin typeface="Calibri"/>
                      </a:endParaRPr>
                    </a:p>
                  </a:txBody>
                  <a:tcPr marL="0" marR="0" marT="0" marB="0" anchor="ctr"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FF"/>
                    </a:solidFill>
                  </a:tcPr>
                </a:tc>
                <a:tc hMerge="1">
                  <a:txBody>
                    <a:bodyPr/>
                    <a:lstStyle/>
                    <a:p>
                      <a:endParaRPr lang="de-DE"/>
                    </a:p>
                  </a:txBody>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000000"/>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extLst>
                  <a:ext uri="{0D108BD9-81ED-4DB2-BD59-A6C34878D82A}">
                    <a16:rowId xmlns:a16="http://schemas.microsoft.com/office/drawing/2014/main" val="10000"/>
                  </a:ext>
                </a:extLst>
              </a:tr>
              <a:tr h="247352">
                <a:tc>
                  <a:txBody>
                    <a:bodyPr/>
                    <a:lstStyle/>
                    <a:p>
                      <a:pPr algn="ctr">
                        <a:defRPr sz="1800"/>
                      </a:pPr>
                      <a:r>
                        <a:rPr sz="1400" b="1">
                          <a:solidFill>
                            <a:srgbClr val="FFFFFF"/>
                          </a:solidFill>
                          <a:latin typeface="Calibri"/>
                          <a:ea typeface="+mj-ea"/>
                          <a:cs typeface="+mj-cs"/>
                          <a:sym typeface="Helvetica"/>
                        </a:rPr>
                        <a:t>Titel der </a:t>
                      </a:r>
                      <a:r>
                        <a:rPr sz="1400" b="1" err="1">
                          <a:solidFill>
                            <a:srgbClr val="FFFFFF"/>
                          </a:solidFill>
                          <a:latin typeface="Calibri"/>
                          <a:ea typeface="+mj-ea"/>
                          <a:cs typeface="+mj-cs"/>
                          <a:sym typeface="Helvetica"/>
                        </a:rPr>
                        <a:t>Veranstaltung</a:t>
                      </a:r>
                    </a:p>
                  </a:txBody>
                  <a:tcPr marL="0" marR="0" marT="0" marB="0" anchor="ctr" horzOverflow="overflow">
                    <a:lnL w="254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dirty="0">
                          <a:solidFill>
                            <a:srgbClr val="FFFFFF"/>
                          </a:solidFill>
                          <a:latin typeface="Calibri"/>
                          <a:ea typeface="+mj-ea"/>
                          <a:cs typeface="+mj-cs"/>
                          <a:sym typeface="Helvetica"/>
                        </a:rPr>
                        <a:t>Art</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err="1">
                          <a:solidFill>
                            <a:srgbClr val="FFFFFF"/>
                          </a:solidFill>
                          <a:latin typeface="Calibri"/>
                          <a:ea typeface="+mj-ea"/>
                          <a:cs typeface="+mj-cs"/>
                          <a:sym typeface="Helvetica"/>
                        </a:rPr>
                        <a:t>Prüfung</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SWS</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err="1">
                          <a:solidFill>
                            <a:srgbClr val="FFFFFF"/>
                          </a:solidFill>
                          <a:latin typeface="Calibri"/>
                          <a:ea typeface="+mj-ea"/>
                          <a:cs typeface="+mj-cs"/>
                          <a:sym typeface="Helvetica"/>
                        </a:rPr>
                        <a:t>empf</a:t>
                      </a:r>
                      <a:r>
                        <a:rPr sz="1400" b="1">
                          <a:solidFill>
                            <a:srgbClr val="FFFFFF"/>
                          </a:solidFill>
                          <a:latin typeface="Calibri"/>
                          <a:ea typeface="+mj-ea"/>
                          <a:cs typeface="+mj-cs"/>
                          <a:sym typeface="Helvetica"/>
                        </a:rPr>
                        <a:t>. Semester</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LP</a:t>
                      </a:r>
                    </a:p>
                  </a:txBody>
                  <a:tcPr marL="0" marR="0" marT="0" marB="0" anchor="ctr" horzOverflow="overflow">
                    <a:lnL w="12700">
                      <a:solidFill>
                        <a:srgbClr val="000000"/>
                      </a:solidFill>
                    </a:lnL>
                    <a:lnR w="25400">
                      <a:solidFill>
                        <a:srgbClr val="000000"/>
                      </a:solidFill>
                    </a:lnR>
                    <a:lnT w="25400">
                      <a:solidFill>
                        <a:srgbClr val="000000"/>
                      </a:solidFill>
                    </a:lnT>
                    <a:lnB w="31750">
                      <a:solidFill>
                        <a:srgbClr val="000000"/>
                      </a:solidFill>
                      <a:miter lim="400000"/>
                    </a:lnB>
                    <a:solidFill>
                      <a:srgbClr val="C51429"/>
                    </a:solidFill>
                  </a:tcPr>
                </a:tc>
                <a:extLst>
                  <a:ext uri="{0D108BD9-81ED-4DB2-BD59-A6C34878D82A}">
                    <a16:rowId xmlns:a16="http://schemas.microsoft.com/office/drawing/2014/main" val="10001"/>
                  </a:ext>
                </a:extLst>
              </a:tr>
              <a:tr h="2473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31750">
                      <a:solidFill>
                        <a:srgbClr val="000000"/>
                      </a:solidFill>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247352">
                <a:tc>
                  <a:txBody>
                    <a:bodyPr/>
                    <a:lstStyle/>
                    <a:p>
                      <a:pPr algn="l">
                        <a:defRPr sz="1800"/>
                      </a:pPr>
                      <a:r>
                        <a:rPr sz="1400" dirty="0" err="1">
                          <a:latin typeface="Calibri"/>
                          <a:ea typeface="Calibri"/>
                          <a:cs typeface="Calibri"/>
                        </a:rPr>
                        <a:t>Übung</a:t>
                      </a:r>
                      <a:r>
                        <a:rPr sz="1400" dirty="0">
                          <a:latin typeface="Calibri"/>
                          <a:ea typeface="Calibri"/>
                          <a:cs typeface="Calibri"/>
                        </a:rPr>
                        <a:t> „</a:t>
                      </a:r>
                      <a:r>
                        <a:rPr sz="1400" dirty="0" err="1">
                          <a:latin typeface="Calibri"/>
                          <a:ea typeface="Calibri"/>
                          <a:cs typeface="Calibri"/>
                        </a:rPr>
                        <a:t>Grundlagen</a:t>
                      </a:r>
                      <a:r>
                        <a:rPr sz="1400" dirty="0">
                          <a:latin typeface="Calibri"/>
                          <a:ea typeface="Calibri"/>
                          <a:cs typeface="Calibri"/>
                        </a:rPr>
                        <a:t> </a:t>
                      </a:r>
                      <a:r>
                        <a:rPr lang="de-DE" sz="1400" dirty="0">
                          <a:latin typeface="Calibri"/>
                          <a:ea typeface="Calibri"/>
                          <a:cs typeface="Calibri"/>
                        </a:rPr>
                        <a:t>wissenschaftlichen</a:t>
                      </a:r>
                      <a:r>
                        <a:rPr sz="1400" dirty="0">
                          <a:latin typeface="Calibri"/>
                          <a:ea typeface="Calibri"/>
                          <a:cs typeface="Calibri"/>
                        </a:rPr>
                        <a:t> </a:t>
                      </a:r>
                      <a:r>
                        <a:rPr sz="1400" dirty="0" err="1">
                          <a:latin typeface="Calibri"/>
                          <a:ea typeface="Calibri"/>
                          <a:cs typeface="Calibri"/>
                        </a:rPr>
                        <a:t>Arbeiten</a:t>
                      </a:r>
                      <a:r>
                        <a:rPr lang="de-DE" sz="1400" dirty="0">
                          <a:latin typeface="Calibri"/>
                          <a:ea typeface="Calibri"/>
                          <a:cs typeface="Calibri"/>
                        </a:rPr>
                        <a:t>s</a:t>
                      </a:r>
                      <a:r>
                        <a:rPr sz="1400" dirty="0">
                          <a:latin typeface="Calibri"/>
                          <a:ea typeface="Calibri"/>
                          <a:cs typeface="Calibri"/>
                        </a:rPr>
                        <a:t>“</a:t>
                      </a: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Übung</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400">
                          <a:latin typeface="Calibri"/>
                          <a:ea typeface="Calibri"/>
                          <a:cs typeface="Calibri"/>
                        </a:defRPr>
                      </a:pPr>
                      <a:r>
                        <a:rPr lang="de-DE" sz="1400" dirty="0">
                          <a:latin typeface="Calibri"/>
                        </a:rPr>
                        <a:t>Hausarbeits-</a:t>
                      </a:r>
                      <a:br>
                        <a:rPr lang="de-DE" sz="1400" dirty="0">
                          <a:latin typeface="Calibri"/>
                        </a:rPr>
                      </a:br>
                      <a:r>
                        <a:rPr lang="de-DE" sz="1400" dirty="0" err="1">
                          <a:latin typeface="Calibri"/>
                        </a:rPr>
                        <a:t>konzept</a:t>
                      </a:r>
                      <a:endParaRPr sz="1400" dirty="0">
                        <a:latin typeface="Calibri"/>
                      </a:endParaRP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2–4</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3</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3175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234652">
                <a:tc>
                  <a:txBody>
                    <a:bodyPr/>
                    <a:lstStyle/>
                    <a:p>
                      <a:pPr algn="l">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solidFill>
                    </a:lnL>
                    <a:lnR w="127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31750">
                      <a:solidFill>
                        <a:srgbClr val="000000"/>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alpha val="0"/>
                        </a:srgbClr>
                      </a:solidFill>
                    </a:lnL>
                    <a:lnR w="25400">
                      <a:solidFill>
                        <a:srgbClr val="000000"/>
                      </a:solidFill>
                    </a:lnR>
                    <a:lnT w="31750">
                      <a:solidFill>
                        <a:srgbClr val="000000"/>
                      </a:solidFill>
                    </a:lnT>
                    <a:lnB w="25400">
                      <a:solidFill>
                        <a:srgbClr val="000000"/>
                      </a:solidFill>
                    </a:lnB>
                    <a:solidFill>
                      <a:srgbClr val="FFFFFF">
                        <a:alpha val="0"/>
                      </a:srgbClr>
                    </a:solidFill>
                  </a:tcPr>
                </a:tc>
                <a:tc>
                  <a:txBody>
                    <a:bodyPr/>
                    <a:lstStyle/>
                    <a:p>
                      <a:pPr algn="ctr">
                        <a:defRPr sz="1800"/>
                      </a:pPr>
                      <a:r>
                        <a:rPr sz="1400" b="1">
                          <a:solidFill>
                            <a:srgbClr val="FFFFFF"/>
                          </a:solidFill>
                          <a:latin typeface="Calibri"/>
                          <a:ea typeface="+mj-ea"/>
                          <a:cs typeface="+mj-cs"/>
                          <a:sym typeface="Helvetica"/>
                        </a:rPr>
                        <a:t>2</a:t>
                      </a:r>
                    </a:p>
                  </a:txBody>
                  <a:tcPr marL="0" marR="0" marT="0" marB="0" anchor="ctr" horzOverflow="overflow">
                    <a:lnL w="25400">
                      <a:solidFill>
                        <a:srgbClr val="000000"/>
                      </a:solidFill>
                    </a:lnL>
                    <a:lnR w="12700">
                      <a:solidFill>
                        <a:srgbClr val="000000"/>
                      </a:solidFill>
                    </a:lnR>
                    <a:lnT w="31750">
                      <a:solidFill>
                        <a:srgbClr val="000000"/>
                      </a:solidFill>
                    </a:lnT>
                    <a:lnB w="25400">
                      <a:solidFill>
                        <a:srgbClr val="000000"/>
                      </a:solidFill>
                    </a:lnB>
                    <a:solidFill>
                      <a:srgbClr val="C51429"/>
                    </a:solidFill>
                  </a:tcPr>
                </a:tc>
                <a:tc>
                  <a:txBody>
                    <a:bodyPr/>
                    <a:lstStyle/>
                    <a:p>
                      <a:pPr algn="ctr">
                        <a:defRPr sz="1800"/>
                      </a:pPr>
                      <a:r>
                        <a:rPr sz="1400" b="1">
                          <a:solidFill>
                            <a:srgbClr val="FFFFFF"/>
                          </a:solidFill>
                          <a:latin typeface="Calibri"/>
                          <a:ea typeface="+mj-ea"/>
                          <a:cs typeface="+mj-cs"/>
                          <a:sym typeface="Helvetica"/>
                        </a:rPr>
                        <a:t>2–4</a:t>
                      </a:r>
                    </a:p>
                  </a:txBody>
                  <a:tcPr marL="0" marR="0" marT="0" marB="0" anchor="ctr" horzOverflow="overflow">
                    <a:lnL w="12700">
                      <a:solidFill>
                        <a:srgbClr val="000000"/>
                      </a:solidFill>
                    </a:lnL>
                    <a:lnR w="12700">
                      <a:solidFill>
                        <a:srgbClr val="000000"/>
                      </a:solidFill>
                    </a:lnR>
                    <a:lnT w="31750">
                      <a:solidFill>
                        <a:srgbClr val="000000"/>
                      </a:solidFill>
                    </a:lnT>
                    <a:lnB w="25400">
                      <a:solidFill>
                        <a:srgbClr val="000000"/>
                      </a:solidFill>
                    </a:lnB>
                    <a:solidFill>
                      <a:srgbClr val="C51429"/>
                    </a:solidFill>
                  </a:tcPr>
                </a:tc>
                <a:tc>
                  <a:txBody>
                    <a:bodyPr/>
                    <a:lstStyle/>
                    <a:p>
                      <a:pPr algn="ctr">
                        <a:defRPr sz="1800"/>
                      </a:pPr>
                      <a:r>
                        <a:rPr sz="1400" b="1">
                          <a:solidFill>
                            <a:srgbClr val="FFFFFF"/>
                          </a:solidFill>
                          <a:latin typeface="Calibri"/>
                          <a:ea typeface="+mj-ea"/>
                          <a:cs typeface="+mj-cs"/>
                          <a:sym typeface="Helvetica"/>
                        </a:rPr>
                        <a:t>3</a:t>
                      </a:r>
                    </a:p>
                  </a:txBody>
                  <a:tcPr marL="0" marR="0" marT="0" marB="0" anchor="ctr" horzOverflow="overflow">
                    <a:lnL w="12700">
                      <a:solidFill>
                        <a:srgbClr val="000000"/>
                      </a:solidFill>
                    </a:lnL>
                    <a:lnR w="25400">
                      <a:solidFill>
                        <a:srgbClr val="000000"/>
                      </a:solidFill>
                    </a:lnR>
                    <a:lnT w="31750">
                      <a:solidFill>
                        <a:srgbClr val="000000"/>
                      </a:solidFill>
                    </a:lnT>
                    <a:lnB w="25400">
                      <a:solidFill>
                        <a:srgbClr val="000000"/>
                      </a:solidFill>
                    </a:lnB>
                    <a:solidFill>
                      <a:srgbClr val="C51429"/>
                    </a:solidFill>
                  </a:tcPr>
                </a:tc>
                <a:extLst>
                  <a:ext uri="{0D108BD9-81ED-4DB2-BD59-A6C34878D82A}">
                    <a16:rowId xmlns:a16="http://schemas.microsoft.com/office/drawing/2014/main" val="10005"/>
                  </a:ext>
                </a:extLst>
              </a:tr>
              <a:tr h="234652">
                <a:tc>
                  <a:txBody>
                    <a:bodyPr/>
                    <a:lstStyle/>
                    <a:p>
                      <a:pPr algn="l">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solidFill>
                    </a:lnL>
                    <a:lnR w="25400">
                      <a:solidFill>
                        <a:srgbClr val="000000"/>
                      </a:solidFill>
                    </a:lnR>
                    <a:lnT w="25400">
                      <a:solidFill>
                        <a:srgbClr val="FFFFFF">
                          <a:alpha val="0"/>
                        </a:srgbClr>
                      </a:solidFill>
                    </a:lnT>
                    <a:lnB w="25400">
                      <a:solidFill>
                        <a:srgbClr val="FFFFFF">
                          <a:alpha val="0"/>
                        </a:srgbClr>
                      </a:solidFill>
                    </a:lnB>
                    <a:solidFill>
                      <a:srgbClr val="FFFFFF">
                        <a:alpha val="0"/>
                      </a:srgbClr>
                    </a:solidFill>
                  </a:tcPr>
                </a:tc>
                <a:tc gridSpan="2">
                  <a:txBody>
                    <a:bodyPr/>
                    <a:lstStyle/>
                    <a:p>
                      <a:pPr algn="ctr">
                        <a:defRPr sz="1800"/>
                      </a:pPr>
                      <a:r>
                        <a:rPr sz="1400" b="1" err="1">
                          <a:latin typeface="Calibri"/>
                          <a:ea typeface="+mj-ea"/>
                          <a:cs typeface="+mj-cs"/>
                          <a:sym typeface="Helvetica"/>
                        </a:rPr>
                        <a:t>Gesamtmodul</a:t>
                      </a:r>
                    </a:p>
                  </a:txBody>
                  <a:tcPr marL="0" marR="0" marT="0" marB="0" anchor="ctr"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FF">
                        <a:alpha val="0"/>
                      </a:srgbClr>
                    </a:solidFill>
                  </a:tcPr>
                </a:tc>
                <a:tc hMerge="1">
                  <a:txBody>
                    <a:bodyPr/>
                    <a:lstStyle/>
                    <a:p>
                      <a:endParaRPr lang="de-DE"/>
                    </a:p>
                  </a:txBody>
                  <a:tcPr/>
                </a:tc>
                <a:tc>
                  <a:txBody>
                    <a:bodyPr/>
                    <a:lstStyle/>
                    <a:p>
                      <a:pPr algn="ctr">
                        <a:defRPr sz="1800"/>
                      </a:pPr>
                      <a:r>
                        <a:rPr sz="1400" b="1">
                          <a:solidFill>
                            <a:srgbClr val="FFFFFF"/>
                          </a:solidFill>
                          <a:latin typeface="Calibri"/>
                          <a:ea typeface="+mj-ea"/>
                          <a:cs typeface="+mj-cs"/>
                          <a:sym typeface="Helvetica"/>
                        </a:rPr>
                        <a:t>14</a:t>
                      </a:r>
                    </a:p>
                  </a:txBody>
                  <a:tcPr marL="0" marR="0" marT="0" marB="0" anchor="ctr" horzOverflow="overflow">
                    <a:lnL w="25400">
                      <a:solidFill>
                        <a:srgbClr val="000000"/>
                      </a:solidFill>
                    </a:lnL>
                    <a:lnR w="12700">
                      <a:solidFill>
                        <a:srgbClr val="000000"/>
                      </a:solidFill>
                    </a:lnR>
                    <a:lnT w="25400">
                      <a:solidFill>
                        <a:srgbClr val="000000"/>
                      </a:solidFill>
                    </a:lnT>
                    <a:lnB w="25400">
                      <a:solidFill>
                        <a:srgbClr val="000000"/>
                      </a:solidFill>
                    </a:lnB>
                    <a:solidFill>
                      <a:srgbClr val="C51429"/>
                    </a:solidFill>
                  </a:tcPr>
                </a:tc>
                <a:tc>
                  <a:txBody>
                    <a:bodyPr/>
                    <a:lstStyle/>
                    <a:p>
                      <a:pPr algn="ctr">
                        <a:defRPr sz="1800"/>
                      </a:pPr>
                      <a:r>
                        <a:rPr sz="1400" b="1">
                          <a:solidFill>
                            <a:srgbClr val="FFFFFF"/>
                          </a:solidFill>
                          <a:latin typeface="Calibri"/>
                          <a:ea typeface="+mj-ea"/>
                          <a:cs typeface="+mj-cs"/>
                          <a:sym typeface="Helvetica"/>
                        </a:rPr>
                        <a:t>2–4</a:t>
                      </a:r>
                    </a:p>
                  </a:txBody>
                  <a:tcPr marL="0" marR="0" marT="0" marB="0" anchor="ctr" horzOverflow="overflow">
                    <a:lnL w="12700">
                      <a:solidFill>
                        <a:srgbClr val="000000"/>
                      </a:solidFill>
                    </a:lnL>
                    <a:lnR w="12700">
                      <a:solidFill>
                        <a:srgbClr val="000000"/>
                      </a:solidFill>
                    </a:lnR>
                    <a:lnT w="25400">
                      <a:solidFill>
                        <a:srgbClr val="000000"/>
                      </a:solidFill>
                    </a:lnT>
                    <a:lnB w="25400">
                      <a:solidFill>
                        <a:srgbClr val="000000"/>
                      </a:solidFill>
                    </a:lnB>
                    <a:solidFill>
                      <a:srgbClr val="C51429"/>
                    </a:solidFill>
                  </a:tcPr>
                </a:tc>
                <a:tc>
                  <a:txBody>
                    <a:bodyPr/>
                    <a:lstStyle/>
                    <a:p>
                      <a:pPr algn="ctr">
                        <a:defRPr sz="1800"/>
                      </a:pPr>
                      <a:r>
                        <a:rPr sz="1400" b="1" dirty="0">
                          <a:solidFill>
                            <a:srgbClr val="FFFFFF"/>
                          </a:solidFill>
                          <a:latin typeface="Calibri"/>
                          <a:ea typeface="+mj-ea"/>
                          <a:cs typeface="+mj-cs"/>
                          <a:sym typeface="Helvetica"/>
                        </a:rPr>
                        <a:t>27</a:t>
                      </a:r>
                    </a:p>
                  </a:txBody>
                  <a:tcPr marL="0" marR="0" marT="0" marB="0" anchor="ctr" horzOverflow="overflow">
                    <a:lnL w="12700">
                      <a:solidFill>
                        <a:srgbClr val="000000"/>
                      </a:solidFill>
                    </a:lnL>
                    <a:lnR w="25400">
                      <a:solidFill>
                        <a:srgbClr val="000000"/>
                      </a:solidFill>
                    </a:lnR>
                    <a:lnT w="25400">
                      <a:solidFill>
                        <a:srgbClr val="000000"/>
                      </a:solidFill>
                    </a:lnT>
                    <a:lnB w="25400">
                      <a:solidFill>
                        <a:srgbClr val="000000"/>
                      </a:solidFill>
                    </a:lnB>
                    <a:solidFill>
                      <a:srgbClr val="C51429"/>
                    </a:solidFill>
                  </a:tcPr>
                </a:tc>
                <a:extLst>
                  <a:ext uri="{0D108BD9-81ED-4DB2-BD59-A6C34878D82A}">
                    <a16:rowId xmlns:a16="http://schemas.microsoft.com/office/drawing/2014/main" val="10006"/>
                  </a:ext>
                </a:extLst>
              </a:tr>
            </a:tbl>
          </a:graphicData>
        </a:graphic>
      </p:graphicFrame>
      <p:sp>
        <p:nvSpPr>
          <p:cNvPr id="220" name="Empfehlung: Im gleichen Semester belegen wie das erste Proseminar!"/>
          <p:cNvSpPr txBox="1"/>
          <p:nvPr/>
        </p:nvSpPr>
        <p:spPr>
          <a:xfrm>
            <a:off x="650186" y="4774904"/>
            <a:ext cx="7335628" cy="345441"/>
          </a:xfrm>
          <a:prstGeom prst="rect">
            <a:avLst/>
          </a:prstGeom>
          <a:ln w="12700">
            <a:solidFill>
              <a:srgbClr val="C51429"/>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marL="139700" indent="-139700">
              <a:lnSpc>
                <a:spcPct val="100000"/>
              </a:lnSpc>
              <a:defRPr sz="1600"/>
            </a:lvl1pPr>
          </a:lstStyle>
          <a:p>
            <a:r>
              <a:t>Empfehlung: Im gleichen Semester belegen wie das erste Proseminar!</a:t>
            </a:r>
          </a:p>
        </p:txBody>
      </p:sp>
      <p:sp>
        <p:nvSpPr>
          <p:cNvPr id="2" name="Foliennummernplatzhalter 1">
            <a:extLst>
              <a:ext uri="{FF2B5EF4-FFF2-40B4-BE49-F238E27FC236}">
                <a16:creationId xmlns:a16="http://schemas.microsoft.com/office/drawing/2014/main" id="{C4F52E6A-C25D-C744-8F78-C9E20472A8E4}"/>
              </a:ext>
            </a:extLst>
          </p:cNvPr>
          <p:cNvSpPr>
            <a:spLocks noGrp="1"/>
          </p:cNvSpPr>
          <p:nvPr>
            <p:ph type="sldNum" sz="quarter" idx="2"/>
          </p:nvPr>
        </p:nvSpPr>
        <p:spPr/>
        <p:txBody>
          <a:bodyPr/>
          <a:lstStyle/>
          <a:p>
            <a:fld id="{86CB4B4D-7CA3-9044-876B-883B54F8677D}" type="slidenum">
              <a:rPr lang="de-DE" smtClean="0"/>
              <a:t>38</a:t>
            </a:fld>
            <a:endParaRPr lang="de-DE"/>
          </a:p>
        </p:txBody>
      </p:sp>
      <p:sp>
        <p:nvSpPr>
          <p:cNvPr id="3" name="Modulhandbuch – Hauptfach">
            <a:extLst>
              <a:ext uri="{FF2B5EF4-FFF2-40B4-BE49-F238E27FC236}">
                <a16:creationId xmlns:a16="http://schemas.microsoft.com/office/drawing/2014/main" id="{7FE4D738-3EC7-53CF-93AC-EA83F2C38144}"/>
              </a:ext>
            </a:extLst>
          </p:cNvPr>
          <p:cNvSpPr txBox="1">
            <a:spLocks/>
          </p:cNvSpPr>
          <p:nvPr/>
        </p:nvSpPr>
        <p:spPr>
          <a:xfrm>
            <a:off x="431800" y="259379"/>
            <a:ext cx="7772400" cy="12519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lstStyle>
            <a:lvl1pPr marL="0" marR="0" indent="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1pPr>
            <a:lvl2pPr marL="0" marR="0" indent="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2pPr>
            <a:lvl3pPr marL="0" marR="0" indent="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3pPr>
            <a:lvl4pPr marL="0" marR="0" indent="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4pPr>
            <a:lvl5pPr marL="0" marR="0" indent="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5pPr>
            <a:lvl6pPr marL="0" marR="0" indent="45720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6pPr>
            <a:lvl7pPr marL="0" marR="0" indent="91440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7pPr>
            <a:lvl8pPr marL="0" marR="0" indent="137160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8pPr>
            <a:lvl9pPr marL="0" marR="0" indent="182880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9pPr>
          </a:lstStyle>
          <a:p>
            <a:pPr hangingPunct="1"/>
            <a:r>
              <a:rPr lang="de-DE">
                <a:latin typeface="Calibri"/>
              </a:rPr>
              <a:t>Modulhandbuch </a:t>
            </a:r>
            <a:r>
              <a:rPr lang="de-DE" sz="2400" b="0">
                <a:latin typeface="Calibri"/>
                <a:ea typeface="Calibri"/>
                <a:cs typeface="Calibri"/>
                <a:sym typeface="Calibri"/>
              </a:rPr>
              <a:t>– Hauptfach</a:t>
            </a:r>
            <a:endParaRPr lang="de-DE" sz="2400" b="0">
              <a:latin typeface="Calibri"/>
              <a:ea typeface="Calibri"/>
              <a:cs typeface="Calibri"/>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Modulhandbuch – Hauptfach"/>
          <p:cNvSpPr txBox="1">
            <a:spLocks noGrp="1"/>
          </p:cNvSpPr>
          <p:nvPr>
            <p:ph type="title" idx="4294967295"/>
          </p:nvPr>
        </p:nvSpPr>
        <p:spPr>
          <a:prstGeom prst="rect">
            <a:avLst/>
          </a:prstGeom>
        </p:spPr>
        <p:txBody>
          <a:bodyPr lIns="0" tIns="0" rIns="0" bIns="0" anchor="t"/>
          <a:lstStyle/>
          <a:p>
            <a:r>
              <a:rPr>
                <a:latin typeface="Calibri"/>
              </a:rPr>
              <a:t>Modulhandbuch </a:t>
            </a:r>
            <a:r>
              <a:rPr sz="2400" b="0">
                <a:latin typeface="Calibri"/>
                <a:ea typeface="Calibri"/>
                <a:cs typeface="Calibri"/>
                <a:sym typeface="Calibri"/>
              </a:rPr>
              <a:t>– Hauptfach</a:t>
            </a:r>
            <a:endParaRPr lang="de-DE" sz="2400" b="0">
              <a:latin typeface="Calibri"/>
              <a:ea typeface="Calibri"/>
              <a:cs typeface="Calibri"/>
            </a:endParaRPr>
          </a:p>
        </p:txBody>
      </p:sp>
      <p:graphicFrame>
        <p:nvGraphicFramePr>
          <p:cNvPr id="224" name="Tabelle"/>
          <p:cNvGraphicFramePr/>
          <p:nvPr>
            <p:extLst>
              <p:ext uri="{D42A27DB-BD31-4B8C-83A1-F6EECF244321}">
                <p14:modId xmlns:p14="http://schemas.microsoft.com/office/powerpoint/2010/main" val="2221190200"/>
              </p:ext>
            </p:extLst>
          </p:nvPr>
        </p:nvGraphicFramePr>
        <p:xfrm>
          <a:off x="662887" y="1999090"/>
          <a:ext cx="7310225" cy="2478820"/>
        </p:xfrm>
        <a:graphic>
          <a:graphicData uri="http://schemas.openxmlformats.org/drawingml/2006/table">
            <a:tbl>
              <a:tblPr>
                <a:tableStyleId>{4C3C2611-4C71-4FC5-86AE-919BDF0F9419}</a:tableStyleId>
              </a:tblPr>
              <a:tblGrid>
                <a:gridCol w="2443762">
                  <a:extLst>
                    <a:ext uri="{9D8B030D-6E8A-4147-A177-3AD203B41FA5}">
                      <a16:colId xmlns:a16="http://schemas.microsoft.com/office/drawing/2014/main" val="20000"/>
                    </a:ext>
                  </a:extLst>
                </a:gridCol>
                <a:gridCol w="1028276">
                  <a:extLst>
                    <a:ext uri="{9D8B030D-6E8A-4147-A177-3AD203B41FA5}">
                      <a16:colId xmlns:a16="http://schemas.microsoft.com/office/drawing/2014/main" val="20001"/>
                    </a:ext>
                  </a:extLst>
                </a:gridCol>
                <a:gridCol w="955857">
                  <a:extLst>
                    <a:ext uri="{9D8B030D-6E8A-4147-A177-3AD203B41FA5}">
                      <a16:colId xmlns:a16="http://schemas.microsoft.com/office/drawing/2014/main" val="20002"/>
                    </a:ext>
                  </a:extLst>
                </a:gridCol>
                <a:gridCol w="955857">
                  <a:extLst>
                    <a:ext uri="{9D8B030D-6E8A-4147-A177-3AD203B41FA5}">
                      <a16:colId xmlns:a16="http://schemas.microsoft.com/office/drawing/2014/main" val="20003"/>
                    </a:ext>
                  </a:extLst>
                </a:gridCol>
                <a:gridCol w="961544">
                  <a:extLst>
                    <a:ext uri="{9D8B030D-6E8A-4147-A177-3AD203B41FA5}">
                      <a16:colId xmlns:a16="http://schemas.microsoft.com/office/drawing/2014/main" val="20004"/>
                    </a:ext>
                  </a:extLst>
                </a:gridCol>
                <a:gridCol w="964929">
                  <a:extLst>
                    <a:ext uri="{9D8B030D-6E8A-4147-A177-3AD203B41FA5}">
                      <a16:colId xmlns:a16="http://schemas.microsoft.com/office/drawing/2014/main" val="20005"/>
                    </a:ext>
                  </a:extLst>
                </a:gridCol>
              </a:tblGrid>
              <a:tr h="247352">
                <a:tc gridSpan="2">
                  <a:txBody>
                    <a:bodyPr/>
                    <a:lstStyle/>
                    <a:p>
                      <a:pPr algn="l">
                        <a:defRPr sz="1400">
                          <a:latin typeface="Calibri"/>
                          <a:ea typeface="Calibri"/>
                          <a:cs typeface="Calibri"/>
                        </a:defRPr>
                      </a:pPr>
                      <a:r>
                        <a:rPr sz="1400" b="1">
                          <a:latin typeface="Calibri"/>
                          <a:ea typeface="+mj-ea"/>
                          <a:cs typeface="+mj-cs"/>
                          <a:sym typeface="Helvetica"/>
                        </a:rPr>
                        <a:t>Modul B 2.2a</a:t>
                      </a:r>
                      <a:r>
                        <a:rPr sz="1400">
                          <a:latin typeface="Calibri"/>
                        </a:rPr>
                        <a:t> – </a:t>
                      </a:r>
                      <a:r>
                        <a:rPr sz="1400" err="1">
                          <a:latin typeface="Calibri"/>
                        </a:rPr>
                        <a:t>Vertiefung</a:t>
                      </a:r>
                      <a:r>
                        <a:rPr sz="1400">
                          <a:latin typeface="Calibri"/>
                        </a:rPr>
                        <a:t> – </a:t>
                      </a:r>
                      <a:r>
                        <a:rPr sz="1400" u="sng" err="1">
                          <a:latin typeface="Calibri"/>
                        </a:rPr>
                        <a:t>Wahlpflichtmodul</a:t>
                      </a:r>
                    </a:p>
                    <a:p>
                      <a:pPr algn="l">
                        <a:defRPr sz="1400" i="1">
                          <a:latin typeface="+mj-lt"/>
                          <a:ea typeface="+mj-ea"/>
                          <a:cs typeface="+mj-cs"/>
                          <a:sym typeface="Helvetica"/>
                        </a:defRPr>
                      </a:pPr>
                      <a:r>
                        <a:rPr sz="1400" err="1">
                          <a:latin typeface="Calibri"/>
                        </a:rPr>
                        <a:t>Germanistische</a:t>
                      </a:r>
                      <a:r>
                        <a:rPr sz="1400">
                          <a:latin typeface="Calibri"/>
                        </a:rPr>
                        <a:t> </a:t>
                      </a:r>
                      <a:r>
                        <a:rPr sz="1400" err="1">
                          <a:latin typeface="Calibri"/>
                        </a:rPr>
                        <a:t>Sprachwissenschaft</a:t>
                      </a:r>
                      <a:endParaRPr sz="1400">
                        <a:latin typeface="Calibri"/>
                      </a:endParaRPr>
                    </a:p>
                  </a:txBody>
                  <a:tcPr marL="0" marR="0" marT="0" marB="0" anchor="ctr"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FF"/>
                    </a:solidFill>
                  </a:tcPr>
                </a:tc>
                <a:tc hMerge="1">
                  <a:txBody>
                    <a:bodyPr/>
                    <a:lstStyle/>
                    <a:p>
                      <a:endParaRPr lang="de-DE"/>
                    </a:p>
                  </a:txBody>
                  <a:tcPr/>
                </a:tc>
                <a:tc>
                  <a:txBody>
                    <a:bodyPr/>
                    <a:lstStyle/>
                    <a:p>
                      <a:pPr algn="ctr">
                        <a:defRPr sz="1400" b="1">
                          <a:solidFill>
                            <a:srgbClr val="FFFFFF"/>
                          </a:solidFill>
                          <a:latin typeface="+mj-lt"/>
                          <a:ea typeface="+mj-ea"/>
                          <a:cs typeface="+mj-cs"/>
                          <a:sym typeface="Helvetica"/>
                        </a:defRPr>
                      </a:pPr>
                      <a:endParaRPr sz="1400" dirty="0">
                        <a:latin typeface="Calibri"/>
                      </a:endParaRPr>
                    </a:p>
                  </a:txBody>
                  <a:tcPr marL="0" marR="0" marT="0" marB="0" anchor="ctr" horzOverflow="overflow">
                    <a:lnL w="25400">
                      <a:solidFill>
                        <a:srgbClr val="000000"/>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extLst>
                  <a:ext uri="{0D108BD9-81ED-4DB2-BD59-A6C34878D82A}">
                    <a16:rowId xmlns:a16="http://schemas.microsoft.com/office/drawing/2014/main" val="10000"/>
                  </a:ext>
                </a:extLst>
              </a:tr>
              <a:tr h="247352">
                <a:tc>
                  <a:txBody>
                    <a:bodyPr/>
                    <a:lstStyle/>
                    <a:p>
                      <a:pPr algn="ctr">
                        <a:defRPr sz="1800"/>
                      </a:pPr>
                      <a:r>
                        <a:rPr sz="1400" b="1">
                          <a:solidFill>
                            <a:srgbClr val="FFFFFF"/>
                          </a:solidFill>
                          <a:latin typeface="Calibri"/>
                          <a:ea typeface="+mj-ea"/>
                          <a:cs typeface="+mj-cs"/>
                          <a:sym typeface="Helvetica"/>
                        </a:rPr>
                        <a:t>Titel der </a:t>
                      </a:r>
                      <a:r>
                        <a:rPr sz="1400" b="1" err="1">
                          <a:solidFill>
                            <a:srgbClr val="FFFFFF"/>
                          </a:solidFill>
                          <a:latin typeface="Calibri"/>
                          <a:ea typeface="+mj-ea"/>
                          <a:cs typeface="+mj-cs"/>
                          <a:sym typeface="Helvetica"/>
                        </a:rPr>
                        <a:t>Veranstaltung</a:t>
                      </a:r>
                    </a:p>
                  </a:txBody>
                  <a:tcPr marL="0" marR="0" marT="0" marB="0" anchor="ctr" horzOverflow="overflow">
                    <a:lnL w="254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Art</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err="1">
                          <a:solidFill>
                            <a:srgbClr val="FFFFFF"/>
                          </a:solidFill>
                          <a:latin typeface="Calibri"/>
                          <a:ea typeface="+mj-ea"/>
                          <a:cs typeface="+mj-cs"/>
                          <a:sym typeface="Helvetica"/>
                        </a:rPr>
                        <a:t>Prüfung</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SWS</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err="1">
                          <a:solidFill>
                            <a:srgbClr val="FFFFFF"/>
                          </a:solidFill>
                          <a:latin typeface="Calibri"/>
                          <a:ea typeface="+mj-ea"/>
                          <a:cs typeface="+mj-cs"/>
                          <a:sym typeface="Helvetica"/>
                        </a:rPr>
                        <a:t>empf</a:t>
                      </a:r>
                      <a:r>
                        <a:rPr sz="1400" b="1">
                          <a:solidFill>
                            <a:srgbClr val="FFFFFF"/>
                          </a:solidFill>
                          <a:latin typeface="Calibri"/>
                          <a:ea typeface="+mj-ea"/>
                          <a:cs typeface="+mj-cs"/>
                          <a:sym typeface="Helvetica"/>
                        </a:rPr>
                        <a:t>. Semester</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LP</a:t>
                      </a:r>
                    </a:p>
                  </a:txBody>
                  <a:tcPr marL="0" marR="0" marT="0" marB="0" anchor="ctr" horzOverflow="overflow">
                    <a:lnL w="12700">
                      <a:solidFill>
                        <a:srgbClr val="000000"/>
                      </a:solidFill>
                    </a:lnL>
                    <a:lnR w="25400">
                      <a:solidFill>
                        <a:srgbClr val="000000"/>
                      </a:solidFill>
                    </a:lnR>
                    <a:lnT w="25400">
                      <a:solidFill>
                        <a:srgbClr val="000000"/>
                      </a:solidFill>
                    </a:lnT>
                    <a:lnB w="31750">
                      <a:solidFill>
                        <a:srgbClr val="000000"/>
                      </a:solidFill>
                      <a:miter lim="400000"/>
                    </a:lnB>
                    <a:solidFill>
                      <a:srgbClr val="C51429"/>
                    </a:solidFill>
                  </a:tcPr>
                </a:tc>
                <a:extLst>
                  <a:ext uri="{0D108BD9-81ED-4DB2-BD59-A6C34878D82A}">
                    <a16:rowId xmlns:a16="http://schemas.microsoft.com/office/drawing/2014/main" val="10001"/>
                  </a:ext>
                </a:extLst>
              </a:tr>
              <a:tr h="2473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31750">
                      <a:solidFill>
                        <a:srgbClr val="000000"/>
                      </a:solidFill>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247352">
                <a:tc>
                  <a:txBody>
                    <a:bodyPr/>
                    <a:lstStyle/>
                    <a:p>
                      <a:pPr algn="l">
                        <a:defRPr sz="1400">
                          <a:latin typeface="Calibri"/>
                          <a:ea typeface="Calibri"/>
                          <a:cs typeface="Calibri"/>
                        </a:defRPr>
                      </a:pPr>
                      <a:r>
                        <a:rPr sz="1400" dirty="0">
                          <a:latin typeface="Calibri"/>
                        </a:rPr>
                        <a:t>Proseminar </a:t>
                      </a:r>
                      <a:r>
                        <a:rPr sz="1400" dirty="0" err="1">
                          <a:latin typeface="Calibri"/>
                        </a:rPr>
                        <a:t>Linguistik</a:t>
                      </a:r>
                      <a:endParaRPr sz="1400" dirty="0">
                        <a:latin typeface="Calibri"/>
                      </a:endParaRP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PS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mündl</a:t>
                      </a:r>
                      <a:r>
                        <a:rPr sz="1400">
                          <a:latin typeface="Calibri"/>
                          <a:ea typeface="Calibri"/>
                          <a:cs typeface="Calibri"/>
                        </a:rPr>
                        <a:t>. </a:t>
                      </a:r>
                      <a:r>
                        <a:rPr sz="1400" err="1">
                          <a:latin typeface="Calibri"/>
                          <a:ea typeface="Calibri"/>
                          <a:cs typeface="Calibri"/>
                        </a:rPr>
                        <a:t>Prüf</a:t>
                      </a:r>
                      <a:r>
                        <a:rPr sz="1400">
                          <a:latin typeface="Calibri"/>
                          <a:ea typeface="Calibri"/>
                          <a:cs typeface="Calibri"/>
                        </a:rPr>
                        <a: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3–6</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6</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234652">
                <a:tc>
                  <a:txBody>
                    <a:bodyPr/>
                    <a:lstStyle/>
                    <a:p>
                      <a:pPr algn="l">
                        <a:defRPr sz="1800"/>
                      </a:pPr>
                      <a:r>
                        <a:rPr sz="1400" err="1">
                          <a:latin typeface="Calibri"/>
                          <a:ea typeface="Calibri"/>
                          <a:cs typeface="Calibri"/>
                        </a:rPr>
                        <a:t>Lektürekurs</a:t>
                      </a:r>
                      <a:r>
                        <a:rPr sz="1400">
                          <a:latin typeface="Calibri"/>
                          <a:ea typeface="Calibri"/>
                          <a:cs typeface="Calibri"/>
                        </a:rPr>
                        <a:t> </a:t>
                      </a:r>
                      <a:r>
                        <a:rPr sz="1400" err="1">
                          <a:latin typeface="Calibri"/>
                          <a:ea typeface="Calibri"/>
                          <a:cs typeface="Calibri"/>
                        </a:rPr>
                        <a:t>Linguistik</a:t>
                      </a:r>
                      <a:r>
                        <a:rPr sz="1400">
                          <a:latin typeface="Calibri"/>
                          <a:ea typeface="Calibri"/>
                          <a:cs typeface="Calibri"/>
                        </a:rPr>
                        <a:t> (</a:t>
                      </a:r>
                      <a:r>
                        <a:rPr sz="1400" err="1">
                          <a:latin typeface="Calibri"/>
                          <a:ea typeface="Calibri"/>
                          <a:cs typeface="Calibri"/>
                        </a:rPr>
                        <a:t>oder</a:t>
                      </a:r>
                      <a:r>
                        <a:rPr sz="1400">
                          <a:latin typeface="Calibri"/>
                          <a:ea typeface="Calibri"/>
                          <a:cs typeface="Calibri"/>
                        </a:rPr>
                        <a:t> </a:t>
                      </a:r>
                      <a:r>
                        <a:rPr sz="1400" err="1">
                          <a:latin typeface="Calibri"/>
                          <a:ea typeface="Calibri"/>
                          <a:cs typeface="Calibri"/>
                        </a:rPr>
                        <a:t>Lektüre</a:t>
                      </a:r>
                      <a:r>
                        <a:rPr sz="1400">
                          <a:latin typeface="Calibri"/>
                          <a:ea typeface="Calibri"/>
                          <a:cs typeface="Calibri"/>
                        </a:rPr>
                        <a:t> </a:t>
                      </a:r>
                      <a:r>
                        <a:rPr sz="1400" err="1">
                          <a:latin typeface="Calibri"/>
                          <a:ea typeface="Calibri"/>
                          <a:cs typeface="Calibri"/>
                        </a:rPr>
                        <a:t>im</a:t>
                      </a:r>
                      <a:r>
                        <a:rPr sz="1400">
                          <a:latin typeface="Calibri"/>
                          <a:ea typeface="Calibri"/>
                          <a:cs typeface="Calibri"/>
                        </a:rPr>
                        <a:t> </a:t>
                      </a:r>
                      <a:r>
                        <a:rPr sz="1400" err="1">
                          <a:latin typeface="Calibri"/>
                          <a:ea typeface="Calibri"/>
                          <a:cs typeface="Calibri"/>
                        </a:rPr>
                        <a:t>Selbststudium</a:t>
                      </a:r>
                      <a:r>
                        <a:rPr sz="1400">
                          <a:latin typeface="Calibri"/>
                          <a:ea typeface="Calibri"/>
                          <a:cs typeface="Calibri"/>
                        </a:rPr>
                        <a:t>)</a:t>
                      </a: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LK</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mündl</a:t>
                      </a:r>
                      <a:r>
                        <a:rPr sz="1400">
                          <a:latin typeface="Calibri"/>
                          <a:ea typeface="Calibri"/>
                          <a:cs typeface="Calibri"/>
                        </a:rPr>
                        <a:t>. </a:t>
                      </a:r>
                      <a:r>
                        <a:rPr sz="1400" err="1">
                          <a:latin typeface="Calibri"/>
                          <a:ea typeface="Calibri"/>
                          <a:cs typeface="Calibri"/>
                        </a:rPr>
                        <a:t>Prüf</a:t>
                      </a:r>
                      <a:r>
                        <a:rPr sz="1400">
                          <a:latin typeface="Calibri"/>
                          <a:ea typeface="Calibri"/>
                          <a:cs typeface="Calibri"/>
                        </a:rPr>
                        <a: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3–6</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3</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5"/>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3175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6"/>
                  </a:ext>
                </a:extLst>
              </a:tr>
              <a:tr h="234652">
                <a:tc>
                  <a:txBody>
                    <a:bodyPr/>
                    <a:lstStyle/>
                    <a:p>
                      <a:pPr algn="l">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solidFill>
                    </a:lnL>
                    <a:lnR w="127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alpha val="0"/>
                        </a:srgbClr>
                      </a:solidFill>
                    </a:lnL>
                    <a:lnR w="25400">
                      <a:solidFill>
                        <a:srgbClr val="000000"/>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800"/>
                      </a:pPr>
                      <a:r>
                        <a:rPr sz="1400" b="1">
                          <a:solidFill>
                            <a:srgbClr val="FFFFFF"/>
                          </a:solidFill>
                          <a:latin typeface="Calibri"/>
                          <a:ea typeface="+mj-ea"/>
                          <a:cs typeface="+mj-cs"/>
                          <a:sym typeface="Helvetica"/>
                        </a:rPr>
                        <a:t>7</a:t>
                      </a:r>
                    </a:p>
                  </a:txBody>
                  <a:tcPr marL="0" marR="0" marT="0" marB="0" anchor="ctr" horzOverflow="overflow">
                    <a:lnL w="25400">
                      <a:solidFill>
                        <a:srgbClr val="000000"/>
                      </a:solidFill>
                    </a:lnL>
                    <a:lnR w="12700">
                      <a:solidFill>
                        <a:srgbClr val="000000"/>
                      </a:solidFill>
                    </a:lnR>
                    <a:lnT w="31750">
                      <a:solidFill>
                        <a:srgbClr val="000000"/>
                      </a:solidFill>
                    </a:lnT>
                    <a:lnB w="25400">
                      <a:solidFill>
                        <a:srgbClr val="000000"/>
                      </a:solidFill>
                    </a:lnB>
                    <a:solidFill>
                      <a:srgbClr val="C51429"/>
                    </a:solidFill>
                  </a:tcPr>
                </a:tc>
                <a:tc>
                  <a:txBody>
                    <a:bodyPr/>
                    <a:lstStyle/>
                    <a:p>
                      <a:pPr algn="ctr">
                        <a:defRPr sz="1800"/>
                      </a:pPr>
                      <a:r>
                        <a:rPr sz="1400" b="1">
                          <a:solidFill>
                            <a:srgbClr val="FFFFFF"/>
                          </a:solidFill>
                          <a:latin typeface="Calibri"/>
                          <a:ea typeface="+mj-ea"/>
                          <a:cs typeface="+mj-cs"/>
                          <a:sym typeface="Helvetica"/>
                        </a:rPr>
                        <a:t>3–6</a:t>
                      </a:r>
                    </a:p>
                  </a:txBody>
                  <a:tcPr marL="0" marR="0" marT="0" marB="0" anchor="ctr" horzOverflow="overflow">
                    <a:lnL w="12700">
                      <a:solidFill>
                        <a:srgbClr val="000000"/>
                      </a:solidFill>
                    </a:lnL>
                    <a:lnR w="12700">
                      <a:solidFill>
                        <a:srgbClr val="000000"/>
                      </a:solidFill>
                    </a:lnR>
                    <a:lnT w="31750">
                      <a:solidFill>
                        <a:srgbClr val="000000"/>
                      </a:solidFill>
                    </a:lnT>
                    <a:lnB w="25400">
                      <a:solidFill>
                        <a:srgbClr val="000000"/>
                      </a:solidFill>
                    </a:lnB>
                    <a:solidFill>
                      <a:srgbClr val="C51429"/>
                    </a:solidFill>
                  </a:tcPr>
                </a:tc>
                <a:tc>
                  <a:txBody>
                    <a:bodyPr/>
                    <a:lstStyle/>
                    <a:p>
                      <a:pPr algn="ctr">
                        <a:defRPr sz="1800"/>
                      </a:pPr>
                      <a:r>
                        <a:rPr sz="1400" b="1" dirty="0">
                          <a:solidFill>
                            <a:srgbClr val="FFFFFF"/>
                          </a:solidFill>
                          <a:latin typeface="Calibri"/>
                          <a:ea typeface="+mj-ea"/>
                          <a:cs typeface="+mj-cs"/>
                          <a:sym typeface="Helvetica"/>
                        </a:rPr>
                        <a:t>9</a:t>
                      </a:r>
                    </a:p>
                  </a:txBody>
                  <a:tcPr marL="0" marR="0" marT="0" marB="0" anchor="ctr" horzOverflow="overflow">
                    <a:lnL w="12700">
                      <a:solidFill>
                        <a:srgbClr val="000000"/>
                      </a:solidFill>
                    </a:lnL>
                    <a:lnR w="25400">
                      <a:solidFill>
                        <a:srgbClr val="000000"/>
                      </a:solidFill>
                    </a:lnR>
                    <a:lnT w="31750">
                      <a:solidFill>
                        <a:srgbClr val="000000"/>
                      </a:solidFill>
                    </a:lnT>
                    <a:lnB w="25400">
                      <a:solidFill>
                        <a:srgbClr val="000000"/>
                      </a:solidFill>
                    </a:lnB>
                    <a:solidFill>
                      <a:srgbClr val="C51429"/>
                    </a:solidFill>
                  </a:tcPr>
                </a:tc>
                <a:extLst>
                  <a:ext uri="{0D108BD9-81ED-4DB2-BD59-A6C34878D82A}">
                    <a16:rowId xmlns:a16="http://schemas.microsoft.com/office/drawing/2014/main" val="10007"/>
                  </a:ext>
                </a:extLst>
              </a:tr>
            </a:tbl>
          </a:graphicData>
        </a:graphic>
      </p:graphicFrame>
      <p:sp>
        <p:nvSpPr>
          <p:cNvPr id="225" name="Achtung: Schwerpunktwahl für das restliche Studium!"/>
          <p:cNvSpPr txBox="1"/>
          <p:nvPr/>
        </p:nvSpPr>
        <p:spPr>
          <a:xfrm>
            <a:off x="670844" y="4879906"/>
            <a:ext cx="7294312" cy="345441"/>
          </a:xfrm>
          <a:prstGeom prst="rect">
            <a:avLst/>
          </a:prstGeom>
          <a:ln w="12700">
            <a:solidFill>
              <a:srgbClr val="C51429"/>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100000"/>
              </a:lnSpc>
              <a:defRPr sz="1600" b="0">
                <a:latin typeface="Calibri"/>
                <a:ea typeface="Calibri"/>
                <a:cs typeface="Calibri"/>
                <a:sym typeface="Calibri"/>
              </a:defRPr>
            </a:lvl1pPr>
          </a:lstStyle>
          <a:p>
            <a:r>
              <a:t>Achtung: Schwerpunktwahl für das restliche Studium!</a:t>
            </a:r>
          </a:p>
        </p:txBody>
      </p:sp>
      <p:sp>
        <p:nvSpPr>
          <p:cNvPr id="2" name="Foliennummernplatzhalter 1">
            <a:extLst>
              <a:ext uri="{FF2B5EF4-FFF2-40B4-BE49-F238E27FC236}">
                <a16:creationId xmlns:a16="http://schemas.microsoft.com/office/drawing/2014/main" id="{07E4D7B5-B079-C941-B3A9-15C59A4CDE96}"/>
              </a:ext>
            </a:extLst>
          </p:cNvPr>
          <p:cNvSpPr>
            <a:spLocks noGrp="1"/>
          </p:cNvSpPr>
          <p:nvPr>
            <p:ph type="sldNum" sz="quarter" idx="2"/>
          </p:nvPr>
        </p:nvSpPr>
        <p:spPr/>
        <p:txBody>
          <a:bodyPr/>
          <a:lstStyle/>
          <a:p>
            <a:fld id="{86CB4B4D-7CA3-9044-876B-883B54F8677D}" type="slidenum">
              <a:rPr lang="de-DE" smtClean="0"/>
              <a:t>39</a:t>
            </a:fld>
            <a:endParaRPr lang="de-DE"/>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a:xfrm>
            <a:off x="417650" y="371928"/>
            <a:ext cx="6010136" cy="795835"/>
          </a:xfrm>
        </p:spPr>
        <p:txBody>
          <a:bodyPr>
            <a:noAutofit/>
          </a:bodyPr>
          <a:lstStyle/>
          <a:p>
            <a:pPr>
              <a:lnSpc>
                <a:spcPct val="100000"/>
              </a:lnSpc>
            </a:pPr>
            <a:r>
              <a:rPr lang="de-DE" altLang="de-DE" sz="2800" dirty="0">
                <a:latin typeface="Calibri" panose="020F0502020204030204" pitchFamily="34" charset="0"/>
                <a:cs typeface="Calibri" panose="020F0502020204030204" pitchFamily="34" charset="0"/>
              </a:rPr>
              <a:t>Ablauf: Was erwartet euch heute?</a:t>
            </a:r>
            <a:br>
              <a:rPr lang="de-DE" altLang="de-DE" sz="2644" dirty="0">
                <a:latin typeface="Calibri" panose="020F0502020204030204" pitchFamily="34" charset="0"/>
                <a:cs typeface="Calibri" panose="020F0502020204030204" pitchFamily="34" charset="0"/>
              </a:rPr>
            </a:br>
            <a:r>
              <a:rPr lang="de-DE" altLang="de-DE" sz="1800" i="1" dirty="0">
                <a:latin typeface="Calibri" panose="020F0502020204030204" pitchFamily="34" charset="0"/>
                <a:cs typeface="Calibri" panose="020F0502020204030204" pitchFamily="34" charset="0"/>
              </a:rPr>
              <a:t>Ankommen – Orientieren – Ankoppeln </a:t>
            </a:r>
            <a:endParaRPr lang="de-DE" altLang="de-DE" sz="1889" i="1" dirty="0">
              <a:latin typeface="Calibri" panose="020F0502020204030204" pitchFamily="34" charset="0"/>
              <a:cs typeface="Calibri" panose="020F0502020204030204" pitchFamily="34" charset="0"/>
            </a:endParaRPr>
          </a:p>
        </p:txBody>
      </p:sp>
      <p:graphicFrame>
        <p:nvGraphicFramePr>
          <p:cNvPr id="3" name="Tabelle 2"/>
          <p:cNvGraphicFramePr>
            <a:graphicFrameLocks noGrp="1"/>
          </p:cNvGraphicFramePr>
          <p:nvPr>
            <p:extLst>
              <p:ext uri="{D42A27DB-BD31-4B8C-83A1-F6EECF244321}">
                <p14:modId xmlns:p14="http://schemas.microsoft.com/office/powerpoint/2010/main" val="4079785455"/>
              </p:ext>
            </p:extLst>
          </p:nvPr>
        </p:nvGraphicFramePr>
        <p:xfrm>
          <a:off x="391449" y="1125964"/>
          <a:ext cx="7826901" cy="4743566"/>
        </p:xfrm>
        <a:graphic>
          <a:graphicData uri="http://schemas.openxmlformats.org/drawingml/2006/table">
            <a:tbl>
              <a:tblPr firstRow="1" firstCol="1" bandRow="1">
                <a:tableStyleId>{5C22544A-7EE6-4342-B048-85BDC9FD1C3A}</a:tableStyleId>
              </a:tblPr>
              <a:tblGrid>
                <a:gridCol w="823740">
                  <a:extLst>
                    <a:ext uri="{9D8B030D-6E8A-4147-A177-3AD203B41FA5}">
                      <a16:colId xmlns:a16="http://schemas.microsoft.com/office/drawing/2014/main" val="4167741113"/>
                    </a:ext>
                  </a:extLst>
                </a:gridCol>
                <a:gridCol w="6594961">
                  <a:extLst>
                    <a:ext uri="{9D8B030D-6E8A-4147-A177-3AD203B41FA5}">
                      <a16:colId xmlns:a16="http://schemas.microsoft.com/office/drawing/2014/main" val="2103004480"/>
                    </a:ext>
                  </a:extLst>
                </a:gridCol>
                <a:gridCol w="408200">
                  <a:extLst>
                    <a:ext uri="{9D8B030D-6E8A-4147-A177-3AD203B41FA5}">
                      <a16:colId xmlns:a16="http://schemas.microsoft.com/office/drawing/2014/main" val="169034369"/>
                    </a:ext>
                  </a:extLst>
                </a:gridCol>
              </a:tblGrid>
              <a:tr h="920845">
                <a:tc>
                  <a:txBody>
                    <a:bodyPr/>
                    <a:lstStyle/>
                    <a:p>
                      <a:pPr algn="ctr">
                        <a:lnSpc>
                          <a:spcPct val="107000"/>
                        </a:lnSpc>
                        <a:spcAft>
                          <a:spcPts val="0"/>
                        </a:spcAft>
                      </a:pPr>
                      <a:r>
                        <a:rPr lang="de-DE" sz="1800" dirty="0">
                          <a:solidFill>
                            <a:schemeClr val="tx1"/>
                          </a:solidFill>
                          <a:effectLst/>
                          <a:latin typeface="Calibri"/>
                          <a:cs typeface="Calibri"/>
                        </a:rPr>
                        <a:t>Zeit</a:t>
                      </a:r>
                      <a:endParaRPr lang="de-DE" sz="1800" dirty="0">
                        <a:solidFill>
                          <a:schemeClr val="tx1"/>
                        </a:solidFill>
                        <a:effectLst/>
                        <a:latin typeface="Calibri"/>
                        <a:ea typeface="Calibri" panose="020F0502020204030204" pitchFamily="34" charset="0"/>
                        <a:cs typeface="Calibri"/>
                      </a:endParaRPr>
                    </a:p>
                  </a:txBody>
                  <a:tcPr marL="68542" marR="68542" marT="0" marB="0" anchor="ctr">
                    <a:lnR w="12700" cap="flat" cmpd="sng" algn="ctr">
                      <a:solidFill>
                        <a:schemeClr val="bg1"/>
                      </a:solidFill>
                      <a:prstDash val="solid"/>
                      <a:round/>
                      <a:headEnd type="none" w="med" len="med"/>
                      <a:tailEnd type="none" w="med" len="med"/>
                    </a:lnR>
                    <a:solidFill>
                      <a:schemeClr val="bg1">
                        <a:lumMod val="75000"/>
                      </a:schemeClr>
                    </a:solidFill>
                  </a:tcPr>
                </a:tc>
                <a:tc>
                  <a:txBody>
                    <a:bodyPr/>
                    <a:lstStyle/>
                    <a:p>
                      <a:pPr algn="ctr">
                        <a:lnSpc>
                          <a:spcPct val="107000"/>
                        </a:lnSpc>
                        <a:spcAft>
                          <a:spcPts val="0"/>
                        </a:spcAft>
                      </a:pPr>
                      <a:r>
                        <a:rPr lang="de-DE" sz="1800" dirty="0">
                          <a:solidFill>
                            <a:schemeClr val="tx1"/>
                          </a:solidFill>
                          <a:effectLst/>
                          <a:latin typeface="Calibri"/>
                          <a:cs typeface="Calibri"/>
                        </a:rPr>
                        <a:t>Programm am 08.04.2024</a:t>
                      </a:r>
                      <a:endParaRPr lang="de-DE" sz="1800" dirty="0">
                        <a:solidFill>
                          <a:schemeClr val="tx1"/>
                        </a:solidFill>
                        <a:effectLst/>
                        <a:latin typeface="Calibri"/>
                        <a:ea typeface="Calibri" panose="020F0502020204030204" pitchFamily="34" charset="0"/>
                        <a:cs typeface="Calibri"/>
                      </a:endParaRPr>
                    </a:p>
                  </a:txBody>
                  <a:tcPr marL="68542" marR="685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75000"/>
                      </a:schemeClr>
                    </a:solidFill>
                  </a:tcPr>
                </a:tc>
                <a:tc rowSpan="6">
                  <a:txBody>
                    <a:bodyPr/>
                    <a:lstStyle/>
                    <a:p>
                      <a:pPr>
                        <a:lnSpc>
                          <a:spcPct val="107000"/>
                        </a:lnSpc>
                        <a:spcAft>
                          <a:spcPts val="0"/>
                        </a:spcAft>
                      </a:pPr>
                      <a:endParaRPr lang="de-DE" sz="1400" b="1">
                        <a:effectLst/>
                        <a:latin typeface="Arial" panose="020B0604020202020204" pitchFamily="34" charset="0"/>
                        <a:cs typeface="Arial" panose="020B0604020202020204" pitchFamily="34" charset="0"/>
                      </a:endParaRPr>
                    </a:p>
                  </a:txBody>
                  <a:tcPr marL="68542" marR="68542" marT="0" marB="0" anchor="ctr">
                    <a:lnL w="12700" cap="flat" cmpd="sng" algn="ctr">
                      <a:solidFill>
                        <a:schemeClr val="bg1"/>
                      </a:solidFill>
                      <a:prstDash val="solid"/>
                      <a:round/>
                      <a:headEnd type="none" w="med" len="med"/>
                      <a:tailEnd type="none" w="med" len="med"/>
                    </a:lnL>
                    <a:noFill/>
                  </a:tcPr>
                </a:tc>
                <a:extLst>
                  <a:ext uri="{0D108BD9-81ED-4DB2-BD59-A6C34878D82A}">
                    <a16:rowId xmlns:a16="http://schemas.microsoft.com/office/drawing/2014/main" val="2250514770"/>
                  </a:ext>
                </a:extLst>
              </a:tr>
              <a:tr h="578945">
                <a:tc>
                  <a:txBody>
                    <a:bodyPr/>
                    <a:lstStyle/>
                    <a:p>
                      <a:pPr algn="ctr">
                        <a:lnSpc>
                          <a:spcPct val="107000"/>
                        </a:lnSpc>
                        <a:spcAft>
                          <a:spcPts val="0"/>
                        </a:spcAft>
                      </a:pPr>
                      <a:r>
                        <a:rPr lang="de-DE" sz="1400" dirty="0">
                          <a:solidFill>
                            <a:schemeClr val="tx1"/>
                          </a:solidFill>
                          <a:effectLst/>
                          <a:latin typeface="Calibri"/>
                          <a:ea typeface="Calibri"/>
                          <a:cs typeface="Calibri"/>
                        </a:rPr>
                        <a:t>9:15</a:t>
                      </a:r>
                    </a:p>
                  </a:txBody>
                  <a:tcPr marL="68542" marR="68542" marT="0" marB="0" anchor="ctr">
                    <a:solidFill>
                      <a:schemeClr val="bg1">
                        <a:lumMod val="95000"/>
                      </a:schemeClr>
                    </a:solidFill>
                  </a:tcPr>
                </a:tc>
                <a:tc>
                  <a:txBody>
                    <a:bodyPr/>
                    <a:lstStyle/>
                    <a:p>
                      <a:pPr algn="l">
                        <a:lnSpc>
                          <a:spcPct val="100000"/>
                        </a:lnSpc>
                        <a:spcAft>
                          <a:spcPts val="0"/>
                        </a:spcAft>
                      </a:pPr>
                      <a:r>
                        <a:rPr lang="de-DE" sz="1400" dirty="0">
                          <a:effectLst/>
                          <a:latin typeface="Calibri"/>
                          <a:ea typeface="Calibri"/>
                          <a:cs typeface="Calibri"/>
                        </a:rPr>
                        <a:t>Begrüßung und Organisatorisches</a:t>
                      </a:r>
                    </a:p>
                  </a:txBody>
                  <a:tcPr marL="68542" marR="68542" marT="0" marB="0" anchor="ctr">
                    <a:lnR w="12700" cap="flat" cmpd="sng" algn="ctr">
                      <a:solidFill>
                        <a:schemeClr val="bg1"/>
                      </a:solidFill>
                      <a:prstDash val="solid"/>
                      <a:round/>
                      <a:headEnd type="none" w="med" len="med"/>
                      <a:tailEnd type="none" w="med" len="med"/>
                    </a:lnR>
                    <a:solidFill>
                      <a:schemeClr val="bg1">
                        <a:lumMod val="95000"/>
                      </a:schemeClr>
                    </a:solidFill>
                  </a:tcPr>
                </a:tc>
                <a:tc vMerge="1">
                  <a:txBody>
                    <a:bodyPr/>
                    <a:lstStyle/>
                    <a:p>
                      <a:pPr algn="l">
                        <a:lnSpc>
                          <a:spcPct val="107000"/>
                        </a:lnSpc>
                        <a:spcAft>
                          <a:spcPts val="0"/>
                        </a:spcAft>
                      </a:pPr>
                      <a:r>
                        <a:rPr lang="de-DE" sz="1400" b="1" err="1">
                          <a:effectLst/>
                          <a:latin typeface="Arial" panose="020B0604020202020204" pitchFamily="34" charset="0"/>
                          <a:ea typeface="Calibri" panose="020F0502020204030204" pitchFamily="34" charset="0"/>
                          <a:cs typeface="Arial" panose="020B0604020202020204" pitchFamily="34" charset="0"/>
                        </a:rPr>
                        <a:t>heiCONF</a:t>
                      </a:r>
                      <a:endParaRPr lang="de-DE" sz="1400" b="1">
                        <a:effectLst/>
                        <a:latin typeface="Arial" panose="020B0604020202020204" pitchFamily="34" charset="0"/>
                        <a:ea typeface="Calibri" panose="020F0502020204030204" pitchFamily="34" charset="0"/>
                        <a:cs typeface="Arial" panose="020B0604020202020204" pitchFamily="34" charset="0"/>
                      </a:endParaRPr>
                    </a:p>
                  </a:txBody>
                  <a:tcPr marL="68542" marR="68542" marT="0" marB="0" anchor="ctr"/>
                </a:tc>
                <a:extLst>
                  <a:ext uri="{0D108BD9-81ED-4DB2-BD59-A6C34878D82A}">
                    <a16:rowId xmlns:a16="http://schemas.microsoft.com/office/drawing/2014/main" val="3962615094"/>
                  </a:ext>
                </a:extLst>
              </a:tr>
              <a:tr h="711858">
                <a:tc>
                  <a:txBody>
                    <a:bodyPr/>
                    <a:lstStyle/>
                    <a:p>
                      <a:pPr algn="ctr">
                        <a:lnSpc>
                          <a:spcPct val="107000"/>
                        </a:lnSpc>
                        <a:spcAft>
                          <a:spcPts val="0"/>
                        </a:spcAft>
                      </a:pPr>
                      <a:r>
                        <a:rPr lang="de-DE" sz="1400" dirty="0">
                          <a:solidFill>
                            <a:schemeClr val="tx1"/>
                          </a:solidFill>
                          <a:effectLst/>
                          <a:latin typeface="Calibri"/>
                          <a:ea typeface="+mn-ea"/>
                          <a:cs typeface="Calibri"/>
                        </a:rPr>
                        <a:t>9:35</a:t>
                      </a:r>
                      <a:endParaRPr lang="de-DE" sz="1400" dirty="0">
                        <a:solidFill>
                          <a:schemeClr val="tx1"/>
                        </a:solidFill>
                        <a:effectLst/>
                        <a:latin typeface="Calibri"/>
                        <a:ea typeface="Calibri" panose="020F0502020204030204" pitchFamily="34" charset="0"/>
                        <a:cs typeface="Calibri"/>
                      </a:endParaRPr>
                    </a:p>
                  </a:txBody>
                  <a:tcPr marL="68542" marR="68542" marT="0" marB="0" anchor="ctr">
                    <a:solidFill>
                      <a:schemeClr val="bg1">
                        <a:lumMod val="95000"/>
                      </a:schemeClr>
                    </a:solidFill>
                  </a:tcPr>
                </a:tc>
                <a:tc>
                  <a:txBody>
                    <a:bodyPr/>
                    <a:lstStyle/>
                    <a:p>
                      <a:pPr algn="l">
                        <a:lnSpc>
                          <a:spcPct val="100000"/>
                        </a:lnSpc>
                        <a:spcAft>
                          <a:spcPts val="0"/>
                        </a:spcAft>
                      </a:pPr>
                      <a:endParaRPr lang="de-DE" sz="1400" dirty="0">
                        <a:effectLst/>
                        <a:latin typeface="Calibri"/>
                        <a:cs typeface="Calibri"/>
                      </a:endParaRPr>
                    </a:p>
                    <a:p>
                      <a:pPr algn="l">
                        <a:lnSpc>
                          <a:spcPct val="100000"/>
                        </a:lnSpc>
                        <a:spcAft>
                          <a:spcPts val="0"/>
                        </a:spcAft>
                      </a:pPr>
                      <a:r>
                        <a:rPr lang="de-DE" sz="1400" dirty="0">
                          <a:effectLst/>
                          <a:latin typeface="Calibri"/>
                          <a:ea typeface="Calibri"/>
                          <a:cs typeface="Calibri"/>
                        </a:rPr>
                        <a:t>Vorstellung der einzelnen Fachbereiche</a:t>
                      </a:r>
                    </a:p>
                    <a:p>
                      <a:pPr algn="l">
                        <a:lnSpc>
                          <a:spcPct val="100000"/>
                        </a:lnSpc>
                        <a:spcAft>
                          <a:spcPts val="0"/>
                        </a:spcAft>
                      </a:pPr>
                      <a:endParaRPr lang="de-DE" sz="1400" dirty="0">
                        <a:effectLst/>
                        <a:latin typeface="Calibri"/>
                        <a:ea typeface="Calibri" panose="020F0502020204030204" pitchFamily="34" charset="0"/>
                        <a:cs typeface="Calibri"/>
                      </a:endParaRPr>
                    </a:p>
                  </a:txBody>
                  <a:tcPr marL="68542" marR="68542" marT="0" marB="0" anchor="ctr">
                    <a:lnR w="12700" cap="flat" cmpd="sng" algn="ctr">
                      <a:solidFill>
                        <a:schemeClr val="bg1"/>
                      </a:solidFill>
                      <a:prstDash val="solid"/>
                      <a:round/>
                      <a:headEnd type="none" w="med" len="med"/>
                      <a:tailEnd type="none" w="med" len="med"/>
                    </a:lnR>
                    <a:solidFill>
                      <a:schemeClr val="bg1">
                        <a:lumMod val="95000"/>
                      </a:schemeClr>
                    </a:solidFill>
                  </a:tcPr>
                </a:tc>
                <a:tc vMerge="1">
                  <a:txBody>
                    <a:bodyPr/>
                    <a:lstStyle/>
                    <a:p>
                      <a:pPr>
                        <a:lnSpc>
                          <a:spcPct val="107000"/>
                        </a:lnSpc>
                        <a:spcAft>
                          <a:spcPts val="0"/>
                        </a:spcAft>
                      </a:pPr>
                      <a:endParaRPr lang="de-DE" sz="1500">
                        <a:effectLst/>
                        <a:latin typeface="Arial" panose="020B0604020202020204" pitchFamily="34" charset="0"/>
                        <a:ea typeface="Calibri" panose="020F0502020204030204" pitchFamily="34" charset="0"/>
                        <a:cs typeface="Arial" panose="020B0604020202020204" pitchFamily="34" charset="0"/>
                      </a:endParaRPr>
                    </a:p>
                  </a:txBody>
                  <a:tcPr marL="72574" marR="72574" marT="0" marB="0"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610730350"/>
                  </a:ext>
                </a:extLst>
              </a:tr>
              <a:tr h="668235">
                <a:tc>
                  <a:txBody>
                    <a:bodyPr/>
                    <a:lstStyle/>
                    <a:p>
                      <a:pPr algn="ctr">
                        <a:lnSpc>
                          <a:spcPct val="107000"/>
                        </a:lnSpc>
                        <a:spcAft>
                          <a:spcPts val="0"/>
                        </a:spcAft>
                      </a:pPr>
                      <a:r>
                        <a:rPr lang="de-DE" sz="1400">
                          <a:solidFill>
                            <a:schemeClr val="tx1"/>
                          </a:solidFill>
                          <a:effectLst/>
                          <a:latin typeface="Calibri"/>
                          <a:ea typeface="Calibri"/>
                          <a:cs typeface="Calibri"/>
                        </a:rPr>
                        <a:t>11:00</a:t>
                      </a:r>
                    </a:p>
                  </a:txBody>
                  <a:tcPr marL="68542" marR="68542" marT="0" marB="0" anchor="ctr">
                    <a:solidFill>
                      <a:schemeClr val="tx2">
                        <a:lumMod val="20000"/>
                        <a:lumOff val="80000"/>
                      </a:schemeClr>
                    </a:solidFill>
                  </a:tcPr>
                </a:tc>
                <a:tc>
                  <a:txBody>
                    <a:bodyPr/>
                    <a:lstStyle/>
                    <a:p>
                      <a:pPr algn="l">
                        <a:lnSpc>
                          <a:spcPct val="100000"/>
                        </a:lnSpc>
                        <a:spcAft>
                          <a:spcPts val="0"/>
                        </a:spcAft>
                      </a:pPr>
                      <a:endParaRPr lang="de-DE" sz="1400" b="1" dirty="0">
                        <a:effectLst/>
                        <a:latin typeface="Calibri"/>
                        <a:cs typeface="Calibri"/>
                      </a:endParaRPr>
                    </a:p>
                    <a:p>
                      <a:pPr algn="l">
                        <a:lnSpc>
                          <a:spcPct val="100000"/>
                        </a:lnSpc>
                        <a:spcAft>
                          <a:spcPts val="0"/>
                        </a:spcAft>
                      </a:pPr>
                      <a:r>
                        <a:rPr lang="de-DE" sz="1400" b="0" i="0" u="none" strike="noStrike" noProof="0" dirty="0">
                          <a:solidFill>
                            <a:srgbClr val="000000"/>
                          </a:solidFill>
                          <a:effectLst/>
                          <a:latin typeface="Calibri"/>
                        </a:rPr>
                        <a:t>Einteilung in Kleingruppen</a:t>
                      </a:r>
                    </a:p>
                    <a:p>
                      <a:pPr algn="l">
                        <a:lnSpc>
                          <a:spcPct val="100000"/>
                        </a:lnSpc>
                        <a:spcAft>
                          <a:spcPts val="0"/>
                        </a:spcAft>
                      </a:pPr>
                      <a:endParaRPr lang="de-DE" sz="1400" b="1" dirty="0">
                        <a:effectLst/>
                        <a:latin typeface="Calibri"/>
                        <a:cs typeface="Calibri"/>
                      </a:endParaRPr>
                    </a:p>
                  </a:txBody>
                  <a:tcPr marL="68542" marR="68542" marT="0" marB="0" anchor="ctr">
                    <a:lnR w="12700" cap="flat" cmpd="sng" algn="ctr">
                      <a:solidFill>
                        <a:schemeClr val="bg1"/>
                      </a:solidFill>
                      <a:prstDash val="solid"/>
                      <a:round/>
                      <a:headEnd type="none" w="med" len="med"/>
                      <a:tailEnd type="none" w="med" len="med"/>
                    </a:lnR>
                    <a:solidFill>
                      <a:schemeClr val="tx2">
                        <a:lumMod val="20000"/>
                        <a:lumOff val="80000"/>
                      </a:schemeClr>
                    </a:solidFill>
                  </a:tcPr>
                </a:tc>
                <a:tc vMerge="1">
                  <a:txBody>
                    <a:bodyPr/>
                    <a:lstStyle/>
                    <a:p>
                      <a:pPr>
                        <a:lnSpc>
                          <a:spcPct val="107000"/>
                        </a:lnSpc>
                        <a:spcAft>
                          <a:spcPts val="0"/>
                        </a:spcAft>
                      </a:pPr>
                      <a:endParaRPr lang="de-DE" sz="1500">
                        <a:effectLst/>
                        <a:latin typeface="Arial" panose="020B0604020202020204" pitchFamily="34" charset="0"/>
                        <a:ea typeface="Calibri" panose="020F0502020204030204" pitchFamily="34" charset="0"/>
                        <a:cs typeface="Arial" panose="020B0604020202020204" pitchFamily="34" charset="0"/>
                      </a:endParaRPr>
                    </a:p>
                  </a:txBody>
                  <a:tcPr marL="72574" marR="72574" marT="0" marB="0"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884301546"/>
                  </a:ext>
                </a:extLst>
              </a:tr>
              <a:tr h="700113">
                <a:tc>
                  <a:txBody>
                    <a:bodyPr/>
                    <a:lstStyle/>
                    <a:p>
                      <a:pPr algn="ctr">
                        <a:lnSpc>
                          <a:spcPct val="107000"/>
                        </a:lnSpc>
                        <a:spcAft>
                          <a:spcPts val="0"/>
                        </a:spcAft>
                      </a:pPr>
                      <a:r>
                        <a:rPr lang="de-DE" sz="1400" dirty="0">
                          <a:solidFill>
                            <a:schemeClr val="tx1"/>
                          </a:solidFill>
                          <a:effectLst/>
                          <a:latin typeface="Calibri"/>
                          <a:ea typeface="Calibri"/>
                          <a:cs typeface="Calibri"/>
                        </a:rPr>
                        <a:t>11:15</a:t>
                      </a:r>
                    </a:p>
                  </a:txBody>
                  <a:tcPr marL="68542" marR="68542" marT="0" marB="0" anchor="ctr">
                    <a:solidFill>
                      <a:schemeClr val="bg2">
                        <a:lumMod val="40000"/>
                        <a:lumOff val="60000"/>
                      </a:schemeClr>
                    </a:solidFill>
                  </a:tcPr>
                </a:tc>
                <a:tc>
                  <a:txBody>
                    <a:bodyPr/>
                    <a:lstStyle/>
                    <a:p>
                      <a:pPr lvl="0" algn="l">
                        <a:lnSpc>
                          <a:spcPct val="100000"/>
                        </a:lnSpc>
                        <a:spcBef>
                          <a:spcPts val="600"/>
                        </a:spcBef>
                        <a:spcAft>
                          <a:spcPts val="0"/>
                        </a:spcAft>
                        <a:buNone/>
                      </a:pPr>
                      <a:r>
                        <a:rPr lang="de-DE" sz="1400" b="1" i="0" u="none" strike="noStrike" noProof="0" dirty="0">
                          <a:solidFill>
                            <a:srgbClr val="000000"/>
                          </a:solidFill>
                          <a:effectLst/>
                          <a:latin typeface="Calibri"/>
                        </a:rPr>
                        <a:t>Kurze Pause und Gang zum Germanistischen Seminar</a:t>
                      </a:r>
                      <a:endParaRPr lang="de-DE" sz="1400" dirty="0">
                        <a:latin typeface="Calibri"/>
                      </a:endParaRPr>
                    </a:p>
                  </a:txBody>
                  <a:tcPr marL="68542" marR="68542" marT="0" marB="0" anchor="ctr">
                    <a:lnR w="12700" cap="flat" cmpd="sng" algn="ctr">
                      <a:solidFill>
                        <a:schemeClr val="bg1"/>
                      </a:solidFill>
                      <a:prstDash val="solid"/>
                      <a:round/>
                      <a:headEnd type="none" w="med" len="med"/>
                      <a:tailEnd type="none" w="med" len="med"/>
                    </a:lnR>
                    <a:solidFill>
                      <a:schemeClr val="bg2">
                        <a:lumMod val="40000"/>
                        <a:lumOff val="60000"/>
                      </a:schemeClr>
                    </a:solidFill>
                  </a:tcPr>
                </a:tc>
                <a:tc vMerge="1">
                  <a:txBody>
                    <a:bodyPr/>
                    <a:lstStyle/>
                    <a:p>
                      <a:pPr>
                        <a:lnSpc>
                          <a:spcPct val="107000"/>
                        </a:lnSpc>
                        <a:spcAft>
                          <a:spcPts val="0"/>
                        </a:spcAft>
                      </a:pPr>
                      <a:endParaRPr lang="de-DE" sz="1500">
                        <a:effectLst/>
                        <a:latin typeface="Arial" panose="020B0604020202020204" pitchFamily="34" charset="0"/>
                        <a:ea typeface="Calibri" panose="020F0502020204030204" pitchFamily="34" charset="0"/>
                        <a:cs typeface="Arial" panose="020B0604020202020204" pitchFamily="34" charset="0"/>
                      </a:endParaRPr>
                    </a:p>
                  </a:txBody>
                  <a:tcPr marL="72574" marR="72574" marT="0" marB="0" anchor="ctr"/>
                </a:tc>
                <a:extLst>
                  <a:ext uri="{0D108BD9-81ED-4DB2-BD59-A6C34878D82A}">
                    <a16:rowId xmlns:a16="http://schemas.microsoft.com/office/drawing/2014/main" val="4023699718"/>
                  </a:ext>
                </a:extLst>
              </a:tr>
              <a:tr h="581785">
                <a:tc>
                  <a:txBody>
                    <a:bodyPr/>
                    <a:lstStyle/>
                    <a:p>
                      <a:pPr algn="ctr">
                        <a:lnSpc>
                          <a:spcPct val="107000"/>
                        </a:lnSpc>
                        <a:spcAft>
                          <a:spcPts val="0"/>
                        </a:spcAft>
                      </a:pPr>
                      <a:r>
                        <a:rPr lang="de-DE" sz="1400" dirty="0">
                          <a:solidFill>
                            <a:schemeClr val="tx1"/>
                          </a:solidFill>
                          <a:effectLst/>
                          <a:latin typeface="Calibri"/>
                          <a:cs typeface="Calibri"/>
                        </a:rPr>
                        <a:t>11:30</a:t>
                      </a:r>
                      <a:endParaRPr lang="de-DE" sz="1400" dirty="0">
                        <a:solidFill>
                          <a:schemeClr val="tx1"/>
                        </a:solidFill>
                        <a:effectLst/>
                        <a:latin typeface="Calibri"/>
                        <a:ea typeface="Calibri" panose="020F0502020204030204" pitchFamily="34" charset="0"/>
                        <a:cs typeface="Calibri"/>
                      </a:endParaRPr>
                    </a:p>
                  </a:txBody>
                  <a:tcPr marL="68542" marR="68542" marT="0" marB="0" anchor="ctr">
                    <a:solidFill>
                      <a:schemeClr val="tx2">
                        <a:lumMod val="20000"/>
                        <a:lumOff val="80000"/>
                      </a:schemeClr>
                    </a:solidFill>
                  </a:tcPr>
                </a:tc>
                <a:tc>
                  <a:txBody>
                    <a:bodyPr/>
                    <a:lstStyle/>
                    <a:p>
                      <a:pPr marL="0" marR="0" lvl="0" indent="0" algn="l" eaLnBrk="1" fontAlgn="auto" latinLnBrk="0" hangingPunct="1">
                        <a:lnSpc>
                          <a:spcPct val="100000"/>
                        </a:lnSpc>
                        <a:spcBef>
                          <a:spcPts val="0"/>
                        </a:spcBef>
                        <a:spcAft>
                          <a:spcPts val="0"/>
                        </a:spcAft>
                        <a:buClrTx/>
                        <a:buSzTx/>
                        <a:buFontTx/>
                        <a:buNone/>
                      </a:pPr>
                      <a:r>
                        <a:rPr lang="de-DE" sz="1400" b="0" i="0" u="none" strike="noStrike" cap="none" spc="0" baseline="0" dirty="0">
                          <a:ln>
                            <a:noFill/>
                          </a:ln>
                          <a:solidFill>
                            <a:schemeClr val="dk1"/>
                          </a:solidFill>
                          <a:effectLst/>
                          <a:uFillTx/>
                          <a:latin typeface="Calibri"/>
                          <a:ea typeface="+mn-ea"/>
                          <a:cs typeface="Calibri"/>
                        </a:rPr>
                        <a:t>Präsentation der Studienverlaufspläne mit anschließender Fragerunde</a:t>
                      </a:r>
                      <a:endParaRPr lang="de-DE" sz="1400" b="0" dirty="0">
                        <a:effectLst/>
                        <a:latin typeface="Calibri"/>
                        <a:ea typeface="Calibri" panose="020F0502020204030204" pitchFamily="34" charset="0"/>
                        <a:cs typeface="Calibri"/>
                      </a:endParaRPr>
                    </a:p>
                  </a:txBody>
                  <a:tcPr marL="68542" marR="68542" marT="0" marB="0" anchor="ctr">
                    <a:lnR w="12700" cap="flat" cmpd="sng" algn="ctr">
                      <a:solidFill>
                        <a:schemeClr val="bg1"/>
                      </a:solidFill>
                      <a:prstDash val="solid"/>
                      <a:round/>
                      <a:headEnd type="none" w="med" len="med"/>
                      <a:tailEnd type="none" w="med" len="med"/>
                    </a:lnR>
                    <a:solidFill>
                      <a:schemeClr val="tx2">
                        <a:lumMod val="20000"/>
                        <a:lumOff val="80000"/>
                      </a:schemeClr>
                    </a:solidFill>
                  </a:tcPr>
                </a:tc>
                <a:tc vMerge="1">
                  <a:txBody>
                    <a:bodyPr/>
                    <a:lstStyle/>
                    <a:p>
                      <a:pPr>
                        <a:lnSpc>
                          <a:spcPct val="107000"/>
                        </a:lnSpc>
                        <a:spcAft>
                          <a:spcPts val="0"/>
                        </a:spcAft>
                      </a:pPr>
                      <a:endParaRPr lang="de-DE" sz="1500">
                        <a:effectLst/>
                        <a:latin typeface="Arial" panose="020B0604020202020204" pitchFamily="34" charset="0"/>
                        <a:ea typeface="Calibri" panose="020F0502020204030204" pitchFamily="34" charset="0"/>
                        <a:cs typeface="Arial" panose="020B0604020202020204" pitchFamily="34" charset="0"/>
                      </a:endParaRPr>
                    </a:p>
                  </a:txBody>
                  <a:tcPr marL="72574" marR="72574" marT="0" marB="0"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290387272"/>
                  </a:ext>
                </a:extLst>
              </a:tr>
              <a:tr h="581785">
                <a:tc>
                  <a:txBody>
                    <a:bodyPr/>
                    <a:lstStyle/>
                    <a:p>
                      <a:pPr algn="ctr">
                        <a:lnSpc>
                          <a:spcPct val="107000"/>
                        </a:lnSpc>
                        <a:spcAft>
                          <a:spcPts val="0"/>
                        </a:spcAft>
                      </a:pPr>
                      <a:r>
                        <a:rPr lang="de-DE" sz="1400" dirty="0">
                          <a:solidFill>
                            <a:schemeClr val="tx1"/>
                          </a:solidFill>
                          <a:effectLst/>
                          <a:latin typeface="Calibri"/>
                          <a:ea typeface="Calibri"/>
                          <a:cs typeface="Calibri"/>
                        </a:rPr>
                        <a:t>13:00</a:t>
                      </a:r>
                    </a:p>
                  </a:txBody>
                  <a:tcPr marL="68542" marR="68542" marT="0" marB="0" anchor="ctr">
                    <a:solidFill>
                      <a:schemeClr val="bg2">
                        <a:lumMod val="40000"/>
                        <a:lumOff val="60000"/>
                      </a:schemeClr>
                    </a:solidFill>
                  </a:tcPr>
                </a:tc>
                <a:tc>
                  <a:txBody>
                    <a:bodyPr/>
                    <a:lstStyle/>
                    <a:p>
                      <a:pPr marL="0" marR="0" lvl="0" indent="0" algn="l" defTabSz="863600" eaLnBrk="1" fontAlgn="auto" latinLnBrk="0" hangingPunct="1">
                        <a:lnSpc>
                          <a:spcPct val="100000"/>
                        </a:lnSpc>
                        <a:spcBef>
                          <a:spcPts val="0"/>
                        </a:spcBef>
                        <a:spcAft>
                          <a:spcPts val="0"/>
                        </a:spcAft>
                        <a:buClrTx/>
                        <a:buSzTx/>
                        <a:buFontTx/>
                        <a:buNone/>
                        <a:tabLst/>
                        <a:defRPr/>
                      </a:pPr>
                      <a:r>
                        <a:rPr lang="de-DE" sz="1400" b="1" dirty="0">
                          <a:effectLst/>
                          <a:latin typeface="Calibri"/>
                          <a:ea typeface="Calibri" panose="020F0502020204030204" pitchFamily="34" charset="0"/>
                          <a:cs typeface="Calibri"/>
                        </a:rPr>
                        <a:t>Mittagspause</a:t>
                      </a:r>
                    </a:p>
                  </a:txBody>
                  <a:tcPr marL="68542" marR="68542" marT="0" marB="0" anchor="ctr">
                    <a:lnR w="12700" cap="flat" cmpd="sng" algn="ctr">
                      <a:solidFill>
                        <a:schemeClr val="bg1"/>
                      </a:solidFill>
                      <a:prstDash val="solid"/>
                      <a:round/>
                      <a:headEnd type="none" w="med" len="med"/>
                      <a:tailEnd type="none" w="med" len="med"/>
                    </a:lnR>
                    <a:solidFill>
                      <a:schemeClr val="bg2">
                        <a:lumMod val="40000"/>
                        <a:lumOff val="60000"/>
                      </a:schemeClr>
                    </a:solidFill>
                  </a:tcPr>
                </a:tc>
                <a:tc>
                  <a:txBody>
                    <a:bodyPr/>
                    <a:lstStyle/>
                    <a:p>
                      <a:pPr>
                        <a:lnSpc>
                          <a:spcPct val="107000"/>
                        </a:lnSpc>
                        <a:spcAft>
                          <a:spcPts val="0"/>
                        </a:spcAft>
                      </a:pPr>
                      <a:endParaRPr lang="de-DE" sz="1400" b="1" dirty="0">
                        <a:effectLst/>
                        <a:latin typeface="Arial" panose="020B0604020202020204" pitchFamily="34" charset="0"/>
                        <a:cs typeface="Arial" panose="020B0604020202020204" pitchFamily="34" charset="0"/>
                      </a:endParaRPr>
                    </a:p>
                  </a:txBody>
                  <a:tcPr marL="68542" marR="68542" marT="0" marB="0" anchor="ctr">
                    <a:lnL w="12700" cap="flat" cmpd="sng" algn="ctr">
                      <a:solidFill>
                        <a:schemeClr val="bg1"/>
                      </a:solidFill>
                      <a:prstDash val="solid"/>
                      <a:round/>
                      <a:headEnd type="none" w="med" len="med"/>
                      <a:tailEnd type="none" w="med" len="med"/>
                    </a:lnL>
                    <a:noFill/>
                  </a:tcPr>
                </a:tc>
                <a:extLst>
                  <a:ext uri="{0D108BD9-81ED-4DB2-BD59-A6C34878D82A}">
                    <a16:rowId xmlns:a16="http://schemas.microsoft.com/office/drawing/2014/main" val="3634617209"/>
                  </a:ext>
                </a:extLst>
              </a:tr>
            </a:tbl>
          </a:graphicData>
        </a:graphic>
      </p:graphicFrame>
      <p:sp>
        <p:nvSpPr>
          <p:cNvPr id="2" name="Foliennummernplatzhalter 1">
            <a:extLst>
              <a:ext uri="{FF2B5EF4-FFF2-40B4-BE49-F238E27FC236}">
                <a16:creationId xmlns:a16="http://schemas.microsoft.com/office/drawing/2014/main" id="{DADCB85A-B593-F301-F350-BFC9FFCC1ED0}"/>
              </a:ext>
            </a:extLst>
          </p:cNvPr>
          <p:cNvSpPr>
            <a:spLocks noGrp="1"/>
          </p:cNvSpPr>
          <p:nvPr>
            <p:ph type="sldNum" sz="quarter" idx="12"/>
          </p:nvPr>
        </p:nvSpPr>
        <p:spPr/>
        <p:txBody>
          <a:bodyPr/>
          <a:lstStyle/>
          <a:p>
            <a:fld id="{260862A2-50DE-47FA-A64A-4A26824AE22F}" type="slidenum">
              <a:rPr lang="de-DE" smtClean="0"/>
              <a:pPr/>
              <a:t>4</a:t>
            </a:fld>
            <a:endParaRPr lang="de-DE"/>
          </a:p>
        </p:txBody>
      </p:sp>
    </p:spTree>
    <p:extLst>
      <p:ext uri="{BB962C8B-B14F-4D97-AF65-F5344CB8AC3E}">
        <p14:creationId xmlns:p14="http://schemas.microsoft.com/office/powerpoint/2010/main" val="4210239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8" name="Tabelle"/>
          <p:cNvGraphicFramePr/>
          <p:nvPr>
            <p:extLst>
              <p:ext uri="{D42A27DB-BD31-4B8C-83A1-F6EECF244321}">
                <p14:modId xmlns:p14="http://schemas.microsoft.com/office/powerpoint/2010/main" val="4121279520"/>
              </p:ext>
            </p:extLst>
          </p:nvPr>
        </p:nvGraphicFramePr>
        <p:xfrm>
          <a:off x="670844" y="1999090"/>
          <a:ext cx="7310225" cy="2478820"/>
        </p:xfrm>
        <a:graphic>
          <a:graphicData uri="http://schemas.openxmlformats.org/drawingml/2006/table">
            <a:tbl>
              <a:tblPr>
                <a:tableStyleId>{4C3C2611-4C71-4FC5-86AE-919BDF0F9419}</a:tableStyleId>
              </a:tblPr>
              <a:tblGrid>
                <a:gridCol w="2443762">
                  <a:extLst>
                    <a:ext uri="{9D8B030D-6E8A-4147-A177-3AD203B41FA5}">
                      <a16:colId xmlns:a16="http://schemas.microsoft.com/office/drawing/2014/main" val="20000"/>
                    </a:ext>
                  </a:extLst>
                </a:gridCol>
                <a:gridCol w="1028276">
                  <a:extLst>
                    <a:ext uri="{9D8B030D-6E8A-4147-A177-3AD203B41FA5}">
                      <a16:colId xmlns:a16="http://schemas.microsoft.com/office/drawing/2014/main" val="20001"/>
                    </a:ext>
                  </a:extLst>
                </a:gridCol>
                <a:gridCol w="955857">
                  <a:extLst>
                    <a:ext uri="{9D8B030D-6E8A-4147-A177-3AD203B41FA5}">
                      <a16:colId xmlns:a16="http://schemas.microsoft.com/office/drawing/2014/main" val="20002"/>
                    </a:ext>
                  </a:extLst>
                </a:gridCol>
                <a:gridCol w="955857">
                  <a:extLst>
                    <a:ext uri="{9D8B030D-6E8A-4147-A177-3AD203B41FA5}">
                      <a16:colId xmlns:a16="http://schemas.microsoft.com/office/drawing/2014/main" val="20003"/>
                    </a:ext>
                  </a:extLst>
                </a:gridCol>
                <a:gridCol w="961544">
                  <a:extLst>
                    <a:ext uri="{9D8B030D-6E8A-4147-A177-3AD203B41FA5}">
                      <a16:colId xmlns:a16="http://schemas.microsoft.com/office/drawing/2014/main" val="20004"/>
                    </a:ext>
                  </a:extLst>
                </a:gridCol>
                <a:gridCol w="964929">
                  <a:extLst>
                    <a:ext uri="{9D8B030D-6E8A-4147-A177-3AD203B41FA5}">
                      <a16:colId xmlns:a16="http://schemas.microsoft.com/office/drawing/2014/main" val="20005"/>
                    </a:ext>
                  </a:extLst>
                </a:gridCol>
              </a:tblGrid>
              <a:tr h="247352">
                <a:tc gridSpan="2">
                  <a:txBody>
                    <a:bodyPr/>
                    <a:lstStyle/>
                    <a:p>
                      <a:pPr algn="l">
                        <a:defRPr sz="1400">
                          <a:latin typeface="Calibri"/>
                          <a:ea typeface="Calibri"/>
                          <a:cs typeface="Calibri"/>
                        </a:defRPr>
                      </a:pPr>
                      <a:r>
                        <a:rPr sz="1400" b="1">
                          <a:latin typeface="Calibri"/>
                          <a:ea typeface="+mj-ea"/>
                          <a:cs typeface="+mj-cs"/>
                          <a:sym typeface="Helvetica"/>
                        </a:rPr>
                        <a:t>Modul B 2.2b</a:t>
                      </a:r>
                      <a:r>
                        <a:rPr sz="1400">
                          <a:latin typeface="Calibri"/>
                        </a:rPr>
                        <a:t> – </a:t>
                      </a:r>
                      <a:r>
                        <a:rPr sz="1400" err="1">
                          <a:latin typeface="Calibri"/>
                        </a:rPr>
                        <a:t>Vertiefung</a:t>
                      </a:r>
                      <a:r>
                        <a:rPr sz="1400">
                          <a:latin typeface="Calibri"/>
                        </a:rPr>
                        <a:t> – </a:t>
                      </a:r>
                      <a:r>
                        <a:rPr sz="1400" u="sng" err="1">
                          <a:latin typeface="Calibri"/>
                        </a:rPr>
                        <a:t>Wahlpflichtmodul</a:t>
                      </a:r>
                    </a:p>
                    <a:p>
                      <a:pPr algn="l">
                        <a:defRPr sz="1400" i="1">
                          <a:latin typeface="+mj-lt"/>
                          <a:ea typeface="+mj-ea"/>
                          <a:cs typeface="+mj-cs"/>
                          <a:sym typeface="Helvetica"/>
                        </a:defRPr>
                      </a:pPr>
                      <a:r>
                        <a:rPr sz="1400" err="1">
                          <a:latin typeface="Calibri"/>
                        </a:rPr>
                        <a:t>Ältere</a:t>
                      </a:r>
                      <a:r>
                        <a:rPr sz="1400">
                          <a:latin typeface="Calibri"/>
                        </a:rPr>
                        <a:t> deutsche </a:t>
                      </a:r>
                      <a:r>
                        <a:rPr sz="1400" err="1">
                          <a:latin typeface="Calibri"/>
                        </a:rPr>
                        <a:t>Philologie</a:t>
                      </a:r>
                      <a:endParaRPr sz="1400">
                        <a:latin typeface="Calibri"/>
                      </a:endParaRPr>
                    </a:p>
                  </a:txBody>
                  <a:tcPr marL="0" marR="0" marT="0" marB="0" anchor="ctr"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FF"/>
                    </a:solidFill>
                  </a:tcPr>
                </a:tc>
                <a:tc hMerge="1">
                  <a:txBody>
                    <a:bodyPr/>
                    <a:lstStyle/>
                    <a:p>
                      <a:endParaRPr lang="de-DE"/>
                    </a:p>
                  </a:txBody>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000000"/>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dirty="0">
                        <a:latin typeface="Calibri"/>
                      </a:endParaRPr>
                    </a:p>
                  </a:txBody>
                  <a:tcPr marL="0" marR="0" marT="0" marB="0" anchor="ctr" horzOverflow="overflow">
                    <a:lnL w="12700">
                      <a:solidFill>
                        <a:srgbClr val="FFFFFF">
                          <a:alpha val="0"/>
                        </a:srgbClr>
                      </a:solidFill>
                    </a:lnL>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extLst>
                  <a:ext uri="{0D108BD9-81ED-4DB2-BD59-A6C34878D82A}">
                    <a16:rowId xmlns:a16="http://schemas.microsoft.com/office/drawing/2014/main" val="10000"/>
                  </a:ext>
                </a:extLst>
              </a:tr>
              <a:tr h="247352">
                <a:tc>
                  <a:txBody>
                    <a:bodyPr/>
                    <a:lstStyle/>
                    <a:p>
                      <a:pPr algn="ctr">
                        <a:defRPr sz="1800"/>
                      </a:pPr>
                      <a:r>
                        <a:rPr sz="1400" b="1">
                          <a:solidFill>
                            <a:srgbClr val="FFFFFF"/>
                          </a:solidFill>
                          <a:latin typeface="Calibri"/>
                          <a:ea typeface="+mj-ea"/>
                          <a:cs typeface="+mj-cs"/>
                          <a:sym typeface="Helvetica"/>
                        </a:rPr>
                        <a:t>Titel der </a:t>
                      </a:r>
                      <a:r>
                        <a:rPr sz="1400" b="1" err="1">
                          <a:solidFill>
                            <a:srgbClr val="FFFFFF"/>
                          </a:solidFill>
                          <a:latin typeface="Calibri"/>
                          <a:ea typeface="+mj-ea"/>
                          <a:cs typeface="+mj-cs"/>
                          <a:sym typeface="Helvetica"/>
                        </a:rPr>
                        <a:t>Veranstaltung</a:t>
                      </a:r>
                    </a:p>
                  </a:txBody>
                  <a:tcPr marL="0" marR="0" marT="0" marB="0" anchor="ctr" horzOverflow="overflow">
                    <a:lnL w="254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dirty="0">
                          <a:solidFill>
                            <a:srgbClr val="FFFFFF"/>
                          </a:solidFill>
                          <a:latin typeface="Calibri"/>
                          <a:ea typeface="+mj-ea"/>
                          <a:cs typeface="+mj-cs"/>
                          <a:sym typeface="Helvetica"/>
                        </a:rPr>
                        <a:t>Art</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err="1">
                          <a:solidFill>
                            <a:srgbClr val="FFFFFF"/>
                          </a:solidFill>
                          <a:latin typeface="Calibri"/>
                          <a:ea typeface="+mj-ea"/>
                          <a:cs typeface="+mj-cs"/>
                          <a:sym typeface="Helvetica"/>
                        </a:rPr>
                        <a:t>Prüfung</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SWS</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err="1">
                          <a:solidFill>
                            <a:srgbClr val="FFFFFF"/>
                          </a:solidFill>
                          <a:latin typeface="Calibri"/>
                          <a:ea typeface="+mj-ea"/>
                          <a:cs typeface="+mj-cs"/>
                          <a:sym typeface="Helvetica"/>
                        </a:rPr>
                        <a:t>empf</a:t>
                      </a:r>
                      <a:r>
                        <a:rPr sz="1400" b="1">
                          <a:solidFill>
                            <a:srgbClr val="FFFFFF"/>
                          </a:solidFill>
                          <a:latin typeface="Calibri"/>
                          <a:ea typeface="+mj-ea"/>
                          <a:cs typeface="+mj-cs"/>
                          <a:sym typeface="Helvetica"/>
                        </a:rPr>
                        <a:t>. Semester</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LP</a:t>
                      </a:r>
                    </a:p>
                  </a:txBody>
                  <a:tcPr marL="0" marR="0" marT="0" marB="0" anchor="ctr" horzOverflow="overflow">
                    <a:lnL w="12700">
                      <a:solidFill>
                        <a:srgbClr val="000000"/>
                      </a:solidFill>
                    </a:lnL>
                    <a:lnR w="25400">
                      <a:solidFill>
                        <a:srgbClr val="000000"/>
                      </a:solidFill>
                    </a:lnR>
                    <a:lnT w="25400">
                      <a:solidFill>
                        <a:srgbClr val="000000"/>
                      </a:solidFill>
                    </a:lnT>
                    <a:lnB w="31750">
                      <a:solidFill>
                        <a:srgbClr val="000000"/>
                      </a:solidFill>
                      <a:miter lim="400000"/>
                    </a:lnB>
                    <a:solidFill>
                      <a:srgbClr val="C51429"/>
                    </a:solidFill>
                  </a:tcPr>
                </a:tc>
                <a:extLst>
                  <a:ext uri="{0D108BD9-81ED-4DB2-BD59-A6C34878D82A}">
                    <a16:rowId xmlns:a16="http://schemas.microsoft.com/office/drawing/2014/main" val="10001"/>
                  </a:ext>
                </a:extLst>
              </a:tr>
              <a:tr h="2473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31750">
                      <a:solidFill>
                        <a:srgbClr val="000000"/>
                      </a:solidFill>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247352">
                <a:tc>
                  <a:txBody>
                    <a:bodyPr/>
                    <a:lstStyle/>
                    <a:p>
                      <a:pPr algn="l">
                        <a:defRPr sz="1400">
                          <a:latin typeface="Calibri"/>
                          <a:ea typeface="Calibri"/>
                          <a:cs typeface="Calibri"/>
                        </a:defRPr>
                      </a:pPr>
                      <a:r>
                        <a:rPr sz="1400" dirty="0">
                          <a:latin typeface="Calibri"/>
                        </a:rPr>
                        <a:t>Proseminar </a:t>
                      </a:r>
                      <a:r>
                        <a:rPr sz="1400" dirty="0" err="1">
                          <a:latin typeface="Calibri"/>
                        </a:rPr>
                        <a:t>Mediävistik</a:t>
                      </a:r>
                      <a:endParaRPr sz="1400" dirty="0">
                        <a:latin typeface="Calibri"/>
                      </a:endParaRP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PS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mündl</a:t>
                      </a:r>
                      <a:r>
                        <a:rPr sz="1400">
                          <a:latin typeface="Calibri"/>
                          <a:ea typeface="Calibri"/>
                          <a:cs typeface="Calibri"/>
                        </a:rPr>
                        <a:t>. </a:t>
                      </a:r>
                      <a:r>
                        <a:rPr sz="1400" err="1">
                          <a:latin typeface="Calibri"/>
                          <a:ea typeface="Calibri"/>
                          <a:cs typeface="Calibri"/>
                        </a:rPr>
                        <a:t>Prüf</a:t>
                      </a:r>
                      <a:r>
                        <a:rPr sz="1400">
                          <a:latin typeface="Calibri"/>
                          <a:ea typeface="Calibri"/>
                          <a:cs typeface="Calibri"/>
                        </a:rPr>
                        <a: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3–6</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6</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234652">
                <a:tc>
                  <a:txBody>
                    <a:bodyPr/>
                    <a:lstStyle/>
                    <a:p>
                      <a:pPr algn="l">
                        <a:defRPr sz="1800"/>
                      </a:pPr>
                      <a:r>
                        <a:rPr sz="1400" err="1">
                          <a:latin typeface="Calibri"/>
                          <a:ea typeface="Calibri"/>
                          <a:cs typeface="Calibri"/>
                        </a:rPr>
                        <a:t>Lektürekurs</a:t>
                      </a:r>
                      <a:r>
                        <a:rPr sz="1400">
                          <a:latin typeface="Calibri"/>
                          <a:ea typeface="Calibri"/>
                          <a:cs typeface="Calibri"/>
                        </a:rPr>
                        <a:t> </a:t>
                      </a:r>
                      <a:r>
                        <a:rPr sz="1400" err="1">
                          <a:latin typeface="Calibri"/>
                          <a:ea typeface="Calibri"/>
                          <a:cs typeface="Calibri"/>
                        </a:rPr>
                        <a:t>Mediävistik</a:t>
                      </a:r>
                      <a:r>
                        <a:rPr sz="1400">
                          <a:latin typeface="Calibri"/>
                          <a:ea typeface="Calibri"/>
                          <a:cs typeface="Calibri"/>
                        </a:rPr>
                        <a:t> (</a:t>
                      </a:r>
                      <a:r>
                        <a:rPr sz="1400" err="1">
                          <a:latin typeface="Calibri"/>
                          <a:ea typeface="Calibri"/>
                          <a:cs typeface="Calibri"/>
                        </a:rPr>
                        <a:t>oder</a:t>
                      </a:r>
                      <a:r>
                        <a:rPr sz="1400">
                          <a:latin typeface="Calibri"/>
                          <a:ea typeface="Calibri"/>
                          <a:cs typeface="Calibri"/>
                        </a:rPr>
                        <a:t> </a:t>
                      </a:r>
                      <a:r>
                        <a:rPr sz="1400" err="1">
                          <a:latin typeface="Calibri"/>
                          <a:ea typeface="Calibri"/>
                          <a:cs typeface="Calibri"/>
                        </a:rPr>
                        <a:t>Lektüre</a:t>
                      </a:r>
                      <a:r>
                        <a:rPr sz="1400">
                          <a:latin typeface="Calibri"/>
                          <a:ea typeface="Calibri"/>
                          <a:cs typeface="Calibri"/>
                        </a:rPr>
                        <a:t> </a:t>
                      </a:r>
                      <a:r>
                        <a:rPr sz="1400" err="1">
                          <a:latin typeface="Calibri"/>
                          <a:ea typeface="Calibri"/>
                          <a:cs typeface="Calibri"/>
                        </a:rPr>
                        <a:t>im</a:t>
                      </a:r>
                      <a:r>
                        <a:rPr sz="1400">
                          <a:latin typeface="Calibri"/>
                          <a:ea typeface="Calibri"/>
                          <a:cs typeface="Calibri"/>
                        </a:rPr>
                        <a:t> </a:t>
                      </a:r>
                      <a:r>
                        <a:rPr sz="1400" err="1">
                          <a:latin typeface="Calibri"/>
                          <a:ea typeface="Calibri"/>
                          <a:cs typeface="Calibri"/>
                        </a:rPr>
                        <a:t>Selbststudium</a:t>
                      </a:r>
                      <a:r>
                        <a:rPr sz="1400">
                          <a:latin typeface="Calibri"/>
                          <a:ea typeface="Calibri"/>
                          <a:cs typeface="Calibri"/>
                        </a:rPr>
                        <a:t>)</a:t>
                      </a: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LK</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mündl</a:t>
                      </a:r>
                      <a:r>
                        <a:rPr sz="1400">
                          <a:latin typeface="Calibri"/>
                          <a:ea typeface="Calibri"/>
                          <a:cs typeface="Calibri"/>
                        </a:rPr>
                        <a:t>. </a:t>
                      </a:r>
                      <a:r>
                        <a:rPr sz="1400" err="1">
                          <a:latin typeface="Calibri"/>
                          <a:ea typeface="Calibri"/>
                          <a:cs typeface="Calibri"/>
                        </a:rPr>
                        <a:t>Prüf</a:t>
                      </a:r>
                      <a:r>
                        <a:rPr sz="1400">
                          <a:latin typeface="Calibri"/>
                          <a:ea typeface="Calibri"/>
                          <a:cs typeface="Calibri"/>
                        </a:rPr>
                        <a: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3–6</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3</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5"/>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3175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6"/>
                  </a:ext>
                </a:extLst>
              </a:tr>
              <a:tr h="234652">
                <a:tc>
                  <a:txBody>
                    <a:bodyPr/>
                    <a:lstStyle/>
                    <a:p>
                      <a:pPr algn="l">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solidFill>
                    </a:lnL>
                    <a:lnR w="127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alpha val="0"/>
                        </a:srgbClr>
                      </a:solidFill>
                    </a:lnL>
                    <a:lnR w="25400">
                      <a:solidFill>
                        <a:srgbClr val="000000"/>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800"/>
                      </a:pPr>
                      <a:r>
                        <a:rPr sz="1400" b="1">
                          <a:solidFill>
                            <a:srgbClr val="FFFFFF"/>
                          </a:solidFill>
                          <a:latin typeface="Calibri"/>
                          <a:ea typeface="+mj-ea"/>
                          <a:cs typeface="+mj-cs"/>
                          <a:sym typeface="Helvetica"/>
                        </a:rPr>
                        <a:t>7</a:t>
                      </a:r>
                    </a:p>
                  </a:txBody>
                  <a:tcPr marL="0" marR="0" marT="0" marB="0" anchor="ctr" horzOverflow="overflow">
                    <a:lnL w="25400">
                      <a:solidFill>
                        <a:srgbClr val="000000"/>
                      </a:solidFill>
                    </a:lnL>
                    <a:lnR w="12700">
                      <a:solidFill>
                        <a:srgbClr val="000000"/>
                      </a:solidFill>
                    </a:lnR>
                    <a:lnT w="31750">
                      <a:solidFill>
                        <a:srgbClr val="000000"/>
                      </a:solidFill>
                    </a:lnT>
                    <a:lnB w="25400">
                      <a:solidFill>
                        <a:srgbClr val="000000"/>
                      </a:solidFill>
                    </a:lnB>
                    <a:solidFill>
                      <a:srgbClr val="C51429"/>
                    </a:solidFill>
                  </a:tcPr>
                </a:tc>
                <a:tc>
                  <a:txBody>
                    <a:bodyPr/>
                    <a:lstStyle/>
                    <a:p>
                      <a:pPr algn="ctr">
                        <a:defRPr sz="1800"/>
                      </a:pPr>
                      <a:r>
                        <a:rPr sz="1400" b="1">
                          <a:solidFill>
                            <a:srgbClr val="FFFFFF"/>
                          </a:solidFill>
                          <a:latin typeface="Calibri"/>
                          <a:ea typeface="+mj-ea"/>
                          <a:cs typeface="+mj-cs"/>
                          <a:sym typeface="Helvetica"/>
                        </a:rPr>
                        <a:t>3–6</a:t>
                      </a:r>
                    </a:p>
                  </a:txBody>
                  <a:tcPr marL="0" marR="0" marT="0" marB="0" anchor="ctr" horzOverflow="overflow">
                    <a:lnL w="12700">
                      <a:solidFill>
                        <a:srgbClr val="000000"/>
                      </a:solidFill>
                    </a:lnL>
                    <a:lnR w="12700">
                      <a:solidFill>
                        <a:srgbClr val="000000"/>
                      </a:solidFill>
                    </a:lnR>
                    <a:lnT w="31750">
                      <a:solidFill>
                        <a:srgbClr val="000000"/>
                      </a:solidFill>
                    </a:lnT>
                    <a:lnB w="25400">
                      <a:solidFill>
                        <a:srgbClr val="000000"/>
                      </a:solidFill>
                    </a:lnB>
                    <a:solidFill>
                      <a:srgbClr val="C51429"/>
                    </a:solidFill>
                  </a:tcPr>
                </a:tc>
                <a:tc>
                  <a:txBody>
                    <a:bodyPr/>
                    <a:lstStyle/>
                    <a:p>
                      <a:pPr algn="ctr">
                        <a:defRPr sz="1800"/>
                      </a:pPr>
                      <a:r>
                        <a:rPr sz="1400" b="1" dirty="0">
                          <a:solidFill>
                            <a:srgbClr val="FFFFFF"/>
                          </a:solidFill>
                          <a:latin typeface="Calibri"/>
                          <a:ea typeface="+mj-ea"/>
                          <a:cs typeface="+mj-cs"/>
                          <a:sym typeface="Helvetica"/>
                        </a:rPr>
                        <a:t>9</a:t>
                      </a:r>
                    </a:p>
                  </a:txBody>
                  <a:tcPr marL="0" marR="0" marT="0" marB="0" anchor="ctr" horzOverflow="overflow">
                    <a:lnL w="12700">
                      <a:solidFill>
                        <a:srgbClr val="000000"/>
                      </a:solidFill>
                    </a:lnL>
                    <a:lnR w="25400">
                      <a:solidFill>
                        <a:srgbClr val="000000"/>
                      </a:solidFill>
                    </a:lnR>
                    <a:lnT w="31750">
                      <a:solidFill>
                        <a:srgbClr val="000000"/>
                      </a:solidFill>
                    </a:lnT>
                    <a:lnB w="25400">
                      <a:solidFill>
                        <a:srgbClr val="000000"/>
                      </a:solidFill>
                    </a:lnB>
                    <a:solidFill>
                      <a:srgbClr val="C51429"/>
                    </a:solidFill>
                  </a:tcPr>
                </a:tc>
                <a:extLst>
                  <a:ext uri="{0D108BD9-81ED-4DB2-BD59-A6C34878D82A}">
                    <a16:rowId xmlns:a16="http://schemas.microsoft.com/office/drawing/2014/main" val="10007"/>
                  </a:ext>
                </a:extLst>
              </a:tr>
            </a:tbl>
          </a:graphicData>
        </a:graphic>
      </p:graphicFrame>
      <p:sp>
        <p:nvSpPr>
          <p:cNvPr id="229" name="Modulhandbuch – Hauptfach"/>
          <p:cNvSpPr txBox="1">
            <a:spLocks noGrp="1"/>
          </p:cNvSpPr>
          <p:nvPr>
            <p:ph type="title" idx="4294967295"/>
          </p:nvPr>
        </p:nvSpPr>
        <p:spPr>
          <a:prstGeom prst="rect">
            <a:avLst/>
          </a:prstGeom>
        </p:spPr>
        <p:txBody>
          <a:bodyPr lIns="0" tIns="0" rIns="0" bIns="0" anchor="t"/>
          <a:lstStyle/>
          <a:p>
            <a:r>
              <a:rPr>
                <a:latin typeface="Calibri"/>
              </a:rPr>
              <a:t>Modulhandbuch </a:t>
            </a:r>
            <a:r>
              <a:rPr sz="2400" b="0">
                <a:latin typeface="Calibri"/>
                <a:ea typeface="Calibri"/>
                <a:cs typeface="Calibri"/>
                <a:sym typeface="Calibri"/>
              </a:rPr>
              <a:t>– Hauptfach</a:t>
            </a:r>
            <a:endParaRPr lang="de-DE" sz="2400" b="0">
              <a:latin typeface="Calibri"/>
              <a:ea typeface="Calibri"/>
              <a:cs typeface="Calibri"/>
            </a:endParaRPr>
          </a:p>
        </p:txBody>
      </p:sp>
      <p:sp>
        <p:nvSpPr>
          <p:cNvPr id="230" name="Achtung: Schwerpunktwahl für das restliche Studium!"/>
          <p:cNvSpPr txBox="1"/>
          <p:nvPr/>
        </p:nvSpPr>
        <p:spPr>
          <a:xfrm>
            <a:off x="670844" y="4892796"/>
            <a:ext cx="7294312" cy="345441"/>
          </a:xfrm>
          <a:prstGeom prst="rect">
            <a:avLst/>
          </a:prstGeom>
          <a:ln w="12700">
            <a:solidFill>
              <a:srgbClr val="C51429"/>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100000"/>
              </a:lnSpc>
              <a:defRPr sz="1600" b="0">
                <a:latin typeface="Calibri"/>
                <a:ea typeface="Calibri"/>
                <a:cs typeface="Calibri"/>
                <a:sym typeface="Calibri"/>
              </a:defRPr>
            </a:lvl1pPr>
          </a:lstStyle>
          <a:p>
            <a:r>
              <a:t>Achtung: Schwerpunktwahl für das restliche Studium!</a:t>
            </a:r>
          </a:p>
        </p:txBody>
      </p:sp>
      <p:sp>
        <p:nvSpPr>
          <p:cNvPr id="2" name="Foliennummernplatzhalter 1">
            <a:extLst>
              <a:ext uri="{FF2B5EF4-FFF2-40B4-BE49-F238E27FC236}">
                <a16:creationId xmlns:a16="http://schemas.microsoft.com/office/drawing/2014/main" id="{A098EBFA-F1FC-6244-87F4-E1F75498975F}"/>
              </a:ext>
            </a:extLst>
          </p:cNvPr>
          <p:cNvSpPr>
            <a:spLocks noGrp="1"/>
          </p:cNvSpPr>
          <p:nvPr>
            <p:ph type="sldNum" sz="quarter" idx="2"/>
          </p:nvPr>
        </p:nvSpPr>
        <p:spPr/>
        <p:txBody>
          <a:bodyPr/>
          <a:lstStyle/>
          <a:p>
            <a:fld id="{86CB4B4D-7CA3-9044-876B-883B54F8677D}" type="slidenum">
              <a:rPr lang="de-DE" smtClean="0"/>
              <a:t>40</a:t>
            </a:fld>
            <a:endParaRPr lang="de-DE"/>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Modulhandbuch – Hauptfach"/>
          <p:cNvSpPr txBox="1">
            <a:spLocks noGrp="1"/>
          </p:cNvSpPr>
          <p:nvPr>
            <p:ph type="title" idx="4294967295"/>
          </p:nvPr>
        </p:nvSpPr>
        <p:spPr>
          <a:prstGeom prst="rect">
            <a:avLst/>
          </a:prstGeom>
        </p:spPr>
        <p:txBody>
          <a:bodyPr lIns="0" tIns="0" rIns="0" bIns="0" anchor="t"/>
          <a:lstStyle/>
          <a:p>
            <a:r>
              <a:rPr>
                <a:latin typeface="Calibri"/>
              </a:rPr>
              <a:t>Modulhandbuch </a:t>
            </a:r>
            <a:r>
              <a:rPr sz="2400" b="0">
                <a:latin typeface="Calibri"/>
                <a:ea typeface="Calibri"/>
                <a:cs typeface="Calibri"/>
                <a:sym typeface="Calibri"/>
              </a:rPr>
              <a:t>– Hauptfach</a:t>
            </a:r>
            <a:endParaRPr lang="de-DE" sz="2400" b="0">
              <a:latin typeface="Calibri"/>
              <a:ea typeface="Calibri"/>
              <a:cs typeface="Calibri"/>
            </a:endParaRPr>
          </a:p>
        </p:txBody>
      </p:sp>
      <p:graphicFrame>
        <p:nvGraphicFramePr>
          <p:cNvPr id="234" name="Tabelle"/>
          <p:cNvGraphicFramePr/>
          <p:nvPr>
            <p:extLst>
              <p:ext uri="{D42A27DB-BD31-4B8C-83A1-F6EECF244321}">
                <p14:modId xmlns:p14="http://schemas.microsoft.com/office/powerpoint/2010/main" val="3769981006"/>
              </p:ext>
            </p:extLst>
          </p:nvPr>
        </p:nvGraphicFramePr>
        <p:xfrm>
          <a:off x="653555" y="1730555"/>
          <a:ext cx="7311601" cy="3015889"/>
        </p:xfrm>
        <a:graphic>
          <a:graphicData uri="http://schemas.openxmlformats.org/drawingml/2006/table">
            <a:tbl>
              <a:tblPr>
                <a:tableStyleId>{4C3C2611-4C71-4FC5-86AE-919BDF0F9419}</a:tableStyleId>
              </a:tblPr>
              <a:tblGrid>
                <a:gridCol w="2444223">
                  <a:extLst>
                    <a:ext uri="{9D8B030D-6E8A-4147-A177-3AD203B41FA5}">
                      <a16:colId xmlns:a16="http://schemas.microsoft.com/office/drawing/2014/main" val="20000"/>
                    </a:ext>
                  </a:extLst>
                </a:gridCol>
                <a:gridCol w="1028469">
                  <a:extLst>
                    <a:ext uri="{9D8B030D-6E8A-4147-A177-3AD203B41FA5}">
                      <a16:colId xmlns:a16="http://schemas.microsoft.com/office/drawing/2014/main" val="20001"/>
                    </a:ext>
                  </a:extLst>
                </a:gridCol>
                <a:gridCol w="956037">
                  <a:extLst>
                    <a:ext uri="{9D8B030D-6E8A-4147-A177-3AD203B41FA5}">
                      <a16:colId xmlns:a16="http://schemas.microsoft.com/office/drawing/2014/main" val="20002"/>
                    </a:ext>
                  </a:extLst>
                </a:gridCol>
                <a:gridCol w="956037">
                  <a:extLst>
                    <a:ext uri="{9D8B030D-6E8A-4147-A177-3AD203B41FA5}">
                      <a16:colId xmlns:a16="http://schemas.microsoft.com/office/drawing/2014/main" val="20003"/>
                    </a:ext>
                  </a:extLst>
                </a:gridCol>
                <a:gridCol w="961724">
                  <a:extLst>
                    <a:ext uri="{9D8B030D-6E8A-4147-A177-3AD203B41FA5}">
                      <a16:colId xmlns:a16="http://schemas.microsoft.com/office/drawing/2014/main" val="20004"/>
                    </a:ext>
                  </a:extLst>
                </a:gridCol>
                <a:gridCol w="965111">
                  <a:extLst>
                    <a:ext uri="{9D8B030D-6E8A-4147-A177-3AD203B41FA5}">
                      <a16:colId xmlns:a16="http://schemas.microsoft.com/office/drawing/2014/main" val="20005"/>
                    </a:ext>
                  </a:extLst>
                </a:gridCol>
              </a:tblGrid>
              <a:tr h="319622">
                <a:tc gridSpan="2">
                  <a:txBody>
                    <a:bodyPr/>
                    <a:lstStyle/>
                    <a:p>
                      <a:pPr algn="l">
                        <a:defRPr sz="1300">
                          <a:latin typeface="Calibri"/>
                          <a:ea typeface="Calibri"/>
                          <a:cs typeface="Calibri"/>
                        </a:defRPr>
                      </a:pPr>
                      <a:r>
                        <a:rPr sz="1400" b="1">
                          <a:latin typeface="Calibri"/>
                          <a:ea typeface="+mj-ea"/>
                          <a:cs typeface="+mj-cs"/>
                          <a:sym typeface="Helvetica"/>
                        </a:rPr>
                        <a:t>Modul B 2.2c</a:t>
                      </a:r>
                      <a:r>
                        <a:rPr sz="1400">
                          <a:latin typeface="Calibri"/>
                        </a:rPr>
                        <a:t> – </a:t>
                      </a:r>
                      <a:r>
                        <a:rPr sz="1400" err="1">
                          <a:latin typeface="Calibri"/>
                        </a:rPr>
                        <a:t>Vertiefung</a:t>
                      </a:r>
                      <a:r>
                        <a:rPr sz="1400">
                          <a:latin typeface="Calibri"/>
                        </a:rPr>
                        <a:t> – </a:t>
                      </a:r>
                      <a:r>
                        <a:rPr sz="1400" u="sng" err="1">
                          <a:latin typeface="Calibri"/>
                        </a:rPr>
                        <a:t>Wahlpflichtmodul</a:t>
                      </a:r>
                    </a:p>
                    <a:p>
                      <a:pPr algn="l">
                        <a:defRPr sz="1300" i="1">
                          <a:latin typeface="+mj-lt"/>
                          <a:ea typeface="+mj-ea"/>
                          <a:cs typeface="+mj-cs"/>
                          <a:sym typeface="Helvetica"/>
                        </a:defRPr>
                      </a:pPr>
                      <a:r>
                        <a:rPr sz="1400" err="1">
                          <a:latin typeface="Calibri"/>
                        </a:rPr>
                        <a:t>Neuere</a:t>
                      </a:r>
                      <a:r>
                        <a:rPr sz="1400">
                          <a:latin typeface="Calibri"/>
                        </a:rPr>
                        <a:t> deutsche </a:t>
                      </a:r>
                      <a:r>
                        <a:rPr sz="1400" err="1">
                          <a:latin typeface="Calibri"/>
                        </a:rPr>
                        <a:t>Literaturwissenschaft</a:t>
                      </a:r>
                      <a:endParaRPr sz="1400">
                        <a:latin typeface="Calibri"/>
                      </a:endParaRPr>
                    </a:p>
                  </a:txBody>
                  <a:tcPr marL="0" marR="0" marT="0" marB="0" anchor="ctr"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FF"/>
                    </a:solidFill>
                  </a:tcPr>
                </a:tc>
                <a:tc hMerge="1">
                  <a:txBody>
                    <a:bodyPr/>
                    <a:lstStyle/>
                    <a:p>
                      <a:endParaRPr lang="de-DE"/>
                    </a:p>
                  </a:txBody>
                  <a:tcPr/>
                </a:tc>
                <a:tc>
                  <a:txBody>
                    <a:bodyPr/>
                    <a:lstStyle/>
                    <a:p>
                      <a:pPr algn="ctr">
                        <a:defRPr sz="13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000000"/>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300" b="1">
                          <a:solidFill>
                            <a:srgbClr val="FFFFFF"/>
                          </a:solidFill>
                          <a:latin typeface="+mj-lt"/>
                          <a:ea typeface="+mj-ea"/>
                          <a:cs typeface="+mj-cs"/>
                          <a:sym typeface="Helvetica"/>
                        </a:defRPr>
                      </a:pPr>
                      <a:endParaRPr sz="1400">
                        <a:latin typeface="Calibri"/>
                      </a:endParaRPr>
                    </a:p>
                  </a:txBody>
                  <a:tcPr marL="0" marR="0" marT="0" marB="0" anchor="ctr" horzOverflow="overflow">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3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3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extLst>
                  <a:ext uri="{0D108BD9-81ED-4DB2-BD59-A6C34878D82A}">
                    <a16:rowId xmlns:a16="http://schemas.microsoft.com/office/drawing/2014/main" val="10000"/>
                  </a:ext>
                </a:extLst>
              </a:tr>
              <a:tr h="319622">
                <a:tc>
                  <a:txBody>
                    <a:bodyPr/>
                    <a:lstStyle/>
                    <a:p>
                      <a:pPr algn="ctr">
                        <a:defRPr sz="1800"/>
                      </a:pPr>
                      <a:r>
                        <a:rPr sz="1400" b="1">
                          <a:solidFill>
                            <a:srgbClr val="FFFFFF"/>
                          </a:solidFill>
                          <a:latin typeface="Calibri"/>
                          <a:ea typeface="+mj-ea"/>
                          <a:cs typeface="+mj-cs"/>
                          <a:sym typeface="Helvetica"/>
                        </a:rPr>
                        <a:t>Titel der </a:t>
                      </a:r>
                      <a:r>
                        <a:rPr sz="1400" b="1" err="1">
                          <a:solidFill>
                            <a:srgbClr val="FFFFFF"/>
                          </a:solidFill>
                          <a:latin typeface="Calibri"/>
                          <a:ea typeface="+mj-ea"/>
                          <a:cs typeface="+mj-cs"/>
                          <a:sym typeface="Helvetica"/>
                        </a:rPr>
                        <a:t>Veranstaltung</a:t>
                      </a:r>
                    </a:p>
                  </a:txBody>
                  <a:tcPr marL="0" marR="0" marT="0" marB="0" anchor="ctr" horzOverflow="overflow">
                    <a:lnL w="254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Art</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dirty="0" err="1">
                          <a:solidFill>
                            <a:srgbClr val="FFFFFF"/>
                          </a:solidFill>
                          <a:latin typeface="Calibri"/>
                          <a:ea typeface="+mj-ea"/>
                          <a:cs typeface="+mj-cs"/>
                          <a:sym typeface="Helvetica"/>
                        </a:rPr>
                        <a:t>Prüfung</a:t>
                      </a:r>
                      <a:endParaRPr sz="1400" b="1" dirty="0">
                        <a:solidFill>
                          <a:srgbClr val="FFFFFF"/>
                        </a:solidFill>
                        <a:latin typeface="Calibri"/>
                        <a:ea typeface="+mj-ea"/>
                        <a:cs typeface="+mj-cs"/>
                        <a:sym typeface="Helvetica"/>
                      </a:endParaRP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SWS</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err="1">
                          <a:solidFill>
                            <a:srgbClr val="FFFFFF"/>
                          </a:solidFill>
                          <a:latin typeface="Calibri"/>
                          <a:ea typeface="+mj-ea"/>
                          <a:cs typeface="+mj-cs"/>
                          <a:sym typeface="Helvetica"/>
                        </a:rPr>
                        <a:t>empf</a:t>
                      </a:r>
                      <a:r>
                        <a:rPr sz="1400" b="1">
                          <a:solidFill>
                            <a:srgbClr val="FFFFFF"/>
                          </a:solidFill>
                          <a:latin typeface="Calibri"/>
                          <a:ea typeface="+mj-ea"/>
                          <a:cs typeface="+mj-cs"/>
                          <a:sym typeface="Helvetica"/>
                        </a:rPr>
                        <a:t>. Semester</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LP</a:t>
                      </a:r>
                    </a:p>
                  </a:txBody>
                  <a:tcPr marL="0" marR="0" marT="0" marB="0" anchor="ctr" horzOverflow="overflow">
                    <a:lnL w="12700">
                      <a:solidFill>
                        <a:srgbClr val="000000"/>
                      </a:solidFill>
                    </a:lnL>
                    <a:lnR w="25400">
                      <a:solidFill>
                        <a:srgbClr val="000000"/>
                      </a:solidFill>
                    </a:lnR>
                    <a:lnT w="25400">
                      <a:solidFill>
                        <a:srgbClr val="000000"/>
                      </a:solidFill>
                    </a:lnT>
                    <a:lnB w="31750">
                      <a:solidFill>
                        <a:srgbClr val="000000"/>
                      </a:solidFill>
                      <a:miter lim="400000"/>
                    </a:lnB>
                    <a:solidFill>
                      <a:srgbClr val="C51429"/>
                    </a:solidFill>
                  </a:tcPr>
                </a:tc>
                <a:extLst>
                  <a:ext uri="{0D108BD9-81ED-4DB2-BD59-A6C34878D82A}">
                    <a16:rowId xmlns:a16="http://schemas.microsoft.com/office/drawing/2014/main" val="10001"/>
                  </a:ext>
                </a:extLst>
              </a:tr>
              <a:tr h="260640">
                <a:tc gridSpan="6">
                  <a:txBody>
                    <a:bodyPr/>
                    <a:lstStyle/>
                    <a:p>
                      <a:pPr algn="l">
                        <a:defRPr sz="13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31750">
                      <a:solidFill>
                        <a:srgbClr val="000000"/>
                      </a:solidFill>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621649">
                <a:tc>
                  <a:txBody>
                    <a:bodyPr/>
                    <a:lstStyle/>
                    <a:p>
                      <a:pPr algn="l">
                        <a:defRPr sz="1300">
                          <a:latin typeface="Calibri"/>
                          <a:ea typeface="Calibri"/>
                          <a:cs typeface="Calibri"/>
                        </a:defRPr>
                      </a:pPr>
                      <a:r>
                        <a:rPr sz="1400" dirty="0">
                          <a:latin typeface="Calibri"/>
                        </a:rPr>
                        <a:t>Proseminar </a:t>
                      </a:r>
                      <a:r>
                        <a:rPr sz="1400" dirty="0" err="1">
                          <a:latin typeface="Calibri"/>
                        </a:rPr>
                        <a:t>Neuere</a:t>
                      </a:r>
                      <a:r>
                        <a:rPr sz="1400" dirty="0">
                          <a:latin typeface="Calibri"/>
                        </a:rPr>
                        <a:t> </a:t>
                      </a:r>
                      <a:r>
                        <a:rPr lang="de-DE" sz="1400" dirty="0">
                          <a:latin typeface="Calibri"/>
                        </a:rPr>
                        <a:t>d</a:t>
                      </a:r>
                      <a:r>
                        <a:rPr sz="1400" dirty="0" err="1">
                          <a:latin typeface="Calibri"/>
                        </a:rPr>
                        <a:t>eutsche</a:t>
                      </a:r>
                      <a:r>
                        <a:rPr sz="1400" dirty="0">
                          <a:latin typeface="Calibri"/>
                        </a:rPr>
                        <a:t> </a:t>
                      </a:r>
                      <a:r>
                        <a:rPr sz="1400" dirty="0" err="1">
                          <a:latin typeface="Calibri"/>
                        </a:rPr>
                        <a:t>Literaturwissenschaf</a:t>
                      </a:r>
                      <a:r>
                        <a:rPr lang="de-DE" sz="1400" dirty="0">
                          <a:latin typeface="Calibri"/>
                        </a:rPr>
                        <a:t>t</a:t>
                      </a:r>
                      <a:endParaRPr sz="1400" dirty="0">
                        <a:latin typeface="Calibri"/>
                      </a:endParaRP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dirty="0">
                          <a:latin typeface="Calibri"/>
                          <a:ea typeface="Calibri"/>
                          <a:cs typeface="Calibri"/>
                        </a:rPr>
                        <a:t>PS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dirty="0" err="1">
                          <a:latin typeface="Calibri"/>
                          <a:ea typeface="Calibri"/>
                          <a:cs typeface="Calibri"/>
                        </a:rPr>
                        <a:t>mündl</a:t>
                      </a:r>
                      <a:r>
                        <a:rPr sz="1400" dirty="0">
                          <a:latin typeface="Calibri"/>
                          <a:ea typeface="Calibri"/>
                          <a:cs typeface="Calibri"/>
                        </a:rPr>
                        <a:t>. </a:t>
                      </a:r>
                      <a:r>
                        <a:rPr sz="1400" dirty="0" err="1">
                          <a:latin typeface="Calibri"/>
                          <a:ea typeface="Calibri"/>
                          <a:cs typeface="Calibri"/>
                        </a:rPr>
                        <a:t>Prüf</a:t>
                      </a:r>
                      <a:r>
                        <a:rPr sz="1400" dirty="0">
                          <a:latin typeface="Calibri"/>
                          <a:ea typeface="Calibri"/>
                          <a:cs typeface="Calibri"/>
                        </a:rPr>
                        <a: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3–6</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dirty="0">
                          <a:latin typeface="Calibri"/>
                          <a:ea typeface="Calibri"/>
                          <a:cs typeface="Calibri"/>
                        </a:rPr>
                        <a:t>6</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159811">
                <a:tc gridSpan="6">
                  <a:txBody>
                    <a:bodyPr/>
                    <a:lstStyle/>
                    <a:p>
                      <a:pPr algn="l">
                        <a:defRPr sz="1300">
                          <a:latin typeface="Calibri"/>
                          <a:ea typeface="Calibri"/>
                          <a:cs typeface="Calibri"/>
                        </a:defRPr>
                      </a:pPr>
                      <a:endParaRPr sz="1400" dirty="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479433">
                <a:tc>
                  <a:txBody>
                    <a:bodyPr/>
                    <a:lstStyle/>
                    <a:p>
                      <a:pPr algn="l">
                        <a:defRPr sz="1800"/>
                      </a:pPr>
                      <a:r>
                        <a:rPr sz="1400" err="1">
                          <a:latin typeface="Calibri"/>
                          <a:ea typeface="Calibri"/>
                          <a:cs typeface="Calibri"/>
                        </a:rPr>
                        <a:t>Lektürekurs</a:t>
                      </a:r>
                      <a:r>
                        <a:rPr sz="1400">
                          <a:latin typeface="Calibri"/>
                          <a:ea typeface="Calibri"/>
                          <a:cs typeface="Calibri"/>
                        </a:rPr>
                        <a:t> </a:t>
                      </a:r>
                      <a:r>
                        <a:rPr sz="1400" err="1">
                          <a:latin typeface="Calibri"/>
                          <a:ea typeface="Calibri"/>
                          <a:cs typeface="Calibri"/>
                        </a:rPr>
                        <a:t>Neuere</a:t>
                      </a:r>
                      <a:r>
                        <a:rPr sz="1400">
                          <a:latin typeface="Calibri"/>
                          <a:ea typeface="Calibri"/>
                          <a:cs typeface="Calibri"/>
                        </a:rPr>
                        <a:t> Deutsche </a:t>
                      </a:r>
                      <a:r>
                        <a:rPr sz="1400" err="1">
                          <a:latin typeface="Calibri"/>
                          <a:ea typeface="Calibri"/>
                          <a:cs typeface="Calibri"/>
                        </a:rPr>
                        <a:t>Literaturwissenschaft</a:t>
                      </a:r>
                      <a:r>
                        <a:rPr sz="1400">
                          <a:latin typeface="Calibri"/>
                          <a:ea typeface="Calibri"/>
                          <a:cs typeface="Calibri"/>
                        </a:rPr>
                        <a:t> (</a:t>
                      </a:r>
                      <a:r>
                        <a:rPr sz="1400" err="1">
                          <a:latin typeface="Calibri"/>
                          <a:ea typeface="Calibri"/>
                          <a:cs typeface="Calibri"/>
                        </a:rPr>
                        <a:t>oder</a:t>
                      </a:r>
                      <a:r>
                        <a:rPr sz="1400">
                          <a:latin typeface="Calibri"/>
                          <a:ea typeface="Calibri"/>
                          <a:cs typeface="Calibri"/>
                        </a:rPr>
                        <a:t> </a:t>
                      </a:r>
                      <a:r>
                        <a:rPr sz="1400" err="1">
                          <a:latin typeface="Calibri"/>
                          <a:ea typeface="Calibri"/>
                          <a:cs typeface="Calibri"/>
                        </a:rPr>
                        <a:t>Lektüre</a:t>
                      </a:r>
                      <a:r>
                        <a:rPr sz="1400">
                          <a:latin typeface="Calibri"/>
                          <a:ea typeface="Calibri"/>
                          <a:cs typeface="Calibri"/>
                        </a:rPr>
                        <a:t> </a:t>
                      </a:r>
                      <a:r>
                        <a:rPr sz="1400" err="1">
                          <a:latin typeface="Calibri"/>
                          <a:ea typeface="Calibri"/>
                          <a:cs typeface="Calibri"/>
                        </a:rPr>
                        <a:t>im</a:t>
                      </a:r>
                      <a:r>
                        <a:rPr sz="1400">
                          <a:latin typeface="Calibri"/>
                          <a:ea typeface="Calibri"/>
                          <a:cs typeface="Calibri"/>
                        </a:rPr>
                        <a:t> </a:t>
                      </a:r>
                      <a:r>
                        <a:rPr sz="1400" err="1">
                          <a:latin typeface="Calibri"/>
                          <a:ea typeface="Calibri"/>
                          <a:cs typeface="Calibri"/>
                        </a:rPr>
                        <a:t>Selbststudium</a:t>
                      </a:r>
                      <a:r>
                        <a:rPr sz="1400">
                          <a:latin typeface="Calibri"/>
                          <a:ea typeface="Calibri"/>
                          <a:cs typeface="Calibri"/>
                        </a:rPr>
                        <a:t>)</a:t>
                      </a: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LK</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mündl</a:t>
                      </a:r>
                      <a:r>
                        <a:rPr sz="1400">
                          <a:latin typeface="Calibri"/>
                          <a:ea typeface="Calibri"/>
                          <a:cs typeface="Calibri"/>
                        </a:rPr>
                        <a:t>. </a:t>
                      </a:r>
                      <a:r>
                        <a:rPr sz="1400" err="1">
                          <a:latin typeface="Calibri"/>
                          <a:ea typeface="Calibri"/>
                          <a:cs typeface="Calibri"/>
                        </a:rPr>
                        <a:t>Prüf</a:t>
                      </a:r>
                      <a:r>
                        <a:rPr sz="1400">
                          <a:latin typeface="Calibri"/>
                          <a:ea typeface="Calibri"/>
                          <a:cs typeface="Calibri"/>
                        </a:rPr>
                        <a: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3–6</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3</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5"/>
                  </a:ext>
                </a:extLst>
              </a:tr>
              <a:tr h="159811">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3175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6"/>
                  </a:ext>
                </a:extLst>
              </a:tr>
              <a:tr h="159811">
                <a:tc>
                  <a:txBody>
                    <a:bodyPr/>
                    <a:lstStyle/>
                    <a:p>
                      <a:pPr algn="l">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solidFill>
                    </a:lnL>
                    <a:lnR w="127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alpha val="0"/>
                        </a:srgbClr>
                      </a:solidFill>
                    </a:lnL>
                    <a:lnR w="25400">
                      <a:solidFill>
                        <a:srgbClr val="000000"/>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800"/>
                      </a:pPr>
                      <a:r>
                        <a:rPr sz="1400" b="1">
                          <a:solidFill>
                            <a:srgbClr val="FFFFFF"/>
                          </a:solidFill>
                          <a:latin typeface="Calibri"/>
                          <a:ea typeface="+mj-ea"/>
                          <a:cs typeface="+mj-cs"/>
                          <a:sym typeface="Helvetica"/>
                        </a:rPr>
                        <a:t>7</a:t>
                      </a:r>
                    </a:p>
                  </a:txBody>
                  <a:tcPr marL="0" marR="0" marT="0" marB="0" anchor="ctr" horzOverflow="overflow">
                    <a:lnL w="25400">
                      <a:solidFill>
                        <a:srgbClr val="000000"/>
                      </a:solidFill>
                    </a:lnL>
                    <a:lnR w="12700">
                      <a:solidFill>
                        <a:srgbClr val="000000"/>
                      </a:solidFill>
                    </a:lnR>
                    <a:lnT w="31750">
                      <a:solidFill>
                        <a:srgbClr val="000000"/>
                      </a:solidFill>
                    </a:lnT>
                    <a:lnB w="25400">
                      <a:solidFill>
                        <a:srgbClr val="000000"/>
                      </a:solidFill>
                    </a:lnB>
                    <a:solidFill>
                      <a:srgbClr val="C51429"/>
                    </a:solidFill>
                  </a:tcPr>
                </a:tc>
                <a:tc>
                  <a:txBody>
                    <a:bodyPr/>
                    <a:lstStyle/>
                    <a:p>
                      <a:pPr algn="ctr">
                        <a:defRPr sz="1800"/>
                      </a:pPr>
                      <a:r>
                        <a:rPr sz="1400" b="1">
                          <a:solidFill>
                            <a:srgbClr val="FFFFFF"/>
                          </a:solidFill>
                          <a:latin typeface="Calibri"/>
                          <a:ea typeface="+mj-ea"/>
                          <a:cs typeface="+mj-cs"/>
                          <a:sym typeface="Helvetica"/>
                        </a:rPr>
                        <a:t>3–6</a:t>
                      </a:r>
                    </a:p>
                  </a:txBody>
                  <a:tcPr marL="0" marR="0" marT="0" marB="0" anchor="ctr" horzOverflow="overflow">
                    <a:lnL w="12700">
                      <a:solidFill>
                        <a:srgbClr val="000000"/>
                      </a:solidFill>
                    </a:lnL>
                    <a:lnR w="12700">
                      <a:solidFill>
                        <a:srgbClr val="000000"/>
                      </a:solidFill>
                    </a:lnR>
                    <a:lnT w="31750">
                      <a:solidFill>
                        <a:srgbClr val="000000"/>
                      </a:solidFill>
                    </a:lnT>
                    <a:lnB w="25400">
                      <a:solidFill>
                        <a:srgbClr val="000000"/>
                      </a:solidFill>
                    </a:lnB>
                    <a:solidFill>
                      <a:srgbClr val="C51429"/>
                    </a:solidFill>
                  </a:tcPr>
                </a:tc>
                <a:tc>
                  <a:txBody>
                    <a:bodyPr/>
                    <a:lstStyle/>
                    <a:p>
                      <a:pPr algn="ctr">
                        <a:defRPr sz="1800"/>
                      </a:pPr>
                      <a:r>
                        <a:rPr sz="1400" b="1" dirty="0">
                          <a:solidFill>
                            <a:srgbClr val="FFFFFF"/>
                          </a:solidFill>
                          <a:latin typeface="Calibri"/>
                          <a:ea typeface="+mj-ea"/>
                          <a:cs typeface="+mj-cs"/>
                          <a:sym typeface="Helvetica"/>
                        </a:rPr>
                        <a:t>9</a:t>
                      </a:r>
                    </a:p>
                  </a:txBody>
                  <a:tcPr marL="0" marR="0" marT="0" marB="0" anchor="ctr" horzOverflow="overflow">
                    <a:lnL w="12700">
                      <a:solidFill>
                        <a:srgbClr val="000000"/>
                      </a:solidFill>
                    </a:lnL>
                    <a:lnR w="25400">
                      <a:solidFill>
                        <a:srgbClr val="000000"/>
                      </a:solidFill>
                    </a:lnR>
                    <a:lnT w="31750">
                      <a:solidFill>
                        <a:srgbClr val="000000"/>
                      </a:solidFill>
                    </a:lnT>
                    <a:lnB w="25400">
                      <a:solidFill>
                        <a:srgbClr val="000000"/>
                      </a:solidFill>
                    </a:lnB>
                    <a:solidFill>
                      <a:srgbClr val="C51429"/>
                    </a:solidFill>
                  </a:tcPr>
                </a:tc>
                <a:extLst>
                  <a:ext uri="{0D108BD9-81ED-4DB2-BD59-A6C34878D82A}">
                    <a16:rowId xmlns:a16="http://schemas.microsoft.com/office/drawing/2014/main" val="10007"/>
                  </a:ext>
                </a:extLst>
              </a:tr>
            </a:tbl>
          </a:graphicData>
        </a:graphic>
      </p:graphicFrame>
      <p:sp>
        <p:nvSpPr>
          <p:cNvPr id="235" name="Achtung: Schwerpunktwahl für das restliche Studium!"/>
          <p:cNvSpPr txBox="1"/>
          <p:nvPr/>
        </p:nvSpPr>
        <p:spPr>
          <a:xfrm>
            <a:off x="670844" y="5517545"/>
            <a:ext cx="7294312" cy="332741"/>
          </a:xfrm>
          <a:prstGeom prst="rect">
            <a:avLst/>
          </a:prstGeom>
          <a:ln w="12700">
            <a:solidFill>
              <a:srgbClr val="C51429"/>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100000"/>
              </a:lnSpc>
              <a:defRPr sz="1500" b="0">
                <a:latin typeface="Calibri"/>
                <a:ea typeface="Calibri"/>
                <a:cs typeface="Calibri"/>
                <a:sym typeface="Calibri"/>
              </a:defRPr>
            </a:lvl1pPr>
          </a:lstStyle>
          <a:p>
            <a:r>
              <a:t>Achtung: Schwerpunktwahl für das restliche Studium!</a:t>
            </a:r>
          </a:p>
        </p:txBody>
      </p:sp>
      <p:sp>
        <p:nvSpPr>
          <p:cNvPr id="2" name="Foliennummernplatzhalter 1">
            <a:extLst>
              <a:ext uri="{FF2B5EF4-FFF2-40B4-BE49-F238E27FC236}">
                <a16:creationId xmlns:a16="http://schemas.microsoft.com/office/drawing/2014/main" id="{858070C7-1BD8-8649-8915-54417B557D7E}"/>
              </a:ext>
            </a:extLst>
          </p:cNvPr>
          <p:cNvSpPr>
            <a:spLocks noGrp="1"/>
          </p:cNvSpPr>
          <p:nvPr>
            <p:ph type="sldNum" sz="quarter" idx="2"/>
          </p:nvPr>
        </p:nvSpPr>
        <p:spPr/>
        <p:txBody>
          <a:bodyPr/>
          <a:lstStyle/>
          <a:p>
            <a:fld id="{86CB4B4D-7CA3-9044-876B-883B54F8677D}" type="slidenum">
              <a:rPr lang="de-DE" smtClean="0"/>
              <a:t>41</a:t>
            </a:fld>
            <a:endParaRPr lang="de-DE"/>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Modulhandbuch – Hauptfach"/>
          <p:cNvSpPr txBox="1">
            <a:spLocks noGrp="1"/>
          </p:cNvSpPr>
          <p:nvPr>
            <p:ph type="title" idx="4294967295"/>
          </p:nvPr>
        </p:nvSpPr>
        <p:spPr>
          <a:prstGeom prst="rect">
            <a:avLst/>
          </a:prstGeom>
        </p:spPr>
        <p:txBody>
          <a:bodyPr lIns="0" tIns="0" rIns="0" bIns="0" anchor="t"/>
          <a:lstStyle/>
          <a:p>
            <a:r>
              <a:rPr dirty="0" err="1">
                <a:latin typeface="Calibri"/>
              </a:rPr>
              <a:t>Modulhandbuch</a:t>
            </a:r>
            <a:r>
              <a:rPr dirty="0">
                <a:latin typeface="Calibri"/>
              </a:rPr>
              <a:t> </a:t>
            </a:r>
            <a:r>
              <a:rPr sz="2400" b="0" dirty="0">
                <a:latin typeface="Calibri"/>
                <a:ea typeface="Calibri"/>
                <a:cs typeface="Calibri"/>
                <a:sym typeface="Calibri"/>
              </a:rPr>
              <a:t>– </a:t>
            </a:r>
            <a:r>
              <a:rPr sz="2400" b="0" dirty="0" err="1">
                <a:latin typeface="Calibri"/>
                <a:ea typeface="Calibri"/>
                <a:cs typeface="Calibri"/>
                <a:sym typeface="Calibri"/>
              </a:rPr>
              <a:t>Hauptfach</a:t>
            </a:r>
            <a:endParaRPr lang="de-DE" sz="2400" b="0" dirty="0">
              <a:latin typeface="Calibri"/>
              <a:ea typeface="Calibri"/>
              <a:cs typeface="Calibri"/>
            </a:endParaRPr>
          </a:p>
        </p:txBody>
      </p:sp>
      <p:graphicFrame>
        <p:nvGraphicFramePr>
          <p:cNvPr id="239" name="Tabelle"/>
          <p:cNvGraphicFramePr/>
          <p:nvPr>
            <p:extLst>
              <p:ext uri="{D42A27DB-BD31-4B8C-83A1-F6EECF244321}">
                <p14:modId xmlns:p14="http://schemas.microsoft.com/office/powerpoint/2010/main" val="621780182"/>
              </p:ext>
            </p:extLst>
          </p:nvPr>
        </p:nvGraphicFramePr>
        <p:xfrm>
          <a:off x="662886" y="1977771"/>
          <a:ext cx="7310225" cy="1817448"/>
        </p:xfrm>
        <a:graphic>
          <a:graphicData uri="http://schemas.openxmlformats.org/drawingml/2006/table">
            <a:tbl>
              <a:tblPr>
                <a:tableStyleId>{4C3C2611-4C71-4FC5-86AE-919BDF0F9419}</a:tableStyleId>
              </a:tblPr>
              <a:tblGrid>
                <a:gridCol w="2443762">
                  <a:extLst>
                    <a:ext uri="{9D8B030D-6E8A-4147-A177-3AD203B41FA5}">
                      <a16:colId xmlns:a16="http://schemas.microsoft.com/office/drawing/2014/main" val="20000"/>
                    </a:ext>
                  </a:extLst>
                </a:gridCol>
                <a:gridCol w="1028276">
                  <a:extLst>
                    <a:ext uri="{9D8B030D-6E8A-4147-A177-3AD203B41FA5}">
                      <a16:colId xmlns:a16="http://schemas.microsoft.com/office/drawing/2014/main" val="20001"/>
                    </a:ext>
                  </a:extLst>
                </a:gridCol>
                <a:gridCol w="955857">
                  <a:extLst>
                    <a:ext uri="{9D8B030D-6E8A-4147-A177-3AD203B41FA5}">
                      <a16:colId xmlns:a16="http://schemas.microsoft.com/office/drawing/2014/main" val="20002"/>
                    </a:ext>
                  </a:extLst>
                </a:gridCol>
                <a:gridCol w="955857">
                  <a:extLst>
                    <a:ext uri="{9D8B030D-6E8A-4147-A177-3AD203B41FA5}">
                      <a16:colId xmlns:a16="http://schemas.microsoft.com/office/drawing/2014/main" val="20003"/>
                    </a:ext>
                  </a:extLst>
                </a:gridCol>
                <a:gridCol w="961544">
                  <a:extLst>
                    <a:ext uri="{9D8B030D-6E8A-4147-A177-3AD203B41FA5}">
                      <a16:colId xmlns:a16="http://schemas.microsoft.com/office/drawing/2014/main" val="20004"/>
                    </a:ext>
                  </a:extLst>
                </a:gridCol>
                <a:gridCol w="964929">
                  <a:extLst>
                    <a:ext uri="{9D8B030D-6E8A-4147-A177-3AD203B41FA5}">
                      <a16:colId xmlns:a16="http://schemas.microsoft.com/office/drawing/2014/main" val="20005"/>
                    </a:ext>
                  </a:extLst>
                </a:gridCol>
              </a:tblGrid>
              <a:tr h="247352">
                <a:tc gridSpan="2">
                  <a:txBody>
                    <a:bodyPr/>
                    <a:lstStyle/>
                    <a:p>
                      <a:pPr algn="l">
                        <a:defRPr sz="1400">
                          <a:latin typeface="Calibri"/>
                          <a:ea typeface="Calibri"/>
                          <a:cs typeface="Calibri"/>
                        </a:defRPr>
                      </a:pPr>
                      <a:r>
                        <a:rPr sz="1400" b="1">
                          <a:latin typeface="Calibri"/>
                          <a:ea typeface="+mj-ea"/>
                          <a:cs typeface="+mj-cs"/>
                          <a:sym typeface="Helvetica"/>
                        </a:rPr>
                        <a:t>Modul B 3.1a</a:t>
                      </a:r>
                      <a:r>
                        <a:rPr sz="1400">
                          <a:latin typeface="Calibri"/>
                        </a:rPr>
                        <a:t> – </a:t>
                      </a:r>
                      <a:r>
                        <a:rPr sz="1400" err="1">
                          <a:latin typeface="Calibri"/>
                        </a:rPr>
                        <a:t>Vertiefung</a:t>
                      </a:r>
                      <a:r>
                        <a:rPr sz="1400">
                          <a:latin typeface="Calibri"/>
                        </a:rPr>
                        <a:t> – </a:t>
                      </a:r>
                      <a:r>
                        <a:rPr sz="1400" u="sng" err="1">
                          <a:latin typeface="Calibri"/>
                        </a:rPr>
                        <a:t>Wahlpflichtmodul</a:t>
                      </a:r>
                    </a:p>
                    <a:p>
                      <a:pPr algn="l">
                        <a:defRPr sz="1400" i="1">
                          <a:latin typeface="+mj-lt"/>
                          <a:ea typeface="+mj-ea"/>
                          <a:cs typeface="+mj-cs"/>
                          <a:sym typeface="Helvetica"/>
                        </a:defRPr>
                      </a:pPr>
                      <a:r>
                        <a:rPr sz="1400" err="1">
                          <a:latin typeface="Calibri"/>
                        </a:rPr>
                        <a:t>Germanistische</a:t>
                      </a:r>
                      <a:r>
                        <a:rPr sz="1400">
                          <a:latin typeface="Calibri"/>
                        </a:rPr>
                        <a:t> </a:t>
                      </a:r>
                      <a:r>
                        <a:rPr sz="1400" err="1">
                          <a:latin typeface="Calibri"/>
                        </a:rPr>
                        <a:t>Sprachwissenschaft</a:t>
                      </a:r>
                      <a:endParaRPr sz="1400">
                        <a:latin typeface="Calibri"/>
                      </a:endParaRPr>
                    </a:p>
                  </a:txBody>
                  <a:tcPr marL="0" marR="0" marT="0" marB="0" anchor="ctr"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FF"/>
                    </a:solidFill>
                  </a:tcPr>
                </a:tc>
                <a:tc hMerge="1">
                  <a:txBody>
                    <a:bodyPr/>
                    <a:lstStyle/>
                    <a:p>
                      <a:endParaRPr lang="de-DE"/>
                    </a:p>
                  </a:txBody>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000000"/>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extLst>
                  <a:ext uri="{0D108BD9-81ED-4DB2-BD59-A6C34878D82A}">
                    <a16:rowId xmlns:a16="http://schemas.microsoft.com/office/drawing/2014/main" val="10000"/>
                  </a:ext>
                </a:extLst>
              </a:tr>
              <a:tr h="247352">
                <a:tc>
                  <a:txBody>
                    <a:bodyPr/>
                    <a:lstStyle/>
                    <a:p>
                      <a:pPr algn="ctr">
                        <a:defRPr sz="1800"/>
                      </a:pPr>
                      <a:r>
                        <a:rPr sz="1400" b="1">
                          <a:solidFill>
                            <a:srgbClr val="FFFFFF"/>
                          </a:solidFill>
                          <a:latin typeface="Calibri"/>
                          <a:ea typeface="+mj-ea"/>
                          <a:cs typeface="+mj-cs"/>
                          <a:sym typeface="Helvetica"/>
                        </a:rPr>
                        <a:t>Titel der </a:t>
                      </a:r>
                      <a:r>
                        <a:rPr sz="1400" b="1" err="1">
                          <a:solidFill>
                            <a:srgbClr val="FFFFFF"/>
                          </a:solidFill>
                          <a:latin typeface="Calibri"/>
                          <a:ea typeface="+mj-ea"/>
                          <a:cs typeface="+mj-cs"/>
                          <a:sym typeface="Helvetica"/>
                        </a:rPr>
                        <a:t>Veranstaltung</a:t>
                      </a:r>
                    </a:p>
                  </a:txBody>
                  <a:tcPr marL="0" marR="0" marT="0" marB="0" anchor="ctr" horzOverflow="overflow">
                    <a:lnL w="254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Art</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err="1">
                          <a:solidFill>
                            <a:srgbClr val="FFFFFF"/>
                          </a:solidFill>
                          <a:latin typeface="Calibri"/>
                          <a:ea typeface="+mj-ea"/>
                          <a:cs typeface="+mj-cs"/>
                          <a:sym typeface="Helvetica"/>
                        </a:rPr>
                        <a:t>Prüfung</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SWS</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err="1">
                          <a:solidFill>
                            <a:srgbClr val="FFFFFF"/>
                          </a:solidFill>
                          <a:latin typeface="Calibri"/>
                          <a:ea typeface="+mj-ea"/>
                          <a:cs typeface="+mj-cs"/>
                          <a:sym typeface="Helvetica"/>
                        </a:rPr>
                        <a:t>empf</a:t>
                      </a:r>
                      <a:r>
                        <a:rPr sz="1400" b="1">
                          <a:solidFill>
                            <a:srgbClr val="FFFFFF"/>
                          </a:solidFill>
                          <a:latin typeface="Calibri"/>
                          <a:ea typeface="+mj-ea"/>
                          <a:cs typeface="+mj-cs"/>
                          <a:sym typeface="Helvetica"/>
                        </a:rPr>
                        <a:t>. Semester</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LP</a:t>
                      </a:r>
                    </a:p>
                  </a:txBody>
                  <a:tcPr marL="0" marR="0" marT="0" marB="0" anchor="ctr" horzOverflow="overflow">
                    <a:lnL w="12700">
                      <a:solidFill>
                        <a:srgbClr val="000000"/>
                      </a:solidFill>
                    </a:lnL>
                    <a:lnR w="25400">
                      <a:solidFill>
                        <a:srgbClr val="000000"/>
                      </a:solidFill>
                    </a:lnR>
                    <a:lnT w="25400">
                      <a:solidFill>
                        <a:srgbClr val="000000"/>
                      </a:solidFill>
                    </a:lnT>
                    <a:lnB w="31750">
                      <a:solidFill>
                        <a:srgbClr val="000000"/>
                      </a:solidFill>
                      <a:miter lim="400000"/>
                    </a:lnB>
                    <a:solidFill>
                      <a:srgbClr val="C51429"/>
                    </a:solidFill>
                  </a:tcPr>
                </a:tc>
                <a:extLst>
                  <a:ext uri="{0D108BD9-81ED-4DB2-BD59-A6C34878D82A}">
                    <a16:rowId xmlns:a16="http://schemas.microsoft.com/office/drawing/2014/main" val="10001"/>
                  </a:ext>
                </a:extLst>
              </a:tr>
              <a:tr h="2473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31750">
                      <a:solidFill>
                        <a:srgbClr val="000000"/>
                      </a:solidFill>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247352">
                <a:tc>
                  <a:txBody>
                    <a:bodyPr/>
                    <a:lstStyle/>
                    <a:p>
                      <a:pPr algn="l">
                        <a:defRPr sz="1800"/>
                      </a:pPr>
                      <a:r>
                        <a:rPr sz="1400" err="1">
                          <a:latin typeface="Calibri"/>
                          <a:ea typeface="Calibri"/>
                          <a:cs typeface="Calibri"/>
                        </a:rPr>
                        <a:t>Hauptseminar</a:t>
                      </a:r>
                      <a:r>
                        <a:rPr sz="1400">
                          <a:latin typeface="Calibri"/>
                          <a:ea typeface="Calibri"/>
                          <a:cs typeface="Calibri"/>
                        </a:rPr>
                        <a:t> </a:t>
                      </a:r>
                      <a:r>
                        <a:rPr sz="1400" err="1">
                          <a:latin typeface="Calibri"/>
                          <a:ea typeface="Calibri"/>
                          <a:cs typeface="Calibri"/>
                        </a:rPr>
                        <a:t>Linguistik</a:t>
                      </a: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HS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Hausarbeit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5–6</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9</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3175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234652">
                <a:tc>
                  <a:txBody>
                    <a:bodyPr/>
                    <a:lstStyle/>
                    <a:p>
                      <a:pPr algn="l">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solidFill>
                    </a:lnL>
                    <a:lnR w="127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alpha val="0"/>
                        </a:srgbClr>
                      </a:solidFill>
                    </a:lnL>
                    <a:lnR w="25400">
                      <a:solidFill>
                        <a:srgbClr val="000000"/>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800"/>
                      </a:pPr>
                      <a:r>
                        <a:rPr sz="1400" b="1">
                          <a:solidFill>
                            <a:srgbClr val="FFFFFF"/>
                          </a:solidFill>
                          <a:latin typeface="Calibri"/>
                          <a:ea typeface="+mj-ea"/>
                          <a:cs typeface="+mj-cs"/>
                          <a:sym typeface="Helvetica"/>
                        </a:rPr>
                        <a:t>2</a:t>
                      </a:r>
                    </a:p>
                  </a:txBody>
                  <a:tcPr marL="0" marR="0" marT="0" marB="0" anchor="ctr" horzOverflow="overflow">
                    <a:lnL w="25400">
                      <a:solidFill>
                        <a:srgbClr val="000000"/>
                      </a:solidFill>
                    </a:lnL>
                    <a:lnR w="12700">
                      <a:solidFill>
                        <a:srgbClr val="000000"/>
                      </a:solidFill>
                    </a:lnR>
                    <a:lnT w="31750">
                      <a:solidFill>
                        <a:srgbClr val="000000"/>
                      </a:solidFill>
                    </a:lnT>
                    <a:lnB w="25400">
                      <a:solidFill>
                        <a:srgbClr val="000000"/>
                      </a:solidFill>
                    </a:lnB>
                    <a:solidFill>
                      <a:srgbClr val="C51429"/>
                    </a:solidFill>
                  </a:tcPr>
                </a:tc>
                <a:tc>
                  <a:txBody>
                    <a:bodyPr/>
                    <a:lstStyle/>
                    <a:p>
                      <a:pPr algn="ctr">
                        <a:defRPr sz="1800"/>
                      </a:pPr>
                      <a:r>
                        <a:rPr sz="1400" b="1">
                          <a:solidFill>
                            <a:srgbClr val="FFFFFF"/>
                          </a:solidFill>
                          <a:latin typeface="Calibri"/>
                          <a:ea typeface="+mj-ea"/>
                          <a:cs typeface="+mj-cs"/>
                          <a:sym typeface="Helvetica"/>
                        </a:rPr>
                        <a:t>5–6</a:t>
                      </a:r>
                    </a:p>
                  </a:txBody>
                  <a:tcPr marL="0" marR="0" marT="0" marB="0" anchor="ctr" horzOverflow="overflow">
                    <a:lnL w="12700">
                      <a:solidFill>
                        <a:srgbClr val="000000"/>
                      </a:solidFill>
                    </a:lnL>
                    <a:lnR w="12700">
                      <a:solidFill>
                        <a:srgbClr val="000000"/>
                      </a:solidFill>
                    </a:lnR>
                    <a:lnT w="31750">
                      <a:solidFill>
                        <a:srgbClr val="000000"/>
                      </a:solidFill>
                    </a:lnT>
                    <a:lnB w="25400">
                      <a:solidFill>
                        <a:srgbClr val="000000"/>
                      </a:solidFill>
                    </a:lnB>
                    <a:solidFill>
                      <a:srgbClr val="C51429"/>
                    </a:solidFill>
                  </a:tcPr>
                </a:tc>
                <a:tc>
                  <a:txBody>
                    <a:bodyPr/>
                    <a:lstStyle/>
                    <a:p>
                      <a:pPr algn="ctr">
                        <a:defRPr sz="1800"/>
                      </a:pPr>
                      <a:r>
                        <a:rPr sz="1400" b="1">
                          <a:solidFill>
                            <a:srgbClr val="FFFFFF"/>
                          </a:solidFill>
                          <a:latin typeface="Calibri"/>
                          <a:ea typeface="+mj-ea"/>
                          <a:cs typeface="+mj-cs"/>
                          <a:sym typeface="Helvetica"/>
                        </a:rPr>
                        <a:t>9</a:t>
                      </a:r>
                    </a:p>
                  </a:txBody>
                  <a:tcPr marL="0" marR="0" marT="0" marB="0" anchor="ctr" horzOverflow="overflow">
                    <a:lnL w="12700">
                      <a:solidFill>
                        <a:srgbClr val="000000"/>
                      </a:solidFill>
                    </a:lnL>
                    <a:lnR w="25400">
                      <a:solidFill>
                        <a:srgbClr val="000000"/>
                      </a:solidFill>
                    </a:lnR>
                    <a:lnT w="31750">
                      <a:solidFill>
                        <a:srgbClr val="000000"/>
                      </a:solidFill>
                    </a:lnT>
                    <a:lnB w="25400">
                      <a:solidFill>
                        <a:srgbClr val="000000"/>
                      </a:solidFill>
                    </a:lnB>
                    <a:solidFill>
                      <a:srgbClr val="C51429"/>
                    </a:solidFill>
                  </a:tcPr>
                </a:tc>
                <a:extLst>
                  <a:ext uri="{0D108BD9-81ED-4DB2-BD59-A6C34878D82A}">
                    <a16:rowId xmlns:a16="http://schemas.microsoft.com/office/drawing/2014/main" val="10005"/>
                  </a:ext>
                </a:extLst>
              </a:tr>
            </a:tbl>
          </a:graphicData>
        </a:graphic>
      </p:graphicFrame>
      <p:sp>
        <p:nvSpPr>
          <p:cNvPr id="240" name="Achtung: Schwerpunktwahl aus Modul B 2.2 beachten!"/>
          <p:cNvSpPr txBox="1"/>
          <p:nvPr/>
        </p:nvSpPr>
        <p:spPr>
          <a:xfrm>
            <a:off x="670844" y="4246978"/>
            <a:ext cx="7294312" cy="345441"/>
          </a:xfrm>
          <a:prstGeom prst="rect">
            <a:avLst/>
          </a:prstGeom>
          <a:ln w="12700">
            <a:solidFill>
              <a:srgbClr val="C51429"/>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100000"/>
              </a:lnSpc>
              <a:defRPr sz="1600" b="0">
                <a:latin typeface="Calibri"/>
                <a:ea typeface="Calibri"/>
                <a:cs typeface="Calibri"/>
                <a:sym typeface="Calibri"/>
              </a:defRPr>
            </a:lvl1pPr>
          </a:lstStyle>
          <a:p>
            <a:r>
              <a:t>Achtung: Schwerpunktwahl aus Modul B 2.2 beachten!</a:t>
            </a:r>
          </a:p>
        </p:txBody>
      </p:sp>
      <p:sp>
        <p:nvSpPr>
          <p:cNvPr id="2" name="Foliennummernplatzhalter 1">
            <a:extLst>
              <a:ext uri="{FF2B5EF4-FFF2-40B4-BE49-F238E27FC236}">
                <a16:creationId xmlns:a16="http://schemas.microsoft.com/office/drawing/2014/main" id="{6765CE9E-A3F0-7E45-9BED-B7663B99BF5D}"/>
              </a:ext>
            </a:extLst>
          </p:cNvPr>
          <p:cNvSpPr>
            <a:spLocks noGrp="1"/>
          </p:cNvSpPr>
          <p:nvPr>
            <p:ph type="sldNum" sz="quarter" idx="2"/>
          </p:nvPr>
        </p:nvSpPr>
        <p:spPr/>
        <p:txBody>
          <a:bodyPr/>
          <a:lstStyle/>
          <a:p>
            <a:fld id="{86CB4B4D-7CA3-9044-876B-883B54F8677D}" type="slidenum">
              <a:rPr lang="de-DE" smtClean="0"/>
              <a:t>42</a:t>
            </a:fld>
            <a:endParaRPr lang="de-DE"/>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3" name="Tabelle"/>
          <p:cNvGraphicFramePr/>
          <p:nvPr>
            <p:extLst>
              <p:ext uri="{D42A27DB-BD31-4B8C-83A1-F6EECF244321}">
                <p14:modId xmlns:p14="http://schemas.microsoft.com/office/powerpoint/2010/main" val="17246379"/>
              </p:ext>
            </p:extLst>
          </p:nvPr>
        </p:nvGraphicFramePr>
        <p:xfrm>
          <a:off x="662886" y="1977771"/>
          <a:ext cx="7310225" cy="1817448"/>
        </p:xfrm>
        <a:graphic>
          <a:graphicData uri="http://schemas.openxmlformats.org/drawingml/2006/table">
            <a:tbl>
              <a:tblPr>
                <a:tableStyleId>{4C3C2611-4C71-4FC5-86AE-919BDF0F9419}</a:tableStyleId>
              </a:tblPr>
              <a:tblGrid>
                <a:gridCol w="2443762">
                  <a:extLst>
                    <a:ext uri="{9D8B030D-6E8A-4147-A177-3AD203B41FA5}">
                      <a16:colId xmlns:a16="http://schemas.microsoft.com/office/drawing/2014/main" val="20000"/>
                    </a:ext>
                  </a:extLst>
                </a:gridCol>
                <a:gridCol w="1028276">
                  <a:extLst>
                    <a:ext uri="{9D8B030D-6E8A-4147-A177-3AD203B41FA5}">
                      <a16:colId xmlns:a16="http://schemas.microsoft.com/office/drawing/2014/main" val="20001"/>
                    </a:ext>
                  </a:extLst>
                </a:gridCol>
                <a:gridCol w="955857">
                  <a:extLst>
                    <a:ext uri="{9D8B030D-6E8A-4147-A177-3AD203B41FA5}">
                      <a16:colId xmlns:a16="http://schemas.microsoft.com/office/drawing/2014/main" val="20002"/>
                    </a:ext>
                  </a:extLst>
                </a:gridCol>
                <a:gridCol w="955857">
                  <a:extLst>
                    <a:ext uri="{9D8B030D-6E8A-4147-A177-3AD203B41FA5}">
                      <a16:colId xmlns:a16="http://schemas.microsoft.com/office/drawing/2014/main" val="20003"/>
                    </a:ext>
                  </a:extLst>
                </a:gridCol>
                <a:gridCol w="961544">
                  <a:extLst>
                    <a:ext uri="{9D8B030D-6E8A-4147-A177-3AD203B41FA5}">
                      <a16:colId xmlns:a16="http://schemas.microsoft.com/office/drawing/2014/main" val="20004"/>
                    </a:ext>
                  </a:extLst>
                </a:gridCol>
                <a:gridCol w="964929">
                  <a:extLst>
                    <a:ext uri="{9D8B030D-6E8A-4147-A177-3AD203B41FA5}">
                      <a16:colId xmlns:a16="http://schemas.microsoft.com/office/drawing/2014/main" val="20005"/>
                    </a:ext>
                  </a:extLst>
                </a:gridCol>
              </a:tblGrid>
              <a:tr h="247352">
                <a:tc gridSpan="2">
                  <a:txBody>
                    <a:bodyPr/>
                    <a:lstStyle/>
                    <a:p>
                      <a:pPr algn="l">
                        <a:defRPr sz="1400">
                          <a:latin typeface="Calibri"/>
                          <a:ea typeface="Calibri"/>
                          <a:cs typeface="Calibri"/>
                        </a:defRPr>
                      </a:pPr>
                      <a:r>
                        <a:rPr sz="1400" b="1">
                          <a:latin typeface="Calibri"/>
                          <a:ea typeface="+mj-ea"/>
                          <a:cs typeface="+mj-cs"/>
                          <a:sym typeface="Helvetica"/>
                        </a:rPr>
                        <a:t>Modul B 3.1b</a:t>
                      </a:r>
                      <a:r>
                        <a:rPr sz="1400">
                          <a:latin typeface="Calibri"/>
                        </a:rPr>
                        <a:t> – </a:t>
                      </a:r>
                      <a:r>
                        <a:rPr sz="1400" err="1">
                          <a:latin typeface="Calibri"/>
                        </a:rPr>
                        <a:t>Vertiefung</a:t>
                      </a:r>
                      <a:r>
                        <a:rPr sz="1400">
                          <a:latin typeface="Calibri"/>
                        </a:rPr>
                        <a:t> – </a:t>
                      </a:r>
                      <a:r>
                        <a:rPr sz="1400" u="sng" err="1">
                          <a:latin typeface="Calibri"/>
                        </a:rPr>
                        <a:t>Wahlpflichtmodul</a:t>
                      </a:r>
                    </a:p>
                    <a:p>
                      <a:pPr algn="l">
                        <a:defRPr sz="1400" i="1">
                          <a:latin typeface="+mj-lt"/>
                          <a:ea typeface="+mj-ea"/>
                          <a:cs typeface="+mj-cs"/>
                          <a:sym typeface="Helvetica"/>
                        </a:defRPr>
                      </a:pPr>
                      <a:r>
                        <a:rPr sz="1400" err="1">
                          <a:latin typeface="Calibri"/>
                        </a:rPr>
                        <a:t>Ältere</a:t>
                      </a:r>
                      <a:r>
                        <a:rPr sz="1400">
                          <a:latin typeface="Calibri"/>
                        </a:rPr>
                        <a:t> deutsche </a:t>
                      </a:r>
                      <a:r>
                        <a:rPr sz="1400" err="1">
                          <a:latin typeface="Calibri"/>
                        </a:rPr>
                        <a:t>Philologie</a:t>
                      </a:r>
                      <a:endParaRPr sz="1400">
                        <a:latin typeface="Calibri"/>
                      </a:endParaRPr>
                    </a:p>
                  </a:txBody>
                  <a:tcPr marL="0" marR="0" marT="0" marB="0" anchor="ctr"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FF"/>
                    </a:solidFill>
                  </a:tcPr>
                </a:tc>
                <a:tc hMerge="1">
                  <a:txBody>
                    <a:bodyPr/>
                    <a:lstStyle/>
                    <a:p>
                      <a:endParaRPr lang="de-DE"/>
                    </a:p>
                  </a:txBody>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000000"/>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extLst>
                  <a:ext uri="{0D108BD9-81ED-4DB2-BD59-A6C34878D82A}">
                    <a16:rowId xmlns:a16="http://schemas.microsoft.com/office/drawing/2014/main" val="10000"/>
                  </a:ext>
                </a:extLst>
              </a:tr>
              <a:tr h="247352">
                <a:tc>
                  <a:txBody>
                    <a:bodyPr/>
                    <a:lstStyle/>
                    <a:p>
                      <a:pPr algn="ctr">
                        <a:defRPr sz="1800"/>
                      </a:pPr>
                      <a:r>
                        <a:rPr sz="1400" b="1">
                          <a:solidFill>
                            <a:srgbClr val="FFFFFF"/>
                          </a:solidFill>
                          <a:latin typeface="Calibri"/>
                          <a:ea typeface="+mj-ea"/>
                          <a:cs typeface="+mj-cs"/>
                          <a:sym typeface="Helvetica"/>
                        </a:rPr>
                        <a:t>Titel der </a:t>
                      </a:r>
                      <a:r>
                        <a:rPr sz="1400" b="1" err="1">
                          <a:solidFill>
                            <a:srgbClr val="FFFFFF"/>
                          </a:solidFill>
                          <a:latin typeface="Calibri"/>
                          <a:ea typeface="+mj-ea"/>
                          <a:cs typeface="+mj-cs"/>
                          <a:sym typeface="Helvetica"/>
                        </a:rPr>
                        <a:t>Veranstaltung</a:t>
                      </a:r>
                    </a:p>
                  </a:txBody>
                  <a:tcPr marL="0" marR="0" marT="0" marB="0" anchor="ctr" horzOverflow="overflow">
                    <a:lnL w="254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Art</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err="1">
                          <a:solidFill>
                            <a:srgbClr val="FFFFFF"/>
                          </a:solidFill>
                          <a:latin typeface="Calibri"/>
                          <a:ea typeface="+mj-ea"/>
                          <a:cs typeface="+mj-cs"/>
                          <a:sym typeface="Helvetica"/>
                        </a:rPr>
                        <a:t>Prüfung</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SWS</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err="1">
                          <a:solidFill>
                            <a:srgbClr val="FFFFFF"/>
                          </a:solidFill>
                          <a:latin typeface="Calibri"/>
                          <a:ea typeface="+mj-ea"/>
                          <a:cs typeface="+mj-cs"/>
                          <a:sym typeface="Helvetica"/>
                        </a:rPr>
                        <a:t>empf</a:t>
                      </a:r>
                      <a:r>
                        <a:rPr sz="1400" b="1">
                          <a:solidFill>
                            <a:srgbClr val="FFFFFF"/>
                          </a:solidFill>
                          <a:latin typeface="Calibri"/>
                          <a:ea typeface="+mj-ea"/>
                          <a:cs typeface="+mj-cs"/>
                          <a:sym typeface="Helvetica"/>
                        </a:rPr>
                        <a:t>. Semester</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LP</a:t>
                      </a:r>
                    </a:p>
                  </a:txBody>
                  <a:tcPr marL="0" marR="0" marT="0" marB="0" anchor="ctr" horzOverflow="overflow">
                    <a:lnL w="12700">
                      <a:solidFill>
                        <a:srgbClr val="000000"/>
                      </a:solidFill>
                    </a:lnL>
                    <a:lnR w="25400">
                      <a:solidFill>
                        <a:srgbClr val="000000"/>
                      </a:solidFill>
                    </a:lnR>
                    <a:lnT w="25400">
                      <a:solidFill>
                        <a:srgbClr val="000000"/>
                      </a:solidFill>
                    </a:lnT>
                    <a:lnB w="31750">
                      <a:solidFill>
                        <a:srgbClr val="000000"/>
                      </a:solidFill>
                      <a:miter lim="400000"/>
                    </a:lnB>
                    <a:solidFill>
                      <a:srgbClr val="C51429"/>
                    </a:solidFill>
                  </a:tcPr>
                </a:tc>
                <a:extLst>
                  <a:ext uri="{0D108BD9-81ED-4DB2-BD59-A6C34878D82A}">
                    <a16:rowId xmlns:a16="http://schemas.microsoft.com/office/drawing/2014/main" val="10001"/>
                  </a:ext>
                </a:extLst>
              </a:tr>
              <a:tr h="2473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31750">
                      <a:solidFill>
                        <a:srgbClr val="000000"/>
                      </a:solidFill>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247352">
                <a:tc>
                  <a:txBody>
                    <a:bodyPr/>
                    <a:lstStyle/>
                    <a:p>
                      <a:pPr algn="l">
                        <a:defRPr sz="1800"/>
                      </a:pPr>
                      <a:r>
                        <a:rPr sz="1400" err="1">
                          <a:latin typeface="Calibri"/>
                          <a:ea typeface="Calibri"/>
                          <a:cs typeface="Calibri"/>
                        </a:rPr>
                        <a:t>Hauptseminar</a:t>
                      </a:r>
                      <a:r>
                        <a:rPr sz="1400">
                          <a:latin typeface="Calibri"/>
                          <a:ea typeface="Calibri"/>
                          <a:cs typeface="Calibri"/>
                        </a:rPr>
                        <a:t> </a:t>
                      </a:r>
                      <a:r>
                        <a:rPr sz="1400" err="1">
                          <a:latin typeface="Calibri"/>
                          <a:ea typeface="Calibri"/>
                          <a:cs typeface="Calibri"/>
                        </a:rPr>
                        <a:t>Mediävistik</a:t>
                      </a: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HS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Hausarbeit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5–6</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9</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3175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234652">
                <a:tc>
                  <a:txBody>
                    <a:bodyPr/>
                    <a:lstStyle/>
                    <a:p>
                      <a:pPr algn="l">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solidFill>
                    </a:lnL>
                    <a:lnR w="127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alpha val="0"/>
                        </a:srgbClr>
                      </a:solidFill>
                    </a:lnL>
                    <a:lnR w="25400">
                      <a:solidFill>
                        <a:srgbClr val="000000"/>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800"/>
                      </a:pPr>
                      <a:r>
                        <a:rPr sz="1400" b="1">
                          <a:solidFill>
                            <a:srgbClr val="FFFFFF"/>
                          </a:solidFill>
                          <a:latin typeface="Calibri"/>
                          <a:ea typeface="+mj-ea"/>
                          <a:cs typeface="+mj-cs"/>
                          <a:sym typeface="Helvetica"/>
                        </a:rPr>
                        <a:t>2</a:t>
                      </a:r>
                    </a:p>
                  </a:txBody>
                  <a:tcPr marL="0" marR="0" marT="0" marB="0" anchor="ctr" horzOverflow="overflow">
                    <a:lnL w="25400">
                      <a:solidFill>
                        <a:srgbClr val="000000"/>
                      </a:solidFill>
                    </a:lnL>
                    <a:lnR w="12700">
                      <a:solidFill>
                        <a:srgbClr val="000000"/>
                      </a:solidFill>
                    </a:lnR>
                    <a:lnT w="31750">
                      <a:solidFill>
                        <a:srgbClr val="000000"/>
                      </a:solidFill>
                    </a:lnT>
                    <a:lnB w="25400">
                      <a:solidFill>
                        <a:srgbClr val="000000"/>
                      </a:solidFill>
                    </a:lnB>
                    <a:solidFill>
                      <a:srgbClr val="C51429"/>
                    </a:solidFill>
                  </a:tcPr>
                </a:tc>
                <a:tc>
                  <a:txBody>
                    <a:bodyPr/>
                    <a:lstStyle/>
                    <a:p>
                      <a:pPr algn="ctr">
                        <a:defRPr sz="1800"/>
                      </a:pPr>
                      <a:r>
                        <a:rPr sz="1400" b="1">
                          <a:solidFill>
                            <a:srgbClr val="FFFFFF"/>
                          </a:solidFill>
                          <a:latin typeface="Calibri"/>
                          <a:ea typeface="+mj-ea"/>
                          <a:cs typeface="+mj-cs"/>
                          <a:sym typeface="Helvetica"/>
                        </a:rPr>
                        <a:t>5–6</a:t>
                      </a:r>
                    </a:p>
                  </a:txBody>
                  <a:tcPr marL="0" marR="0" marT="0" marB="0" anchor="ctr" horzOverflow="overflow">
                    <a:lnL w="12700">
                      <a:solidFill>
                        <a:srgbClr val="000000"/>
                      </a:solidFill>
                    </a:lnL>
                    <a:lnR w="12700">
                      <a:solidFill>
                        <a:srgbClr val="000000"/>
                      </a:solidFill>
                    </a:lnR>
                    <a:lnT w="31750">
                      <a:solidFill>
                        <a:srgbClr val="000000"/>
                      </a:solidFill>
                    </a:lnT>
                    <a:lnB w="25400">
                      <a:solidFill>
                        <a:srgbClr val="000000"/>
                      </a:solidFill>
                    </a:lnB>
                    <a:solidFill>
                      <a:srgbClr val="C51429"/>
                    </a:solidFill>
                  </a:tcPr>
                </a:tc>
                <a:tc>
                  <a:txBody>
                    <a:bodyPr/>
                    <a:lstStyle/>
                    <a:p>
                      <a:pPr algn="ctr">
                        <a:defRPr sz="1800"/>
                      </a:pPr>
                      <a:r>
                        <a:rPr sz="1400" b="1">
                          <a:solidFill>
                            <a:srgbClr val="FFFFFF"/>
                          </a:solidFill>
                          <a:latin typeface="Calibri"/>
                          <a:ea typeface="+mj-ea"/>
                          <a:cs typeface="+mj-cs"/>
                          <a:sym typeface="Helvetica"/>
                        </a:rPr>
                        <a:t>9</a:t>
                      </a:r>
                    </a:p>
                  </a:txBody>
                  <a:tcPr marL="0" marR="0" marT="0" marB="0" anchor="ctr" horzOverflow="overflow">
                    <a:lnL w="12700">
                      <a:solidFill>
                        <a:srgbClr val="000000"/>
                      </a:solidFill>
                    </a:lnL>
                    <a:lnR w="25400">
                      <a:solidFill>
                        <a:srgbClr val="000000"/>
                      </a:solidFill>
                    </a:lnR>
                    <a:lnT w="31750">
                      <a:solidFill>
                        <a:srgbClr val="000000"/>
                      </a:solidFill>
                    </a:lnT>
                    <a:lnB w="25400">
                      <a:solidFill>
                        <a:srgbClr val="000000"/>
                      </a:solidFill>
                    </a:lnB>
                    <a:solidFill>
                      <a:srgbClr val="C51429"/>
                    </a:solidFill>
                  </a:tcPr>
                </a:tc>
                <a:extLst>
                  <a:ext uri="{0D108BD9-81ED-4DB2-BD59-A6C34878D82A}">
                    <a16:rowId xmlns:a16="http://schemas.microsoft.com/office/drawing/2014/main" val="10005"/>
                  </a:ext>
                </a:extLst>
              </a:tr>
            </a:tbl>
          </a:graphicData>
        </a:graphic>
      </p:graphicFrame>
      <p:sp>
        <p:nvSpPr>
          <p:cNvPr id="244" name="Modulhandbuch – Hauptfach"/>
          <p:cNvSpPr txBox="1">
            <a:spLocks noGrp="1"/>
          </p:cNvSpPr>
          <p:nvPr>
            <p:ph type="title" idx="4294967295"/>
          </p:nvPr>
        </p:nvSpPr>
        <p:spPr>
          <a:prstGeom prst="rect">
            <a:avLst/>
          </a:prstGeom>
        </p:spPr>
        <p:txBody>
          <a:bodyPr lIns="0" tIns="0" rIns="0" bIns="0" anchor="t"/>
          <a:lstStyle/>
          <a:p>
            <a:r>
              <a:rPr>
                <a:latin typeface="Calibri"/>
              </a:rPr>
              <a:t>Modulhandbuch </a:t>
            </a:r>
            <a:r>
              <a:rPr sz="2400" b="0">
                <a:latin typeface="Calibri"/>
                <a:ea typeface="Calibri"/>
                <a:cs typeface="Calibri"/>
                <a:sym typeface="Calibri"/>
              </a:rPr>
              <a:t>– Hauptfach</a:t>
            </a:r>
            <a:endParaRPr lang="de-DE" sz="2400" b="0">
              <a:latin typeface="Calibri"/>
              <a:ea typeface="Calibri"/>
              <a:cs typeface="Calibri"/>
            </a:endParaRPr>
          </a:p>
        </p:txBody>
      </p:sp>
      <p:sp>
        <p:nvSpPr>
          <p:cNvPr id="245" name="Achtung: Schwerpunktwahl aus Modul B 2.2 beachten!"/>
          <p:cNvSpPr txBox="1"/>
          <p:nvPr/>
        </p:nvSpPr>
        <p:spPr>
          <a:xfrm>
            <a:off x="670844" y="4256193"/>
            <a:ext cx="7294312" cy="345441"/>
          </a:xfrm>
          <a:prstGeom prst="rect">
            <a:avLst/>
          </a:prstGeom>
          <a:ln w="12700">
            <a:solidFill>
              <a:srgbClr val="C51429"/>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100000"/>
              </a:lnSpc>
              <a:defRPr sz="1600" b="0">
                <a:latin typeface="Calibri"/>
                <a:ea typeface="Calibri"/>
                <a:cs typeface="Calibri"/>
                <a:sym typeface="Calibri"/>
              </a:defRPr>
            </a:lvl1pPr>
          </a:lstStyle>
          <a:p>
            <a:r>
              <a:t>Achtung: Schwerpunktwahl aus Modul B 2.2 beachten!</a:t>
            </a:r>
          </a:p>
        </p:txBody>
      </p:sp>
      <p:sp>
        <p:nvSpPr>
          <p:cNvPr id="2" name="Foliennummernplatzhalter 1">
            <a:extLst>
              <a:ext uri="{FF2B5EF4-FFF2-40B4-BE49-F238E27FC236}">
                <a16:creationId xmlns:a16="http://schemas.microsoft.com/office/drawing/2014/main" id="{1A7EE483-E5AF-864E-AD74-EEF66BF570B7}"/>
              </a:ext>
            </a:extLst>
          </p:cNvPr>
          <p:cNvSpPr>
            <a:spLocks noGrp="1"/>
          </p:cNvSpPr>
          <p:nvPr>
            <p:ph type="sldNum" sz="quarter" idx="2"/>
          </p:nvPr>
        </p:nvSpPr>
        <p:spPr/>
        <p:txBody>
          <a:bodyPr/>
          <a:lstStyle/>
          <a:p>
            <a:fld id="{86CB4B4D-7CA3-9044-876B-883B54F8677D}" type="slidenum">
              <a:rPr lang="de-DE" smtClean="0"/>
              <a:t>43</a:t>
            </a:fld>
            <a:endParaRPr lang="de-DE"/>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3" name="Tabelle"/>
          <p:cNvGraphicFramePr/>
          <p:nvPr>
            <p:extLst>
              <p:ext uri="{D42A27DB-BD31-4B8C-83A1-F6EECF244321}">
                <p14:modId xmlns:p14="http://schemas.microsoft.com/office/powerpoint/2010/main" val="4152961056"/>
              </p:ext>
            </p:extLst>
          </p:nvPr>
        </p:nvGraphicFramePr>
        <p:xfrm>
          <a:off x="662886" y="1977771"/>
          <a:ext cx="7310225" cy="1996816"/>
        </p:xfrm>
        <a:graphic>
          <a:graphicData uri="http://schemas.openxmlformats.org/drawingml/2006/table">
            <a:tbl>
              <a:tblPr>
                <a:tableStyleId>{4C3C2611-4C71-4FC5-86AE-919BDF0F9419}</a:tableStyleId>
              </a:tblPr>
              <a:tblGrid>
                <a:gridCol w="2443762">
                  <a:extLst>
                    <a:ext uri="{9D8B030D-6E8A-4147-A177-3AD203B41FA5}">
                      <a16:colId xmlns:a16="http://schemas.microsoft.com/office/drawing/2014/main" val="20000"/>
                    </a:ext>
                  </a:extLst>
                </a:gridCol>
                <a:gridCol w="1028276">
                  <a:extLst>
                    <a:ext uri="{9D8B030D-6E8A-4147-A177-3AD203B41FA5}">
                      <a16:colId xmlns:a16="http://schemas.microsoft.com/office/drawing/2014/main" val="20001"/>
                    </a:ext>
                  </a:extLst>
                </a:gridCol>
                <a:gridCol w="955857">
                  <a:extLst>
                    <a:ext uri="{9D8B030D-6E8A-4147-A177-3AD203B41FA5}">
                      <a16:colId xmlns:a16="http://schemas.microsoft.com/office/drawing/2014/main" val="20002"/>
                    </a:ext>
                  </a:extLst>
                </a:gridCol>
                <a:gridCol w="955857">
                  <a:extLst>
                    <a:ext uri="{9D8B030D-6E8A-4147-A177-3AD203B41FA5}">
                      <a16:colId xmlns:a16="http://schemas.microsoft.com/office/drawing/2014/main" val="20003"/>
                    </a:ext>
                  </a:extLst>
                </a:gridCol>
                <a:gridCol w="961544">
                  <a:extLst>
                    <a:ext uri="{9D8B030D-6E8A-4147-A177-3AD203B41FA5}">
                      <a16:colId xmlns:a16="http://schemas.microsoft.com/office/drawing/2014/main" val="20004"/>
                    </a:ext>
                  </a:extLst>
                </a:gridCol>
                <a:gridCol w="964929">
                  <a:extLst>
                    <a:ext uri="{9D8B030D-6E8A-4147-A177-3AD203B41FA5}">
                      <a16:colId xmlns:a16="http://schemas.microsoft.com/office/drawing/2014/main" val="20005"/>
                    </a:ext>
                  </a:extLst>
                </a:gridCol>
              </a:tblGrid>
              <a:tr h="247352">
                <a:tc gridSpan="2">
                  <a:txBody>
                    <a:bodyPr/>
                    <a:lstStyle/>
                    <a:p>
                      <a:pPr algn="l">
                        <a:defRPr sz="1400">
                          <a:latin typeface="Calibri"/>
                          <a:ea typeface="Calibri"/>
                          <a:cs typeface="Calibri"/>
                        </a:defRPr>
                      </a:pPr>
                      <a:r>
                        <a:rPr sz="1400" b="1" dirty="0">
                          <a:latin typeface="Calibri"/>
                          <a:ea typeface="+mj-ea"/>
                          <a:cs typeface="+mj-cs"/>
                          <a:sym typeface="Helvetica"/>
                        </a:rPr>
                        <a:t>Modul B 3.1</a:t>
                      </a:r>
                      <a:r>
                        <a:rPr lang="de-DE" sz="1400" b="1" dirty="0">
                          <a:latin typeface="Calibri"/>
                          <a:ea typeface="+mj-ea"/>
                          <a:cs typeface="+mj-cs"/>
                          <a:sym typeface="Helvetica"/>
                        </a:rPr>
                        <a:t>c</a:t>
                      </a:r>
                      <a:r>
                        <a:rPr sz="1400" dirty="0">
                          <a:latin typeface="Calibri"/>
                        </a:rPr>
                        <a:t> – </a:t>
                      </a:r>
                      <a:r>
                        <a:rPr sz="1400" dirty="0" err="1">
                          <a:latin typeface="Calibri"/>
                        </a:rPr>
                        <a:t>Vertiefung</a:t>
                      </a:r>
                      <a:r>
                        <a:rPr sz="1400" dirty="0">
                          <a:latin typeface="Calibri"/>
                        </a:rPr>
                        <a:t> – </a:t>
                      </a:r>
                      <a:r>
                        <a:rPr sz="1400" u="sng" dirty="0" err="1">
                          <a:latin typeface="Calibri"/>
                        </a:rPr>
                        <a:t>Wahlpflichtmodul</a:t>
                      </a:r>
                      <a:endParaRPr sz="1400" u="sng" dirty="0">
                        <a:latin typeface="Calibri"/>
                      </a:endParaRPr>
                    </a:p>
                    <a:p>
                      <a:pPr algn="l">
                        <a:defRPr sz="1400" i="1">
                          <a:latin typeface="+mj-lt"/>
                          <a:ea typeface="+mj-ea"/>
                          <a:cs typeface="+mj-cs"/>
                          <a:sym typeface="Helvetica"/>
                        </a:defRPr>
                      </a:pPr>
                      <a:r>
                        <a:rPr lang="de-DE" sz="1400" dirty="0">
                          <a:latin typeface="Calibri"/>
                        </a:rPr>
                        <a:t>Neuere deutsche Literaturwissenschaft</a:t>
                      </a:r>
                      <a:endParaRPr sz="1400" dirty="0">
                        <a:latin typeface="Calibri"/>
                      </a:endParaRPr>
                    </a:p>
                  </a:txBody>
                  <a:tcPr marL="0" marR="0" marT="0" marB="0" anchor="ctr"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FF"/>
                    </a:solidFill>
                  </a:tcPr>
                </a:tc>
                <a:tc hMerge="1">
                  <a:txBody>
                    <a:bodyPr/>
                    <a:lstStyle/>
                    <a:p>
                      <a:endParaRPr lang="de-DE"/>
                    </a:p>
                  </a:txBody>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000000"/>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extLst>
                  <a:ext uri="{0D108BD9-81ED-4DB2-BD59-A6C34878D82A}">
                    <a16:rowId xmlns:a16="http://schemas.microsoft.com/office/drawing/2014/main" val="10000"/>
                  </a:ext>
                </a:extLst>
              </a:tr>
              <a:tr h="247352">
                <a:tc>
                  <a:txBody>
                    <a:bodyPr/>
                    <a:lstStyle/>
                    <a:p>
                      <a:pPr algn="ctr">
                        <a:defRPr sz="1800"/>
                      </a:pPr>
                      <a:r>
                        <a:rPr sz="1400" b="1" dirty="0" err="1">
                          <a:solidFill>
                            <a:srgbClr val="FFFFFF"/>
                          </a:solidFill>
                          <a:latin typeface="Calibri"/>
                          <a:ea typeface="+mj-ea"/>
                          <a:cs typeface="+mj-cs"/>
                          <a:sym typeface="Helvetica"/>
                        </a:rPr>
                        <a:t>Titel</a:t>
                      </a:r>
                      <a:r>
                        <a:rPr sz="1400" b="1" dirty="0">
                          <a:solidFill>
                            <a:srgbClr val="FFFFFF"/>
                          </a:solidFill>
                          <a:latin typeface="Calibri"/>
                          <a:ea typeface="+mj-ea"/>
                          <a:cs typeface="+mj-cs"/>
                          <a:sym typeface="Helvetica"/>
                        </a:rPr>
                        <a:t> der </a:t>
                      </a:r>
                      <a:r>
                        <a:rPr sz="1400" b="1" dirty="0" err="1">
                          <a:solidFill>
                            <a:srgbClr val="FFFFFF"/>
                          </a:solidFill>
                          <a:latin typeface="Calibri"/>
                          <a:ea typeface="+mj-ea"/>
                          <a:cs typeface="+mj-cs"/>
                          <a:sym typeface="Helvetica"/>
                        </a:rPr>
                        <a:t>Veranstaltung</a:t>
                      </a:r>
                      <a:endParaRPr sz="1400" b="1" dirty="0">
                        <a:solidFill>
                          <a:srgbClr val="FFFFFF"/>
                        </a:solidFill>
                        <a:latin typeface="Calibri"/>
                        <a:ea typeface="+mj-ea"/>
                        <a:cs typeface="+mj-cs"/>
                        <a:sym typeface="Helvetica"/>
                      </a:endParaRPr>
                    </a:p>
                  </a:txBody>
                  <a:tcPr marL="0" marR="0" marT="0" marB="0" anchor="ctr" horzOverflow="overflow">
                    <a:lnL w="254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Art</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err="1">
                          <a:solidFill>
                            <a:srgbClr val="FFFFFF"/>
                          </a:solidFill>
                          <a:latin typeface="Calibri"/>
                          <a:ea typeface="+mj-ea"/>
                          <a:cs typeface="+mj-cs"/>
                          <a:sym typeface="Helvetica"/>
                        </a:rPr>
                        <a:t>Prüfung</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SWS</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err="1">
                          <a:solidFill>
                            <a:srgbClr val="FFFFFF"/>
                          </a:solidFill>
                          <a:latin typeface="Calibri"/>
                          <a:ea typeface="+mj-ea"/>
                          <a:cs typeface="+mj-cs"/>
                          <a:sym typeface="Helvetica"/>
                        </a:rPr>
                        <a:t>empf</a:t>
                      </a:r>
                      <a:r>
                        <a:rPr sz="1400" b="1">
                          <a:solidFill>
                            <a:srgbClr val="FFFFFF"/>
                          </a:solidFill>
                          <a:latin typeface="Calibri"/>
                          <a:ea typeface="+mj-ea"/>
                          <a:cs typeface="+mj-cs"/>
                          <a:sym typeface="Helvetica"/>
                        </a:rPr>
                        <a:t>. Semester</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LP</a:t>
                      </a:r>
                    </a:p>
                  </a:txBody>
                  <a:tcPr marL="0" marR="0" marT="0" marB="0" anchor="ctr" horzOverflow="overflow">
                    <a:lnL w="12700">
                      <a:solidFill>
                        <a:srgbClr val="000000"/>
                      </a:solidFill>
                    </a:lnL>
                    <a:lnR w="25400">
                      <a:solidFill>
                        <a:srgbClr val="000000"/>
                      </a:solidFill>
                    </a:lnR>
                    <a:lnT w="25400">
                      <a:solidFill>
                        <a:srgbClr val="000000"/>
                      </a:solidFill>
                    </a:lnT>
                    <a:lnB w="31750">
                      <a:solidFill>
                        <a:srgbClr val="000000"/>
                      </a:solidFill>
                      <a:miter lim="400000"/>
                    </a:lnB>
                    <a:solidFill>
                      <a:srgbClr val="C51429"/>
                    </a:solidFill>
                  </a:tcPr>
                </a:tc>
                <a:extLst>
                  <a:ext uri="{0D108BD9-81ED-4DB2-BD59-A6C34878D82A}">
                    <a16:rowId xmlns:a16="http://schemas.microsoft.com/office/drawing/2014/main" val="10001"/>
                  </a:ext>
                </a:extLst>
              </a:tr>
              <a:tr h="2473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31750">
                      <a:solidFill>
                        <a:srgbClr val="000000"/>
                      </a:solidFill>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247352">
                <a:tc>
                  <a:txBody>
                    <a:bodyPr/>
                    <a:lstStyle/>
                    <a:p>
                      <a:pPr algn="l">
                        <a:defRPr sz="1800"/>
                      </a:pPr>
                      <a:r>
                        <a:rPr sz="1400" dirty="0" err="1">
                          <a:latin typeface="Calibri"/>
                          <a:ea typeface="Calibri"/>
                          <a:cs typeface="Calibri"/>
                        </a:rPr>
                        <a:t>Hauptseminar</a:t>
                      </a:r>
                      <a:r>
                        <a:rPr sz="1400" dirty="0">
                          <a:latin typeface="Calibri"/>
                          <a:ea typeface="Calibri"/>
                          <a:cs typeface="Calibri"/>
                        </a:rPr>
                        <a:t> </a:t>
                      </a:r>
                      <a:r>
                        <a:rPr lang="de-DE" sz="1400" dirty="0">
                          <a:latin typeface="Calibri"/>
                          <a:ea typeface="Calibri"/>
                          <a:cs typeface="Calibri"/>
                        </a:rPr>
                        <a:t>Neuere deutsche Literaturwissenschaft</a:t>
                      </a:r>
                      <a:endParaRPr sz="1400" dirty="0">
                        <a:latin typeface="Calibri"/>
                        <a:ea typeface="Calibri"/>
                        <a:cs typeface="Calibri"/>
                      </a:endParaRP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HS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Hausarbeit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5–6</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9</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3175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234652">
                <a:tc>
                  <a:txBody>
                    <a:bodyPr/>
                    <a:lstStyle/>
                    <a:p>
                      <a:pPr algn="l">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solidFill>
                    </a:lnL>
                    <a:lnR w="127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alpha val="0"/>
                        </a:srgbClr>
                      </a:solidFill>
                    </a:lnL>
                    <a:lnR w="25400">
                      <a:solidFill>
                        <a:srgbClr val="000000"/>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800"/>
                      </a:pPr>
                      <a:r>
                        <a:rPr sz="1400" b="1">
                          <a:solidFill>
                            <a:srgbClr val="FFFFFF"/>
                          </a:solidFill>
                          <a:latin typeface="Calibri"/>
                          <a:ea typeface="+mj-ea"/>
                          <a:cs typeface="+mj-cs"/>
                          <a:sym typeface="Helvetica"/>
                        </a:rPr>
                        <a:t>2</a:t>
                      </a:r>
                    </a:p>
                  </a:txBody>
                  <a:tcPr marL="0" marR="0" marT="0" marB="0" anchor="ctr" horzOverflow="overflow">
                    <a:lnL w="25400">
                      <a:solidFill>
                        <a:srgbClr val="000000"/>
                      </a:solidFill>
                    </a:lnL>
                    <a:lnR w="12700">
                      <a:solidFill>
                        <a:srgbClr val="000000"/>
                      </a:solidFill>
                    </a:lnR>
                    <a:lnT w="31750">
                      <a:solidFill>
                        <a:srgbClr val="000000"/>
                      </a:solidFill>
                    </a:lnT>
                    <a:lnB w="25400">
                      <a:solidFill>
                        <a:srgbClr val="000000"/>
                      </a:solidFill>
                    </a:lnB>
                    <a:solidFill>
                      <a:srgbClr val="C51429"/>
                    </a:solidFill>
                  </a:tcPr>
                </a:tc>
                <a:tc>
                  <a:txBody>
                    <a:bodyPr/>
                    <a:lstStyle/>
                    <a:p>
                      <a:pPr algn="ctr">
                        <a:defRPr sz="1800"/>
                      </a:pPr>
                      <a:r>
                        <a:rPr sz="1400" b="1">
                          <a:solidFill>
                            <a:srgbClr val="FFFFFF"/>
                          </a:solidFill>
                          <a:latin typeface="Calibri"/>
                          <a:ea typeface="+mj-ea"/>
                          <a:cs typeface="+mj-cs"/>
                          <a:sym typeface="Helvetica"/>
                        </a:rPr>
                        <a:t>5–6</a:t>
                      </a:r>
                    </a:p>
                  </a:txBody>
                  <a:tcPr marL="0" marR="0" marT="0" marB="0" anchor="ctr" horzOverflow="overflow">
                    <a:lnL w="12700">
                      <a:solidFill>
                        <a:srgbClr val="000000"/>
                      </a:solidFill>
                    </a:lnL>
                    <a:lnR w="12700">
                      <a:solidFill>
                        <a:srgbClr val="000000"/>
                      </a:solidFill>
                    </a:lnR>
                    <a:lnT w="31750">
                      <a:solidFill>
                        <a:srgbClr val="000000"/>
                      </a:solidFill>
                    </a:lnT>
                    <a:lnB w="25400">
                      <a:solidFill>
                        <a:srgbClr val="000000"/>
                      </a:solidFill>
                    </a:lnB>
                    <a:solidFill>
                      <a:srgbClr val="C51429"/>
                    </a:solidFill>
                  </a:tcPr>
                </a:tc>
                <a:tc>
                  <a:txBody>
                    <a:bodyPr/>
                    <a:lstStyle/>
                    <a:p>
                      <a:pPr algn="ctr">
                        <a:defRPr sz="1800"/>
                      </a:pPr>
                      <a:r>
                        <a:rPr sz="1400" b="1" dirty="0">
                          <a:solidFill>
                            <a:srgbClr val="FFFFFF"/>
                          </a:solidFill>
                          <a:latin typeface="Calibri"/>
                          <a:ea typeface="+mj-ea"/>
                          <a:cs typeface="+mj-cs"/>
                          <a:sym typeface="Helvetica"/>
                        </a:rPr>
                        <a:t>9</a:t>
                      </a:r>
                    </a:p>
                  </a:txBody>
                  <a:tcPr marL="0" marR="0" marT="0" marB="0" anchor="ctr" horzOverflow="overflow">
                    <a:lnL w="12700">
                      <a:solidFill>
                        <a:srgbClr val="000000"/>
                      </a:solidFill>
                    </a:lnL>
                    <a:lnR w="25400">
                      <a:solidFill>
                        <a:srgbClr val="000000"/>
                      </a:solidFill>
                    </a:lnR>
                    <a:lnT w="31750">
                      <a:solidFill>
                        <a:srgbClr val="000000"/>
                      </a:solidFill>
                    </a:lnT>
                    <a:lnB w="25400">
                      <a:solidFill>
                        <a:srgbClr val="000000"/>
                      </a:solidFill>
                    </a:lnB>
                    <a:solidFill>
                      <a:srgbClr val="C51429"/>
                    </a:solidFill>
                  </a:tcPr>
                </a:tc>
                <a:extLst>
                  <a:ext uri="{0D108BD9-81ED-4DB2-BD59-A6C34878D82A}">
                    <a16:rowId xmlns:a16="http://schemas.microsoft.com/office/drawing/2014/main" val="10005"/>
                  </a:ext>
                </a:extLst>
              </a:tr>
            </a:tbl>
          </a:graphicData>
        </a:graphic>
      </p:graphicFrame>
      <p:sp>
        <p:nvSpPr>
          <p:cNvPr id="244" name="Modulhandbuch – Hauptfach"/>
          <p:cNvSpPr txBox="1">
            <a:spLocks noGrp="1"/>
          </p:cNvSpPr>
          <p:nvPr>
            <p:ph type="title" idx="4294967295"/>
          </p:nvPr>
        </p:nvSpPr>
        <p:spPr>
          <a:prstGeom prst="rect">
            <a:avLst/>
          </a:prstGeom>
        </p:spPr>
        <p:txBody>
          <a:bodyPr lIns="0" tIns="0" rIns="0" bIns="0" anchor="t"/>
          <a:lstStyle/>
          <a:p>
            <a:r>
              <a:rPr>
                <a:latin typeface="Calibri"/>
              </a:rPr>
              <a:t>Modulhandbuch </a:t>
            </a:r>
            <a:r>
              <a:rPr sz="2400" b="0">
                <a:latin typeface="Calibri"/>
                <a:ea typeface="Calibri"/>
                <a:cs typeface="Calibri"/>
                <a:sym typeface="Calibri"/>
              </a:rPr>
              <a:t>– Hauptfach</a:t>
            </a:r>
            <a:endParaRPr lang="de-DE" sz="2400" b="0">
              <a:latin typeface="Calibri"/>
              <a:ea typeface="Calibri"/>
              <a:cs typeface="Calibri"/>
            </a:endParaRPr>
          </a:p>
        </p:txBody>
      </p:sp>
      <p:sp>
        <p:nvSpPr>
          <p:cNvPr id="245" name="Achtung: Schwerpunktwahl aus Modul B 2.2 beachten!"/>
          <p:cNvSpPr txBox="1"/>
          <p:nvPr/>
        </p:nvSpPr>
        <p:spPr>
          <a:xfrm>
            <a:off x="670844" y="4256193"/>
            <a:ext cx="7294312" cy="345441"/>
          </a:xfrm>
          <a:prstGeom prst="rect">
            <a:avLst/>
          </a:prstGeom>
          <a:ln w="12700">
            <a:solidFill>
              <a:srgbClr val="C51429"/>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nSpc>
                <a:spcPct val="100000"/>
              </a:lnSpc>
              <a:defRPr sz="1600" b="0">
                <a:latin typeface="Calibri"/>
                <a:ea typeface="Calibri"/>
                <a:cs typeface="Calibri"/>
                <a:sym typeface="Calibri"/>
              </a:defRPr>
            </a:lvl1pPr>
          </a:lstStyle>
          <a:p>
            <a:r>
              <a:t>Achtung: Schwerpunktwahl aus Modul B 2.2 beachten!</a:t>
            </a:r>
          </a:p>
        </p:txBody>
      </p:sp>
      <p:sp>
        <p:nvSpPr>
          <p:cNvPr id="2" name="Foliennummernplatzhalter 1">
            <a:extLst>
              <a:ext uri="{FF2B5EF4-FFF2-40B4-BE49-F238E27FC236}">
                <a16:creationId xmlns:a16="http://schemas.microsoft.com/office/drawing/2014/main" id="{1A7EE483-E5AF-864E-AD74-EEF66BF570B7}"/>
              </a:ext>
            </a:extLst>
          </p:cNvPr>
          <p:cNvSpPr>
            <a:spLocks noGrp="1"/>
          </p:cNvSpPr>
          <p:nvPr>
            <p:ph type="sldNum" sz="quarter" idx="2"/>
          </p:nvPr>
        </p:nvSpPr>
        <p:spPr/>
        <p:txBody>
          <a:bodyPr/>
          <a:lstStyle/>
          <a:p>
            <a:fld id="{86CB4B4D-7CA3-9044-876B-883B54F8677D}" type="slidenum">
              <a:rPr lang="de-DE" smtClean="0"/>
              <a:t>44</a:t>
            </a:fld>
            <a:endParaRPr lang="de-DE"/>
          </a:p>
        </p:txBody>
      </p:sp>
    </p:spTree>
    <p:extLst>
      <p:ext uri="{BB962C8B-B14F-4D97-AF65-F5344CB8AC3E}">
        <p14:creationId xmlns:p14="http://schemas.microsoft.com/office/powerpoint/2010/main" val="2929544595"/>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Modulhandbuch – Hauptfach"/>
          <p:cNvSpPr txBox="1">
            <a:spLocks noGrp="1"/>
          </p:cNvSpPr>
          <p:nvPr>
            <p:ph type="title" idx="4294967295"/>
          </p:nvPr>
        </p:nvSpPr>
        <p:spPr>
          <a:prstGeom prst="rect">
            <a:avLst/>
          </a:prstGeom>
        </p:spPr>
        <p:txBody>
          <a:bodyPr lIns="0" tIns="0" rIns="0" bIns="0" anchor="t"/>
          <a:lstStyle/>
          <a:p>
            <a:r>
              <a:rPr>
                <a:latin typeface="Calibri"/>
              </a:rPr>
              <a:t>Modulhandbuch </a:t>
            </a:r>
            <a:r>
              <a:rPr sz="2400" b="0">
                <a:latin typeface="Calibri"/>
                <a:ea typeface="Calibri"/>
                <a:cs typeface="Calibri"/>
                <a:sym typeface="Calibri"/>
              </a:rPr>
              <a:t>– Hauptfach</a:t>
            </a:r>
            <a:endParaRPr lang="de-DE" sz="2400" b="0">
              <a:latin typeface="Calibri"/>
              <a:ea typeface="Calibri"/>
              <a:cs typeface="Calibri"/>
            </a:endParaRPr>
          </a:p>
        </p:txBody>
      </p:sp>
      <p:graphicFrame>
        <p:nvGraphicFramePr>
          <p:cNvPr id="254" name="Tabelle"/>
          <p:cNvGraphicFramePr/>
          <p:nvPr>
            <p:extLst>
              <p:ext uri="{D42A27DB-BD31-4B8C-83A1-F6EECF244321}">
                <p14:modId xmlns:p14="http://schemas.microsoft.com/office/powerpoint/2010/main" val="1477132626"/>
              </p:ext>
            </p:extLst>
          </p:nvPr>
        </p:nvGraphicFramePr>
        <p:xfrm>
          <a:off x="662886" y="2291060"/>
          <a:ext cx="7310225" cy="1817448"/>
        </p:xfrm>
        <a:graphic>
          <a:graphicData uri="http://schemas.openxmlformats.org/drawingml/2006/table">
            <a:tbl>
              <a:tblPr>
                <a:tableStyleId>{4C3C2611-4C71-4FC5-86AE-919BDF0F9419}</a:tableStyleId>
              </a:tblPr>
              <a:tblGrid>
                <a:gridCol w="2443762">
                  <a:extLst>
                    <a:ext uri="{9D8B030D-6E8A-4147-A177-3AD203B41FA5}">
                      <a16:colId xmlns:a16="http://schemas.microsoft.com/office/drawing/2014/main" val="20000"/>
                    </a:ext>
                  </a:extLst>
                </a:gridCol>
                <a:gridCol w="1028276">
                  <a:extLst>
                    <a:ext uri="{9D8B030D-6E8A-4147-A177-3AD203B41FA5}">
                      <a16:colId xmlns:a16="http://schemas.microsoft.com/office/drawing/2014/main" val="20001"/>
                    </a:ext>
                  </a:extLst>
                </a:gridCol>
                <a:gridCol w="955857">
                  <a:extLst>
                    <a:ext uri="{9D8B030D-6E8A-4147-A177-3AD203B41FA5}">
                      <a16:colId xmlns:a16="http://schemas.microsoft.com/office/drawing/2014/main" val="20002"/>
                    </a:ext>
                  </a:extLst>
                </a:gridCol>
                <a:gridCol w="955857">
                  <a:extLst>
                    <a:ext uri="{9D8B030D-6E8A-4147-A177-3AD203B41FA5}">
                      <a16:colId xmlns:a16="http://schemas.microsoft.com/office/drawing/2014/main" val="20003"/>
                    </a:ext>
                  </a:extLst>
                </a:gridCol>
                <a:gridCol w="961544">
                  <a:extLst>
                    <a:ext uri="{9D8B030D-6E8A-4147-A177-3AD203B41FA5}">
                      <a16:colId xmlns:a16="http://schemas.microsoft.com/office/drawing/2014/main" val="20004"/>
                    </a:ext>
                  </a:extLst>
                </a:gridCol>
                <a:gridCol w="964929">
                  <a:extLst>
                    <a:ext uri="{9D8B030D-6E8A-4147-A177-3AD203B41FA5}">
                      <a16:colId xmlns:a16="http://schemas.microsoft.com/office/drawing/2014/main" val="20005"/>
                    </a:ext>
                  </a:extLst>
                </a:gridCol>
              </a:tblGrid>
              <a:tr h="247352">
                <a:tc gridSpan="2">
                  <a:txBody>
                    <a:bodyPr/>
                    <a:lstStyle/>
                    <a:p>
                      <a:pPr algn="l">
                        <a:defRPr sz="1400">
                          <a:latin typeface="Calibri"/>
                          <a:ea typeface="Calibri"/>
                          <a:cs typeface="Calibri"/>
                        </a:defRPr>
                      </a:pPr>
                      <a:r>
                        <a:rPr sz="1400" b="1">
                          <a:latin typeface="Calibri"/>
                          <a:ea typeface="+mj-ea"/>
                          <a:cs typeface="+mj-cs"/>
                          <a:sym typeface="Helvetica"/>
                        </a:rPr>
                        <a:t>Modul B 3.2a</a:t>
                      </a:r>
                      <a:r>
                        <a:rPr sz="1400">
                          <a:latin typeface="Calibri"/>
                        </a:rPr>
                        <a:t> – </a:t>
                      </a:r>
                      <a:r>
                        <a:rPr sz="1400" err="1">
                          <a:latin typeface="Calibri"/>
                        </a:rPr>
                        <a:t>Vertiefung</a:t>
                      </a:r>
                      <a:r>
                        <a:rPr sz="1400">
                          <a:latin typeface="Calibri"/>
                        </a:rPr>
                        <a:t> – </a:t>
                      </a:r>
                      <a:r>
                        <a:rPr sz="1400" u="sng" err="1">
                          <a:latin typeface="Calibri"/>
                        </a:rPr>
                        <a:t>Wahlpflichtmodul</a:t>
                      </a:r>
                    </a:p>
                    <a:p>
                      <a:pPr algn="l">
                        <a:defRPr sz="1400" i="1">
                          <a:latin typeface="+mj-lt"/>
                          <a:ea typeface="+mj-ea"/>
                          <a:cs typeface="+mj-cs"/>
                          <a:sym typeface="Helvetica"/>
                        </a:defRPr>
                      </a:pPr>
                      <a:r>
                        <a:rPr sz="1400" err="1">
                          <a:latin typeface="Calibri"/>
                        </a:rPr>
                        <a:t>Germanistische</a:t>
                      </a:r>
                      <a:r>
                        <a:rPr sz="1400">
                          <a:latin typeface="Calibri"/>
                        </a:rPr>
                        <a:t> </a:t>
                      </a:r>
                      <a:r>
                        <a:rPr sz="1400" err="1">
                          <a:latin typeface="Calibri"/>
                        </a:rPr>
                        <a:t>Sprachwissenschaft</a:t>
                      </a:r>
                      <a:endParaRPr sz="1400">
                        <a:latin typeface="Calibri"/>
                      </a:endParaRPr>
                    </a:p>
                  </a:txBody>
                  <a:tcPr marL="0" marR="0" marT="0" marB="0" anchor="ctr"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FF"/>
                    </a:solidFill>
                  </a:tcPr>
                </a:tc>
                <a:tc hMerge="1">
                  <a:txBody>
                    <a:bodyPr/>
                    <a:lstStyle/>
                    <a:p>
                      <a:endParaRPr lang="de-DE"/>
                    </a:p>
                  </a:txBody>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000000"/>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extLst>
                  <a:ext uri="{0D108BD9-81ED-4DB2-BD59-A6C34878D82A}">
                    <a16:rowId xmlns:a16="http://schemas.microsoft.com/office/drawing/2014/main" val="10000"/>
                  </a:ext>
                </a:extLst>
              </a:tr>
              <a:tr h="247352">
                <a:tc>
                  <a:txBody>
                    <a:bodyPr/>
                    <a:lstStyle/>
                    <a:p>
                      <a:pPr algn="ctr">
                        <a:defRPr sz="1800"/>
                      </a:pPr>
                      <a:r>
                        <a:rPr sz="1400" b="1">
                          <a:solidFill>
                            <a:srgbClr val="FFFFFF"/>
                          </a:solidFill>
                          <a:latin typeface="Calibri"/>
                          <a:ea typeface="+mj-ea"/>
                          <a:cs typeface="+mj-cs"/>
                          <a:sym typeface="Helvetica"/>
                        </a:rPr>
                        <a:t>Titel der </a:t>
                      </a:r>
                      <a:r>
                        <a:rPr sz="1400" b="1" err="1">
                          <a:solidFill>
                            <a:srgbClr val="FFFFFF"/>
                          </a:solidFill>
                          <a:latin typeface="Calibri"/>
                          <a:ea typeface="+mj-ea"/>
                          <a:cs typeface="+mj-cs"/>
                          <a:sym typeface="Helvetica"/>
                        </a:rPr>
                        <a:t>Veranstaltung</a:t>
                      </a:r>
                    </a:p>
                  </a:txBody>
                  <a:tcPr marL="0" marR="0" marT="0" marB="0" anchor="ctr" horzOverflow="overflow">
                    <a:lnL w="254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Art</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err="1">
                          <a:solidFill>
                            <a:srgbClr val="FFFFFF"/>
                          </a:solidFill>
                          <a:latin typeface="Calibri"/>
                          <a:ea typeface="+mj-ea"/>
                          <a:cs typeface="+mj-cs"/>
                          <a:sym typeface="Helvetica"/>
                        </a:rPr>
                        <a:t>Prüfung</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SWS</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err="1">
                          <a:solidFill>
                            <a:srgbClr val="FFFFFF"/>
                          </a:solidFill>
                          <a:latin typeface="Calibri"/>
                          <a:ea typeface="+mj-ea"/>
                          <a:cs typeface="+mj-cs"/>
                          <a:sym typeface="Helvetica"/>
                        </a:rPr>
                        <a:t>empf</a:t>
                      </a:r>
                      <a:r>
                        <a:rPr sz="1400" b="1">
                          <a:solidFill>
                            <a:srgbClr val="FFFFFF"/>
                          </a:solidFill>
                          <a:latin typeface="Calibri"/>
                          <a:ea typeface="+mj-ea"/>
                          <a:cs typeface="+mj-cs"/>
                          <a:sym typeface="Helvetica"/>
                        </a:rPr>
                        <a:t>. Semester</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LP</a:t>
                      </a:r>
                    </a:p>
                  </a:txBody>
                  <a:tcPr marL="0" marR="0" marT="0" marB="0" anchor="ctr" horzOverflow="overflow">
                    <a:lnL w="12700">
                      <a:solidFill>
                        <a:srgbClr val="000000"/>
                      </a:solidFill>
                    </a:lnL>
                    <a:lnR w="25400">
                      <a:solidFill>
                        <a:srgbClr val="000000"/>
                      </a:solidFill>
                    </a:lnR>
                    <a:lnT w="25400">
                      <a:solidFill>
                        <a:srgbClr val="000000"/>
                      </a:solidFill>
                    </a:lnT>
                    <a:lnB w="31750">
                      <a:solidFill>
                        <a:srgbClr val="000000"/>
                      </a:solidFill>
                      <a:miter lim="400000"/>
                    </a:lnB>
                    <a:solidFill>
                      <a:srgbClr val="C51429"/>
                    </a:solidFill>
                  </a:tcPr>
                </a:tc>
                <a:extLst>
                  <a:ext uri="{0D108BD9-81ED-4DB2-BD59-A6C34878D82A}">
                    <a16:rowId xmlns:a16="http://schemas.microsoft.com/office/drawing/2014/main" val="10001"/>
                  </a:ext>
                </a:extLst>
              </a:tr>
              <a:tr h="2473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31750">
                      <a:solidFill>
                        <a:srgbClr val="000000"/>
                      </a:solidFill>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247352">
                <a:tc>
                  <a:txBody>
                    <a:bodyPr/>
                    <a:lstStyle/>
                    <a:p>
                      <a:pPr algn="l">
                        <a:defRPr sz="1800"/>
                      </a:pPr>
                      <a:r>
                        <a:rPr sz="1400" err="1">
                          <a:latin typeface="Calibri"/>
                          <a:ea typeface="Calibri"/>
                          <a:cs typeface="Calibri"/>
                        </a:rPr>
                        <a:t>Hauptseminar</a:t>
                      </a:r>
                      <a:r>
                        <a:rPr sz="1400">
                          <a:latin typeface="Calibri"/>
                          <a:ea typeface="Calibri"/>
                          <a:cs typeface="Calibri"/>
                        </a:rPr>
                        <a:t> </a:t>
                      </a:r>
                      <a:r>
                        <a:rPr sz="1400" err="1">
                          <a:latin typeface="Calibri"/>
                          <a:ea typeface="Calibri"/>
                          <a:cs typeface="Calibri"/>
                        </a:rPr>
                        <a:t>Linguistik</a:t>
                      </a: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HS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Hausarbeit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5–6</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9</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3175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234652">
                <a:tc>
                  <a:txBody>
                    <a:bodyPr/>
                    <a:lstStyle/>
                    <a:p>
                      <a:pPr algn="l">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solidFill>
                    </a:lnL>
                    <a:lnR w="127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alpha val="0"/>
                        </a:srgbClr>
                      </a:solidFill>
                    </a:lnL>
                    <a:lnR w="25400">
                      <a:solidFill>
                        <a:srgbClr val="000000"/>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800"/>
                      </a:pPr>
                      <a:r>
                        <a:rPr sz="1400" b="1">
                          <a:solidFill>
                            <a:srgbClr val="FFFFFF"/>
                          </a:solidFill>
                          <a:latin typeface="Calibri"/>
                          <a:ea typeface="+mj-ea"/>
                          <a:cs typeface="+mj-cs"/>
                          <a:sym typeface="Helvetica"/>
                        </a:rPr>
                        <a:t>2</a:t>
                      </a:r>
                    </a:p>
                  </a:txBody>
                  <a:tcPr marL="0" marR="0" marT="0" marB="0" anchor="ctr" horzOverflow="overflow">
                    <a:lnL w="25400">
                      <a:solidFill>
                        <a:srgbClr val="000000"/>
                      </a:solidFill>
                    </a:lnL>
                    <a:lnR w="12700">
                      <a:solidFill>
                        <a:srgbClr val="000000"/>
                      </a:solidFill>
                    </a:lnR>
                    <a:lnT w="31750">
                      <a:solidFill>
                        <a:srgbClr val="000000"/>
                      </a:solidFill>
                    </a:lnT>
                    <a:lnB w="25400">
                      <a:solidFill>
                        <a:srgbClr val="000000"/>
                      </a:solidFill>
                    </a:lnB>
                    <a:solidFill>
                      <a:srgbClr val="C51429"/>
                    </a:solidFill>
                  </a:tcPr>
                </a:tc>
                <a:tc>
                  <a:txBody>
                    <a:bodyPr/>
                    <a:lstStyle/>
                    <a:p>
                      <a:pPr algn="ctr">
                        <a:defRPr sz="1800"/>
                      </a:pPr>
                      <a:r>
                        <a:rPr sz="1400" b="1">
                          <a:solidFill>
                            <a:srgbClr val="FFFFFF"/>
                          </a:solidFill>
                          <a:latin typeface="Calibri"/>
                          <a:ea typeface="+mj-ea"/>
                          <a:cs typeface="+mj-cs"/>
                          <a:sym typeface="Helvetica"/>
                        </a:rPr>
                        <a:t>5–6</a:t>
                      </a:r>
                    </a:p>
                  </a:txBody>
                  <a:tcPr marL="0" marR="0" marT="0" marB="0" anchor="ctr" horzOverflow="overflow">
                    <a:lnL w="12700">
                      <a:solidFill>
                        <a:srgbClr val="000000"/>
                      </a:solidFill>
                    </a:lnL>
                    <a:lnR w="12700">
                      <a:solidFill>
                        <a:srgbClr val="000000"/>
                      </a:solidFill>
                    </a:lnR>
                    <a:lnT w="31750">
                      <a:solidFill>
                        <a:srgbClr val="000000"/>
                      </a:solidFill>
                    </a:lnT>
                    <a:lnB w="25400">
                      <a:solidFill>
                        <a:srgbClr val="000000"/>
                      </a:solidFill>
                    </a:lnB>
                    <a:solidFill>
                      <a:srgbClr val="C51429"/>
                    </a:solidFill>
                  </a:tcPr>
                </a:tc>
                <a:tc>
                  <a:txBody>
                    <a:bodyPr/>
                    <a:lstStyle/>
                    <a:p>
                      <a:pPr algn="ctr">
                        <a:defRPr sz="1800"/>
                      </a:pPr>
                      <a:r>
                        <a:rPr sz="1400" b="1">
                          <a:solidFill>
                            <a:srgbClr val="FFFFFF"/>
                          </a:solidFill>
                          <a:latin typeface="Calibri"/>
                          <a:ea typeface="+mj-ea"/>
                          <a:cs typeface="+mj-cs"/>
                          <a:sym typeface="Helvetica"/>
                        </a:rPr>
                        <a:t>9</a:t>
                      </a:r>
                    </a:p>
                  </a:txBody>
                  <a:tcPr marL="0" marR="0" marT="0" marB="0" anchor="ctr" horzOverflow="overflow">
                    <a:lnL w="12700">
                      <a:solidFill>
                        <a:srgbClr val="000000"/>
                      </a:solidFill>
                    </a:lnL>
                    <a:lnR w="25400">
                      <a:solidFill>
                        <a:srgbClr val="000000"/>
                      </a:solidFill>
                    </a:lnR>
                    <a:lnT w="31750">
                      <a:solidFill>
                        <a:srgbClr val="000000"/>
                      </a:solidFill>
                    </a:lnT>
                    <a:lnB w="25400">
                      <a:solidFill>
                        <a:srgbClr val="000000"/>
                      </a:solidFill>
                    </a:lnB>
                    <a:solidFill>
                      <a:srgbClr val="C51429"/>
                    </a:solidFill>
                  </a:tcPr>
                </a:tc>
                <a:extLst>
                  <a:ext uri="{0D108BD9-81ED-4DB2-BD59-A6C34878D82A}">
                    <a16:rowId xmlns:a16="http://schemas.microsoft.com/office/drawing/2014/main" val="10005"/>
                  </a:ext>
                </a:extLst>
              </a:tr>
            </a:tbl>
          </a:graphicData>
        </a:graphic>
      </p:graphicFrame>
      <p:sp>
        <p:nvSpPr>
          <p:cNvPr id="2" name="Foliennummernplatzhalter 1">
            <a:extLst>
              <a:ext uri="{FF2B5EF4-FFF2-40B4-BE49-F238E27FC236}">
                <a16:creationId xmlns:a16="http://schemas.microsoft.com/office/drawing/2014/main" id="{838DB9DD-3538-2441-9EC1-D6933262D17D}"/>
              </a:ext>
            </a:extLst>
          </p:cNvPr>
          <p:cNvSpPr>
            <a:spLocks noGrp="1"/>
          </p:cNvSpPr>
          <p:nvPr>
            <p:ph type="sldNum" sz="quarter" idx="2"/>
          </p:nvPr>
        </p:nvSpPr>
        <p:spPr/>
        <p:txBody>
          <a:bodyPr/>
          <a:lstStyle/>
          <a:p>
            <a:fld id="{86CB4B4D-7CA3-9044-876B-883B54F8677D}" type="slidenum">
              <a:rPr lang="de-DE" smtClean="0"/>
              <a:t>45</a:t>
            </a:fld>
            <a:endParaRPr lang="de-DE"/>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Modulhandbuch – Hauptfach"/>
          <p:cNvSpPr txBox="1">
            <a:spLocks noGrp="1"/>
          </p:cNvSpPr>
          <p:nvPr>
            <p:ph type="title" idx="4294967295"/>
          </p:nvPr>
        </p:nvSpPr>
        <p:spPr>
          <a:prstGeom prst="rect">
            <a:avLst/>
          </a:prstGeom>
        </p:spPr>
        <p:txBody>
          <a:bodyPr lIns="0" tIns="0" rIns="0" bIns="0" anchor="t"/>
          <a:lstStyle/>
          <a:p>
            <a:r>
              <a:rPr err="1">
                <a:latin typeface="Calibri"/>
              </a:rPr>
              <a:t>Modulhandbuch</a:t>
            </a:r>
            <a:r>
              <a:rPr>
                <a:latin typeface="Calibri"/>
              </a:rPr>
              <a:t> </a:t>
            </a:r>
            <a:r>
              <a:rPr sz="2400" b="0">
                <a:latin typeface="Calibri"/>
                <a:ea typeface="Calibri"/>
                <a:cs typeface="Calibri"/>
                <a:sym typeface="Calibri"/>
              </a:rPr>
              <a:t>– </a:t>
            </a:r>
            <a:r>
              <a:rPr sz="2400" b="0" err="1">
                <a:latin typeface="Calibri"/>
                <a:ea typeface="Calibri"/>
                <a:cs typeface="Calibri"/>
                <a:sym typeface="Calibri"/>
              </a:rPr>
              <a:t>Hauptfach</a:t>
            </a:r>
            <a:endParaRPr sz="2400" b="0">
              <a:latin typeface="Calibri"/>
              <a:ea typeface="Calibri"/>
              <a:cs typeface="Calibri"/>
              <a:sym typeface="Calibri"/>
            </a:endParaRPr>
          </a:p>
        </p:txBody>
      </p:sp>
      <p:graphicFrame>
        <p:nvGraphicFramePr>
          <p:cNvPr id="258" name="Tabelle"/>
          <p:cNvGraphicFramePr/>
          <p:nvPr>
            <p:extLst>
              <p:ext uri="{D42A27DB-BD31-4B8C-83A1-F6EECF244321}">
                <p14:modId xmlns:p14="http://schemas.microsoft.com/office/powerpoint/2010/main" val="4074385424"/>
              </p:ext>
            </p:extLst>
          </p:nvPr>
        </p:nvGraphicFramePr>
        <p:xfrm>
          <a:off x="662886" y="2291060"/>
          <a:ext cx="7310225" cy="1817448"/>
        </p:xfrm>
        <a:graphic>
          <a:graphicData uri="http://schemas.openxmlformats.org/drawingml/2006/table">
            <a:tbl>
              <a:tblPr>
                <a:tableStyleId>{4C3C2611-4C71-4FC5-86AE-919BDF0F9419}</a:tableStyleId>
              </a:tblPr>
              <a:tblGrid>
                <a:gridCol w="2443762">
                  <a:extLst>
                    <a:ext uri="{9D8B030D-6E8A-4147-A177-3AD203B41FA5}">
                      <a16:colId xmlns:a16="http://schemas.microsoft.com/office/drawing/2014/main" val="20000"/>
                    </a:ext>
                  </a:extLst>
                </a:gridCol>
                <a:gridCol w="1028276">
                  <a:extLst>
                    <a:ext uri="{9D8B030D-6E8A-4147-A177-3AD203B41FA5}">
                      <a16:colId xmlns:a16="http://schemas.microsoft.com/office/drawing/2014/main" val="20001"/>
                    </a:ext>
                  </a:extLst>
                </a:gridCol>
                <a:gridCol w="955857">
                  <a:extLst>
                    <a:ext uri="{9D8B030D-6E8A-4147-A177-3AD203B41FA5}">
                      <a16:colId xmlns:a16="http://schemas.microsoft.com/office/drawing/2014/main" val="20002"/>
                    </a:ext>
                  </a:extLst>
                </a:gridCol>
                <a:gridCol w="955857">
                  <a:extLst>
                    <a:ext uri="{9D8B030D-6E8A-4147-A177-3AD203B41FA5}">
                      <a16:colId xmlns:a16="http://schemas.microsoft.com/office/drawing/2014/main" val="20003"/>
                    </a:ext>
                  </a:extLst>
                </a:gridCol>
                <a:gridCol w="961544">
                  <a:extLst>
                    <a:ext uri="{9D8B030D-6E8A-4147-A177-3AD203B41FA5}">
                      <a16:colId xmlns:a16="http://schemas.microsoft.com/office/drawing/2014/main" val="20004"/>
                    </a:ext>
                  </a:extLst>
                </a:gridCol>
                <a:gridCol w="964929">
                  <a:extLst>
                    <a:ext uri="{9D8B030D-6E8A-4147-A177-3AD203B41FA5}">
                      <a16:colId xmlns:a16="http://schemas.microsoft.com/office/drawing/2014/main" val="20005"/>
                    </a:ext>
                  </a:extLst>
                </a:gridCol>
              </a:tblGrid>
              <a:tr h="247352">
                <a:tc gridSpan="2">
                  <a:txBody>
                    <a:bodyPr/>
                    <a:lstStyle/>
                    <a:p>
                      <a:pPr algn="l">
                        <a:defRPr sz="1400">
                          <a:latin typeface="Calibri"/>
                          <a:ea typeface="Calibri"/>
                          <a:cs typeface="Calibri"/>
                        </a:defRPr>
                      </a:pPr>
                      <a:r>
                        <a:rPr sz="1400" b="1">
                          <a:latin typeface="Calibri"/>
                          <a:ea typeface="+mj-ea"/>
                          <a:cs typeface="+mj-cs"/>
                          <a:sym typeface="Helvetica"/>
                        </a:rPr>
                        <a:t>Modul B 3.2b</a:t>
                      </a:r>
                      <a:r>
                        <a:rPr sz="1400">
                          <a:latin typeface="Calibri"/>
                        </a:rPr>
                        <a:t> – </a:t>
                      </a:r>
                      <a:r>
                        <a:rPr sz="1400" err="1">
                          <a:latin typeface="Calibri"/>
                        </a:rPr>
                        <a:t>Vertiefung</a:t>
                      </a:r>
                      <a:r>
                        <a:rPr sz="1400">
                          <a:latin typeface="Calibri"/>
                        </a:rPr>
                        <a:t> – </a:t>
                      </a:r>
                      <a:r>
                        <a:rPr sz="1400" u="sng" err="1">
                          <a:latin typeface="Calibri"/>
                        </a:rPr>
                        <a:t>Wahlpflichtmodul</a:t>
                      </a:r>
                    </a:p>
                    <a:p>
                      <a:pPr algn="l">
                        <a:defRPr sz="1400" i="1">
                          <a:latin typeface="+mj-lt"/>
                          <a:ea typeface="+mj-ea"/>
                          <a:cs typeface="+mj-cs"/>
                          <a:sym typeface="Helvetica"/>
                        </a:defRPr>
                      </a:pPr>
                      <a:r>
                        <a:rPr sz="1400" err="1">
                          <a:latin typeface="Calibri"/>
                        </a:rPr>
                        <a:t>Ältere</a:t>
                      </a:r>
                      <a:r>
                        <a:rPr sz="1400">
                          <a:latin typeface="Calibri"/>
                        </a:rPr>
                        <a:t> deutsche </a:t>
                      </a:r>
                      <a:r>
                        <a:rPr sz="1400" err="1">
                          <a:latin typeface="Calibri"/>
                        </a:rPr>
                        <a:t>Philologie</a:t>
                      </a:r>
                      <a:endParaRPr sz="1400">
                        <a:latin typeface="Calibri"/>
                      </a:endParaRPr>
                    </a:p>
                  </a:txBody>
                  <a:tcPr marL="0" marR="0" marT="0" marB="0" anchor="ctr"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FF"/>
                    </a:solidFill>
                  </a:tcPr>
                </a:tc>
                <a:tc hMerge="1">
                  <a:txBody>
                    <a:bodyPr/>
                    <a:lstStyle/>
                    <a:p>
                      <a:endParaRPr lang="de-DE"/>
                    </a:p>
                  </a:txBody>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000000"/>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extLst>
                  <a:ext uri="{0D108BD9-81ED-4DB2-BD59-A6C34878D82A}">
                    <a16:rowId xmlns:a16="http://schemas.microsoft.com/office/drawing/2014/main" val="10000"/>
                  </a:ext>
                </a:extLst>
              </a:tr>
              <a:tr h="247352">
                <a:tc>
                  <a:txBody>
                    <a:bodyPr/>
                    <a:lstStyle/>
                    <a:p>
                      <a:pPr algn="ctr">
                        <a:defRPr sz="1800"/>
                      </a:pPr>
                      <a:r>
                        <a:rPr sz="1400" b="1">
                          <a:solidFill>
                            <a:srgbClr val="FFFFFF"/>
                          </a:solidFill>
                          <a:latin typeface="Calibri"/>
                          <a:ea typeface="+mj-ea"/>
                          <a:cs typeface="+mj-cs"/>
                          <a:sym typeface="Helvetica"/>
                        </a:rPr>
                        <a:t>Titel der </a:t>
                      </a:r>
                      <a:r>
                        <a:rPr sz="1400" b="1" err="1">
                          <a:solidFill>
                            <a:srgbClr val="FFFFFF"/>
                          </a:solidFill>
                          <a:latin typeface="Calibri"/>
                          <a:ea typeface="+mj-ea"/>
                          <a:cs typeface="+mj-cs"/>
                          <a:sym typeface="Helvetica"/>
                        </a:rPr>
                        <a:t>Veranstaltung</a:t>
                      </a:r>
                    </a:p>
                  </a:txBody>
                  <a:tcPr marL="0" marR="0" marT="0" marB="0" anchor="ctr" horzOverflow="overflow">
                    <a:lnL w="254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Art</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err="1">
                          <a:solidFill>
                            <a:srgbClr val="FFFFFF"/>
                          </a:solidFill>
                          <a:latin typeface="Calibri"/>
                          <a:ea typeface="+mj-ea"/>
                          <a:cs typeface="+mj-cs"/>
                          <a:sym typeface="Helvetica"/>
                        </a:rPr>
                        <a:t>Prüfung</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SWS</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err="1">
                          <a:solidFill>
                            <a:srgbClr val="FFFFFF"/>
                          </a:solidFill>
                          <a:latin typeface="Calibri"/>
                          <a:ea typeface="+mj-ea"/>
                          <a:cs typeface="+mj-cs"/>
                          <a:sym typeface="Helvetica"/>
                        </a:rPr>
                        <a:t>empf</a:t>
                      </a:r>
                      <a:r>
                        <a:rPr sz="1400" b="1">
                          <a:solidFill>
                            <a:srgbClr val="FFFFFF"/>
                          </a:solidFill>
                          <a:latin typeface="Calibri"/>
                          <a:ea typeface="+mj-ea"/>
                          <a:cs typeface="+mj-cs"/>
                          <a:sym typeface="Helvetica"/>
                        </a:rPr>
                        <a:t>. Semester</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LP</a:t>
                      </a:r>
                    </a:p>
                  </a:txBody>
                  <a:tcPr marL="0" marR="0" marT="0" marB="0" anchor="ctr" horzOverflow="overflow">
                    <a:lnL w="12700">
                      <a:solidFill>
                        <a:srgbClr val="000000"/>
                      </a:solidFill>
                    </a:lnL>
                    <a:lnR w="25400">
                      <a:solidFill>
                        <a:srgbClr val="000000"/>
                      </a:solidFill>
                    </a:lnR>
                    <a:lnT w="25400">
                      <a:solidFill>
                        <a:srgbClr val="000000"/>
                      </a:solidFill>
                    </a:lnT>
                    <a:lnB w="31750">
                      <a:solidFill>
                        <a:srgbClr val="000000"/>
                      </a:solidFill>
                      <a:miter lim="400000"/>
                    </a:lnB>
                    <a:solidFill>
                      <a:srgbClr val="C51429"/>
                    </a:solidFill>
                  </a:tcPr>
                </a:tc>
                <a:extLst>
                  <a:ext uri="{0D108BD9-81ED-4DB2-BD59-A6C34878D82A}">
                    <a16:rowId xmlns:a16="http://schemas.microsoft.com/office/drawing/2014/main" val="10001"/>
                  </a:ext>
                </a:extLst>
              </a:tr>
              <a:tr h="2473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31750">
                      <a:solidFill>
                        <a:srgbClr val="000000"/>
                      </a:solidFill>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247352">
                <a:tc>
                  <a:txBody>
                    <a:bodyPr/>
                    <a:lstStyle/>
                    <a:p>
                      <a:pPr algn="l">
                        <a:defRPr sz="1800"/>
                      </a:pPr>
                      <a:r>
                        <a:rPr sz="1400" err="1">
                          <a:latin typeface="Calibri"/>
                          <a:ea typeface="Calibri"/>
                          <a:cs typeface="Calibri"/>
                        </a:rPr>
                        <a:t>Hauptseminar</a:t>
                      </a:r>
                      <a:r>
                        <a:rPr sz="1400">
                          <a:latin typeface="Calibri"/>
                          <a:ea typeface="Calibri"/>
                          <a:cs typeface="Calibri"/>
                        </a:rPr>
                        <a:t> </a:t>
                      </a:r>
                      <a:r>
                        <a:rPr sz="1400" err="1">
                          <a:latin typeface="Calibri"/>
                          <a:ea typeface="Calibri"/>
                          <a:cs typeface="Calibri"/>
                        </a:rPr>
                        <a:t>Mediävistik</a:t>
                      </a: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HS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Hausarbeit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5–6</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9</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3175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234652">
                <a:tc>
                  <a:txBody>
                    <a:bodyPr/>
                    <a:lstStyle/>
                    <a:p>
                      <a:pPr algn="l">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solidFill>
                    </a:lnL>
                    <a:lnR w="127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alpha val="0"/>
                        </a:srgbClr>
                      </a:solidFill>
                    </a:lnL>
                    <a:lnR w="25400">
                      <a:solidFill>
                        <a:srgbClr val="000000"/>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800"/>
                      </a:pPr>
                      <a:r>
                        <a:rPr sz="1400" b="1">
                          <a:solidFill>
                            <a:srgbClr val="FFFFFF"/>
                          </a:solidFill>
                          <a:latin typeface="Calibri"/>
                          <a:ea typeface="+mj-ea"/>
                          <a:cs typeface="+mj-cs"/>
                          <a:sym typeface="Helvetica"/>
                        </a:rPr>
                        <a:t>2</a:t>
                      </a:r>
                    </a:p>
                  </a:txBody>
                  <a:tcPr marL="0" marR="0" marT="0" marB="0" anchor="ctr" horzOverflow="overflow">
                    <a:lnL w="25400">
                      <a:solidFill>
                        <a:srgbClr val="000000"/>
                      </a:solidFill>
                    </a:lnL>
                    <a:lnR w="12700">
                      <a:solidFill>
                        <a:srgbClr val="000000"/>
                      </a:solidFill>
                    </a:lnR>
                    <a:lnT w="31750">
                      <a:solidFill>
                        <a:srgbClr val="000000"/>
                      </a:solidFill>
                    </a:lnT>
                    <a:lnB w="25400">
                      <a:solidFill>
                        <a:srgbClr val="000000"/>
                      </a:solidFill>
                    </a:lnB>
                    <a:solidFill>
                      <a:srgbClr val="C51429"/>
                    </a:solidFill>
                  </a:tcPr>
                </a:tc>
                <a:tc>
                  <a:txBody>
                    <a:bodyPr/>
                    <a:lstStyle/>
                    <a:p>
                      <a:pPr algn="ctr">
                        <a:defRPr sz="1800"/>
                      </a:pPr>
                      <a:r>
                        <a:rPr sz="1400" b="1">
                          <a:solidFill>
                            <a:srgbClr val="FFFFFF"/>
                          </a:solidFill>
                          <a:latin typeface="Calibri"/>
                          <a:ea typeface="+mj-ea"/>
                          <a:cs typeface="+mj-cs"/>
                          <a:sym typeface="Helvetica"/>
                        </a:rPr>
                        <a:t>5–6</a:t>
                      </a:r>
                    </a:p>
                  </a:txBody>
                  <a:tcPr marL="0" marR="0" marT="0" marB="0" anchor="ctr" horzOverflow="overflow">
                    <a:lnL w="12700">
                      <a:solidFill>
                        <a:srgbClr val="000000"/>
                      </a:solidFill>
                    </a:lnL>
                    <a:lnR w="12700">
                      <a:solidFill>
                        <a:srgbClr val="000000"/>
                      </a:solidFill>
                    </a:lnR>
                    <a:lnT w="31750">
                      <a:solidFill>
                        <a:srgbClr val="000000"/>
                      </a:solidFill>
                    </a:lnT>
                    <a:lnB w="25400">
                      <a:solidFill>
                        <a:srgbClr val="000000"/>
                      </a:solidFill>
                    </a:lnB>
                    <a:solidFill>
                      <a:srgbClr val="C51429"/>
                    </a:solidFill>
                  </a:tcPr>
                </a:tc>
                <a:tc>
                  <a:txBody>
                    <a:bodyPr/>
                    <a:lstStyle/>
                    <a:p>
                      <a:pPr algn="ctr">
                        <a:defRPr sz="1800"/>
                      </a:pPr>
                      <a:r>
                        <a:rPr sz="1400" b="1">
                          <a:solidFill>
                            <a:srgbClr val="FFFFFF"/>
                          </a:solidFill>
                          <a:latin typeface="Calibri"/>
                          <a:ea typeface="+mj-ea"/>
                          <a:cs typeface="+mj-cs"/>
                          <a:sym typeface="Helvetica"/>
                        </a:rPr>
                        <a:t>9</a:t>
                      </a:r>
                    </a:p>
                  </a:txBody>
                  <a:tcPr marL="0" marR="0" marT="0" marB="0" anchor="ctr" horzOverflow="overflow">
                    <a:lnL w="12700">
                      <a:solidFill>
                        <a:srgbClr val="000000"/>
                      </a:solidFill>
                    </a:lnL>
                    <a:lnR w="25400">
                      <a:solidFill>
                        <a:srgbClr val="000000"/>
                      </a:solidFill>
                    </a:lnR>
                    <a:lnT w="31750">
                      <a:solidFill>
                        <a:srgbClr val="000000"/>
                      </a:solidFill>
                    </a:lnT>
                    <a:lnB w="25400">
                      <a:solidFill>
                        <a:srgbClr val="000000"/>
                      </a:solidFill>
                    </a:lnB>
                    <a:solidFill>
                      <a:srgbClr val="C51429"/>
                    </a:solidFill>
                  </a:tcPr>
                </a:tc>
                <a:extLst>
                  <a:ext uri="{0D108BD9-81ED-4DB2-BD59-A6C34878D82A}">
                    <a16:rowId xmlns:a16="http://schemas.microsoft.com/office/drawing/2014/main" val="10005"/>
                  </a:ext>
                </a:extLst>
              </a:tr>
            </a:tbl>
          </a:graphicData>
        </a:graphic>
      </p:graphicFrame>
      <p:sp>
        <p:nvSpPr>
          <p:cNvPr id="2" name="Foliennummernplatzhalter 1">
            <a:extLst>
              <a:ext uri="{FF2B5EF4-FFF2-40B4-BE49-F238E27FC236}">
                <a16:creationId xmlns:a16="http://schemas.microsoft.com/office/drawing/2014/main" id="{0F8B83CE-085D-0B49-BCFA-C684AB3AB542}"/>
              </a:ext>
            </a:extLst>
          </p:cNvPr>
          <p:cNvSpPr>
            <a:spLocks noGrp="1"/>
          </p:cNvSpPr>
          <p:nvPr>
            <p:ph type="sldNum" sz="quarter" idx="2"/>
          </p:nvPr>
        </p:nvSpPr>
        <p:spPr/>
        <p:txBody>
          <a:bodyPr/>
          <a:lstStyle/>
          <a:p>
            <a:fld id="{86CB4B4D-7CA3-9044-876B-883B54F8677D}" type="slidenum">
              <a:rPr lang="de-DE" smtClean="0"/>
              <a:t>46</a:t>
            </a:fld>
            <a:endParaRPr lang="de-DE"/>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Modulhandbuch – Hauptfach"/>
          <p:cNvSpPr txBox="1">
            <a:spLocks noGrp="1"/>
          </p:cNvSpPr>
          <p:nvPr>
            <p:ph type="title" idx="4294967295"/>
          </p:nvPr>
        </p:nvSpPr>
        <p:spPr>
          <a:prstGeom prst="rect">
            <a:avLst/>
          </a:prstGeom>
        </p:spPr>
        <p:txBody>
          <a:bodyPr lIns="0" tIns="0" rIns="0" bIns="0" anchor="t"/>
          <a:lstStyle/>
          <a:p>
            <a:r>
              <a:rPr dirty="0" err="1">
                <a:latin typeface="Calibri"/>
              </a:rPr>
              <a:t>Modulhandbuch</a:t>
            </a:r>
            <a:r>
              <a:rPr dirty="0">
                <a:latin typeface="Calibri"/>
              </a:rPr>
              <a:t> </a:t>
            </a:r>
            <a:r>
              <a:rPr sz="2400" b="0" dirty="0">
                <a:latin typeface="Calibri"/>
                <a:ea typeface="Calibri"/>
                <a:cs typeface="Calibri"/>
                <a:sym typeface="Calibri"/>
              </a:rPr>
              <a:t>– </a:t>
            </a:r>
            <a:r>
              <a:rPr sz="2400" b="0" dirty="0" err="1">
                <a:latin typeface="Calibri"/>
                <a:ea typeface="Calibri"/>
                <a:cs typeface="Calibri"/>
                <a:sym typeface="Calibri"/>
              </a:rPr>
              <a:t>Hauptfach</a:t>
            </a:r>
            <a:endParaRPr sz="2400" b="0" dirty="0">
              <a:latin typeface="Calibri"/>
              <a:ea typeface="Calibri"/>
              <a:cs typeface="Calibri"/>
              <a:sym typeface="Calibri"/>
            </a:endParaRPr>
          </a:p>
        </p:txBody>
      </p:sp>
      <p:graphicFrame>
        <p:nvGraphicFramePr>
          <p:cNvPr id="262" name="Tabelle"/>
          <p:cNvGraphicFramePr/>
          <p:nvPr>
            <p:extLst>
              <p:ext uri="{D42A27DB-BD31-4B8C-83A1-F6EECF244321}">
                <p14:modId xmlns:p14="http://schemas.microsoft.com/office/powerpoint/2010/main" val="1705776573"/>
              </p:ext>
            </p:extLst>
          </p:nvPr>
        </p:nvGraphicFramePr>
        <p:xfrm>
          <a:off x="662886" y="2192486"/>
          <a:ext cx="7310225" cy="1996816"/>
        </p:xfrm>
        <a:graphic>
          <a:graphicData uri="http://schemas.openxmlformats.org/drawingml/2006/table">
            <a:tbl>
              <a:tblPr>
                <a:tableStyleId>{4C3C2611-4C71-4FC5-86AE-919BDF0F9419}</a:tableStyleId>
              </a:tblPr>
              <a:tblGrid>
                <a:gridCol w="2443762">
                  <a:extLst>
                    <a:ext uri="{9D8B030D-6E8A-4147-A177-3AD203B41FA5}">
                      <a16:colId xmlns:a16="http://schemas.microsoft.com/office/drawing/2014/main" val="20000"/>
                    </a:ext>
                  </a:extLst>
                </a:gridCol>
                <a:gridCol w="1028276">
                  <a:extLst>
                    <a:ext uri="{9D8B030D-6E8A-4147-A177-3AD203B41FA5}">
                      <a16:colId xmlns:a16="http://schemas.microsoft.com/office/drawing/2014/main" val="20001"/>
                    </a:ext>
                  </a:extLst>
                </a:gridCol>
                <a:gridCol w="955857">
                  <a:extLst>
                    <a:ext uri="{9D8B030D-6E8A-4147-A177-3AD203B41FA5}">
                      <a16:colId xmlns:a16="http://schemas.microsoft.com/office/drawing/2014/main" val="20002"/>
                    </a:ext>
                  </a:extLst>
                </a:gridCol>
                <a:gridCol w="955857">
                  <a:extLst>
                    <a:ext uri="{9D8B030D-6E8A-4147-A177-3AD203B41FA5}">
                      <a16:colId xmlns:a16="http://schemas.microsoft.com/office/drawing/2014/main" val="20003"/>
                    </a:ext>
                  </a:extLst>
                </a:gridCol>
                <a:gridCol w="961544">
                  <a:extLst>
                    <a:ext uri="{9D8B030D-6E8A-4147-A177-3AD203B41FA5}">
                      <a16:colId xmlns:a16="http://schemas.microsoft.com/office/drawing/2014/main" val="20004"/>
                    </a:ext>
                  </a:extLst>
                </a:gridCol>
                <a:gridCol w="964929">
                  <a:extLst>
                    <a:ext uri="{9D8B030D-6E8A-4147-A177-3AD203B41FA5}">
                      <a16:colId xmlns:a16="http://schemas.microsoft.com/office/drawing/2014/main" val="20005"/>
                    </a:ext>
                  </a:extLst>
                </a:gridCol>
              </a:tblGrid>
              <a:tr h="247352">
                <a:tc gridSpan="2">
                  <a:txBody>
                    <a:bodyPr/>
                    <a:lstStyle/>
                    <a:p>
                      <a:pPr algn="l">
                        <a:defRPr sz="1400">
                          <a:latin typeface="Calibri"/>
                          <a:ea typeface="Calibri"/>
                          <a:cs typeface="Calibri"/>
                        </a:defRPr>
                      </a:pPr>
                      <a:r>
                        <a:rPr sz="1400" b="1">
                          <a:latin typeface="Calibri"/>
                          <a:ea typeface="+mj-ea"/>
                          <a:cs typeface="+mj-cs"/>
                          <a:sym typeface="Helvetica"/>
                        </a:rPr>
                        <a:t>Modul B 3.2c</a:t>
                      </a:r>
                      <a:r>
                        <a:rPr sz="1400">
                          <a:latin typeface="Calibri"/>
                        </a:rPr>
                        <a:t> – </a:t>
                      </a:r>
                      <a:r>
                        <a:rPr sz="1400" err="1">
                          <a:latin typeface="Calibri"/>
                        </a:rPr>
                        <a:t>Vertiefung</a:t>
                      </a:r>
                      <a:r>
                        <a:rPr sz="1400">
                          <a:latin typeface="Calibri"/>
                        </a:rPr>
                        <a:t> – </a:t>
                      </a:r>
                      <a:r>
                        <a:rPr sz="1400" u="sng" err="1">
                          <a:latin typeface="Calibri"/>
                        </a:rPr>
                        <a:t>Wahlpflichtmodul</a:t>
                      </a:r>
                    </a:p>
                    <a:p>
                      <a:pPr algn="l">
                        <a:defRPr sz="1400" i="1">
                          <a:latin typeface="+mj-lt"/>
                          <a:ea typeface="+mj-ea"/>
                          <a:cs typeface="+mj-cs"/>
                          <a:sym typeface="Helvetica"/>
                        </a:defRPr>
                      </a:pPr>
                      <a:r>
                        <a:rPr sz="1400" err="1">
                          <a:latin typeface="Calibri"/>
                        </a:rPr>
                        <a:t>Neuere</a:t>
                      </a:r>
                      <a:r>
                        <a:rPr sz="1400">
                          <a:latin typeface="Calibri"/>
                        </a:rPr>
                        <a:t> deutsche </a:t>
                      </a:r>
                      <a:r>
                        <a:rPr sz="1400" err="1">
                          <a:latin typeface="Calibri"/>
                        </a:rPr>
                        <a:t>Literaturwissenschaft</a:t>
                      </a:r>
                      <a:endParaRPr sz="1400">
                        <a:latin typeface="Calibri"/>
                      </a:endParaRPr>
                    </a:p>
                  </a:txBody>
                  <a:tcPr marL="0" marR="0" marT="0" marB="0" anchor="ctr"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FF"/>
                    </a:solidFill>
                  </a:tcPr>
                </a:tc>
                <a:tc hMerge="1">
                  <a:txBody>
                    <a:bodyPr/>
                    <a:lstStyle/>
                    <a:p>
                      <a:endParaRPr lang="de-DE"/>
                    </a:p>
                  </a:txBody>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000000"/>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extLst>
                  <a:ext uri="{0D108BD9-81ED-4DB2-BD59-A6C34878D82A}">
                    <a16:rowId xmlns:a16="http://schemas.microsoft.com/office/drawing/2014/main" val="10000"/>
                  </a:ext>
                </a:extLst>
              </a:tr>
              <a:tr h="247352">
                <a:tc>
                  <a:txBody>
                    <a:bodyPr/>
                    <a:lstStyle/>
                    <a:p>
                      <a:pPr algn="ctr">
                        <a:defRPr sz="1800"/>
                      </a:pPr>
                      <a:r>
                        <a:rPr sz="1400" b="1">
                          <a:solidFill>
                            <a:srgbClr val="FFFFFF"/>
                          </a:solidFill>
                          <a:latin typeface="Calibri"/>
                          <a:ea typeface="+mj-ea"/>
                          <a:cs typeface="+mj-cs"/>
                          <a:sym typeface="Helvetica"/>
                        </a:rPr>
                        <a:t>Titel der </a:t>
                      </a:r>
                      <a:r>
                        <a:rPr sz="1400" b="1" err="1">
                          <a:solidFill>
                            <a:srgbClr val="FFFFFF"/>
                          </a:solidFill>
                          <a:latin typeface="Calibri"/>
                          <a:ea typeface="+mj-ea"/>
                          <a:cs typeface="+mj-cs"/>
                          <a:sym typeface="Helvetica"/>
                        </a:rPr>
                        <a:t>Veranstaltung</a:t>
                      </a:r>
                    </a:p>
                  </a:txBody>
                  <a:tcPr marL="0" marR="0" marT="0" marB="0" anchor="ctr" horzOverflow="overflow">
                    <a:lnL w="254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Art</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err="1">
                          <a:solidFill>
                            <a:srgbClr val="FFFFFF"/>
                          </a:solidFill>
                          <a:latin typeface="Calibri"/>
                          <a:ea typeface="+mj-ea"/>
                          <a:cs typeface="+mj-cs"/>
                          <a:sym typeface="Helvetica"/>
                        </a:rPr>
                        <a:t>Prüfung</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SWS</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err="1">
                          <a:solidFill>
                            <a:srgbClr val="FFFFFF"/>
                          </a:solidFill>
                          <a:latin typeface="Calibri"/>
                          <a:ea typeface="+mj-ea"/>
                          <a:cs typeface="+mj-cs"/>
                          <a:sym typeface="Helvetica"/>
                        </a:rPr>
                        <a:t>empf</a:t>
                      </a:r>
                      <a:r>
                        <a:rPr sz="1400" b="1">
                          <a:solidFill>
                            <a:srgbClr val="FFFFFF"/>
                          </a:solidFill>
                          <a:latin typeface="Calibri"/>
                          <a:ea typeface="+mj-ea"/>
                          <a:cs typeface="+mj-cs"/>
                          <a:sym typeface="Helvetica"/>
                        </a:rPr>
                        <a:t>. Semester</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solidFill>
                  </a:tcPr>
                </a:tc>
                <a:tc>
                  <a:txBody>
                    <a:bodyPr/>
                    <a:lstStyle/>
                    <a:p>
                      <a:pPr algn="ctr">
                        <a:defRPr sz="1800"/>
                      </a:pPr>
                      <a:r>
                        <a:rPr sz="1400" b="1">
                          <a:solidFill>
                            <a:srgbClr val="FFFFFF"/>
                          </a:solidFill>
                          <a:latin typeface="Calibri"/>
                          <a:ea typeface="+mj-ea"/>
                          <a:cs typeface="+mj-cs"/>
                          <a:sym typeface="Helvetica"/>
                        </a:rPr>
                        <a:t>LP</a:t>
                      </a:r>
                    </a:p>
                  </a:txBody>
                  <a:tcPr marL="0" marR="0" marT="0" marB="0" anchor="ctr" horzOverflow="overflow">
                    <a:lnL w="12700">
                      <a:solidFill>
                        <a:srgbClr val="000000"/>
                      </a:solidFill>
                    </a:lnL>
                    <a:lnR w="25400">
                      <a:solidFill>
                        <a:srgbClr val="000000"/>
                      </a:solidFill>
                    </a:lnR>
                    <a:lnT w="25400">
                      <a:solidFill>
                        <a:srgbClr val="000000"/>
                      </a:solidFill>
                    </a:lnT>
                    <a:lnB w="31750">
                      <a:solidFill>
                        <a:srgbClr val="000000"/>
                      </a:solidFill>
                      <a:miter lim="400000"/>
                    </a:lnB>
                    <a:solidFill>
                      <a:srgbClr val="C51429"/>
                    </a:solidFill>
                  </a:tcPr>
                </a:tc>
                <a:extLst>
                  <a:ext uri="{0D108BD9-81ED-4DB2-BD59-A6C34878D82A}">
                    <a16:rowId xmlns:a16="http://schemas.microsoft.com/office/drawing/2014/main" val="10001"/>
                  </a:ext>
                </a:extLst>
              </a:tr>
              <a:tr h="2473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31750">
                      <a:solidFill>
                        <a:srgbClr val="000000"/>
                      </a:solidFill>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247352">
                <a:tc>
                  <a:txBody>
                    <a:bodyPr/>
                    <a:lstStyle/>
                    <a:p>
                      <a:pPr algn="l">
                        <a:defRPr sz="1800"/>
                      </a:pPr>
                      <a:r>
                        <a:rPr sz="1400" err="1">
                          <a:latin typeface="Calibri"/>
                          <a:ea typeface="Calibri"/>
                          <a:cs typeface="Calibri"/>
                        </a:rPr>
                        <a:t>Hauptseminar</a:t>
                      </a:r>
                      <a:r>
                        <a:rPr sz="1400">
                          <a:latin typeface="Calibri"/>
                          <a:ea typeface="Calibri"/>
                          <a:cs typeface="Calibri"/>
                        </a:rPr>
                        <a:t> </a:t>
                      </a:r>
                      <a:r>
                        <a:rPr sz="1400" err="1">
                          <a:latin typeface="Calibri"/>
                          <a:ea typeface="Calibri"/>
                          <a:cs typeface="Calibri"/>
                        </a:rPr>
                        <a:t>Neuere</a:t>
                      </a:r>
                      <a:r>
                        <a:rPr sz="1400">
                          <a:latin typeface="Calibri"/>
                          <a:ea typeface="Calibri"/>
                          <a:cs typeface="Calibri"/>
                        </a:rPr>
                        <a:t> deutsche </a:t>
                      </a:r>
                      <a:r>
                        <a:rPr sz="1400" err="1">
                          <a:latin typeface="Calibri"/>
                          <a:ea typeface="Calibri"/>
                          <a:cs typeface="Calibri"/>
                        </a:rPr>
                        <a:t>Literaturwissenschaft</a:t>
                      </a: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HS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Hausarbeit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5–6</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9</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3175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234652">
                <a:tc>
                  <a:txBody>
                    <a:bodyPr/>
                    <a:lstStyle/>
                    <a:p>
                      <a:pPr algn="l">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solidFill>
                    </a:lnL>
                    <a:lnR w="127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alpha val="0"/>
                        </a:srgbClr>
                      </a:solidFill>
                    </a:lnL>
                    <a:lnR w="25400">
                      <a:solidFill>
                        <a:srgbClr val="000000"/>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800"/>
                      </a:pPr>
                      <a:r>
                        <a:rPr sz="1400" b="1">
                          <a:solidFill>
                            <a:srgbClr val="FFFFFF"/>
                          </a:solidFill>
                          <a:latin typeface="Calibri"/>
                          <a:ea typeface="+mj-ea"/>
                          <a:cs typeface="+mj-cs"/>
                          <a:sym typeface="Helvetica"/>
                        </a:rPr>
                        <a:t>2</a:t>
                      </a:r>
                    </a:p>
                  </a:txBody>
                  <a:tcPr marL="0" marR="0" marT="0" marB="0" anchor="ctr" horzOverflow="overflow">
                    <a:lnL w="25400">
                      <a:solidFill>
                        <a:srgbClr val="000000"/>
                      </a:solidFill>
                    </a:lnL>
                    <a:lnR w="12700">
                      <a:solidFill>
                        <a:srgbClr val="000000"/>
                      </a:solidFill>
                    </a:lnR>
                    <a:lnT w="31750">
                      <a:solidFill>
                        <a:srgbClr val="000000"/>
                      </a:solidFill>
                    </a:lnT>
                    <a:lnB w="25400">
                      <a:solidFill>
                        <a:srgbClr val="000000"/>
                      </a:solidFill>
                    </a:lnB>
                    <a:solidFill>
                      <a:srgbClr val="C51429"/>
                    </a:solidFill>
                  </a:tcPr>
                </a:tc>
                <a:tc>
                  <a:txBody>
                    <a:bodyPr/>
                    <a:lstStyle/>
                    <a:p>
                      <a:pPr algn="ctr">
                        <a:defRPr sz="1800"/>
                      </a:pPr>
                      <a:r>
                        <a:rPr sz="1400" b="1">
                          <a:solidFill>
                            <a:srgbClr val="FFFFFF"/>
                          </a:solidFill>
                          <a:latin typeface="Calibri"/>
                          <a:ea typeface="+mj-ea"/>
                          <a:cs typeface="+mj-cs"/>
                          <a:sym typeface="Helvetica"/>
                        </a:rPr>
                        <a:t>5–6</a:t>
                      </a:r>
                    </a:p>
                  </a:txBody>
                  <a:tcPr marL="0" marR="0" marT="0" marB="0" anchor="ctr" horzOverflow="overflow">
                    <a:lnL w="12700">
                      <a:solidFill>
                        <a:srgbClr val="000000"/>
                      </a:solidFill>
                    </a:lnL>
                    <a:lnR w="12700">
                      <a:solidFill>
                        <a:srgbClr val="000000"/>
                      </a:solidFill>
                    </a:lnR>
                    <a:lnT w="31750">
                      <a:solidFill>
                        <a:srgbClr val="000000"/>
                      </a:solidFill>
                    </a:lnT>
                    <a:lnB w="25400">
                      <a:solidFill>
                        <a:srgbClr val="000000"/>
                      </a:solidFill>
                    </a:lnB>
                    <a:solidFill>
                      <a:srgbClr val="C51429"/>
                    </a:solidFill>
                  </a:tcPr>
                </a:tc>
                <a:tc>
                  <a:txBody>
                    <a:bodyPr/>
                    <a:lstStyle/>
                    <a:p>
                      <a:pPr algn="ctr">
                        <a:defRPr sz="1800"/>
                      </a:pPr>
                      <a:r>
                        <a:rPr sz="1400" b="1">
                          <a:solidFill>
                            <a:srgbClr val="FFFFFF"/>
                          </a:solidFill>
                          <a:latin typeface="Calibri"/>
                          <a:ea typeface="+mj-ea"/>
                          <a:cs typeface="+mj-cs"/>
                          <a:sym typeface="Helvetica"/>
                        </a:rPr>
                        <a:t>9</a:t>
                      </a:r>
                    </a:p>
                  </a:txBody>
                  <a:tcPr marL="0" marR="0" marT="0" marB="0" anchor="ctr" horzOverflow="overflow">
                    <a:lnL w="12700">
                      <a:solidFill>
                        <a:srgbClr val="000000"/>
                      </a:solidFill>
                    </a:lnL>
                    <a:lnR w="25400">
                      <a:solidFill>
                        <a:srgbClr val="000000"/>
                      </a:solidFill>
                    </a:lnR>
                    <a:lnT w="31750">
                      <a:solidFill>
                        <a:srgbClr val="000000"/>
                      </a:solidFill>
                    </a:lnT>
                    <a:lnB w="25400">
                      <a:solidFill>
                        <a:srgbClr val="000000"/>
                      </a:solidFill>
                    </a:lnB>
                    <a:solidFill>
                      <a:srgbClr val="C51429"/>
                    </a:solidFill>
                  </a:tcPr>
                </a:tc>
                <a:extLst>
                  <a:ext uri="{0D108BD9-81ED-4DB2-BD59-A6C34878D82A}">
                    <a16:rowId xmlns:a16="http://schemas.microsoft.com/office/drawing/2014/main" val="10005"/>
                  </a:ext>
                </a:extLst>
              </a:tr>
            </a:tbl>
          </a:graphicData>
        </a:graphic>
      </p:graphicFrame>
      <p:sp>
        <p:nvSpPr>
          <p:cNvPr id="2" name="Foliennummernplatzhalter 1">
            <a:extLst>
              <a:ext uri="{FF2B5EF4-FFF2-40B4-BE49-F238E27FC236}">
                <a16:creationId xmlns:a16="http://schemas.microsoft.com/office/drawing/2014/main" id="{6E9EF2E4-0DDC-C744-B9D3-E7BF8124B597}"/>
              </a:ext>
            </a:extLst>
          </p:cNvPr>
          <p:cNvSpPr>
            <a:spLocks noGrp="1"/>
          </p:cNvSpPr>
          <p:nvPr>
            <p:ph type="sldNum" sz="quarter" idx="2"/>
          </p:nvPr>
        </p:nvSpPr>
        <p:spPr/>
        <p:txBody>
          <a:bodyPr/>
          <a:lstStyle/>
          <a:p>
            <a:fld id="{86CB4B4D-7CA3-9044-876B-883B54F8677D}" type="slidenum">
              <a:rPr lang="de-DE" smtClean="0"/>
              <a:t>47</a:t>
            </a:fld>
            <a:endParaRPr lang="de-DE"/>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Modulhandbuch – Hauptfach"/>
          <p:cNvSpPr txBox="1">
            <a:spLocks noGrp="1"/>
          </p:cNvSpPr>
          <p:nvPr>
            <p:ph type="title" idx="4294967295"/>
          </p:nvPr>
        </p:nvSpPr>
        <p:spPr>
          <a:prstGeom prst="rect">
            <a:avLst/>
          </a:prstGeom>
        </p:spPr>
        <p:txBody>
          <a:bodyPr/>
          <a:lstStyle/>
          <a:p>
            <a:r>
              <a:rPr dirty="0" err="1">
                <a:latin typeface="Calibri" panose="020F0502020204030204" pitchFamily="34" charset="0"/>
                <a:cs typeface="Calibri" panose="020F0502020204030204" pitchFamily="34" charset="0"/>
              </a:rPr>
              <a:t>Modulhandbuch</a:t>
            </a:r>
            <a:r>
              <a:rPr dirty="0">
                <a:latin typeface="Calibri" panose="020F0502020204030204" pitchFamily="34" charset="0"/>
                <a:cs typeface="Calibri" panose="020F0502020204030204" pitchFamily="34" charset="0"/>
              </a:rPr>
              <a:t> </a:t>
            </a:r>
            <a:r>
              <a:rPr b="0" dirty="0">
                <a:latin typeface="Calibri" panose="020F0502020204030204" pitchFamily="34" charset="0"/>
                <a:ea typeface="Calibri"/>
                <a:cs typeface="Calibri" panose="020F0502020204030204" pitchFamily="34" charset="0"/>
                <a:sym typeface="Calibri"/>
              </a:rPr>
              <a:t>– </a:t>
            </a:r>
            <a:r>
              <a:rPr b="0" dirty="0" err="1">
                <a:latin typeface="Calibri" panose="020F0502020204030204" pitchFamily="34" charset="0"/>
                <a:ea typeface="Calibri"/>
                <a:cs typeface="Calibri" panose="020F0502020204030204" pitchFamily="34" charset="0"/>
                <a:sym typeface="Calibri"/>
              </a:rPr>
              <a:t>Hauptfach</a:t>
            </a:r>
            <a:endParaRPr b="0" dirty="0">
              <a:latin typeface="Calibri" panose="020F0502020204030204" pitchFamily="34" charset="0"/>
              <a:ea typeface="Calibri"/>
              <a:cs typeface="Calibri" panose="020F0502020204030204" pitchFamily="34" charset="0"/>
              <a:sym typeface="Calibri"/>
            </a:endParaRPr>
          </a:p>
        </p:txBody>
      </p:sp>
      <p:sp>
        <p:nvSpPr>
          <p:cNvPr id="2" name="Foliennummernplatzhalter 1">
            <a:extLst>
              <a:ext uri="{FF2B5EF4-FFF2-40B4-BE49-F238E27FC236}">
                <a16:creationId xmlns:a16="http://schemas.microsoft.com/office/drawing/2014/main" id="{D41B17BD-DA13-5D49-BAF0-FFC789E2BEE1}"/>
              </a:ext>
            </a:extLst>
          </p:cNvPr>
          <p:cNvSpPr>
            <a:spLocks noGrp="1"/>
          </p:cNvSpPr>
          <p:nvPr>
            <p:ph type="sldNum" sz="quarter" idx="2"/>
          </p:nvPr>
        </p:nvSpPr>
        <p:spPr/>
        <p:txBody>
          <a:bodyPr/>
          <a:lstStyle/>
          <a:p>
            <a:fld id="{86CB4B4D-7CA3-9044-876B-883B54F8677D}" type="slidenum">
              <a:rPr lang="de-DE" smtClean="0"/>
              <a:t>48</a:t>
            </a:fld>
            <a:endParaRPr lang="de-DE"/>
          </a:p>
        </p:txBody>
      </p:sp>
      <p:sp>
        <p:nvSpPr>
          <p:cNvPr id="3" name="Textfeld 2">
            <a:extLst>
              <a:ext uri="{FF2B5EF4-FFF2-40B4-BE49-F238E27FC236}">
                <a16:creationId xmlns:a16="http://schemas.microsoft.com/office/drawing/2014/main" id="{51768EAD-AFDE-5C6B-8E90-D2EC48A4DCF9}"/>
              </a:ext>
            </a:extLst>
          </p:cNvPr>
          <p:cNvSpPr txBox="1"/>
          <p:nvPr/>
        </p:nvSpPr>
        <p:spPr>
          <a:xfrm>
            <a:off x="135742" y="1241669"/>
            <a:ext cx="8210552" cy="50500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nSpc>
                <a:spcPct val="150000"/>
              </a:lnSpc>
              <a:defRPr b="1">
                <a:latin typeface="+mj-lt"/>
                <a:ea typeface="+mj-ea"/>
                <a:cs typeface="+mj-cs"/>
                <a:sym typeface="Helvetica"/>
              </a:defRPr>
            </a:pPr>
            <a:r>
              <a:rPr lang="de-DE" sz="2000" dirty="0">
                <a:latin typeface="Calibri" panose="020F0502020204030204" pitchFamily="34" charset="0"/>
                <a:cs typeface="Calibri" panose="020F0502020204030204" pitchFamily="34" charset="0"/>
              </a:rPr>
              <a:t>Modul B 3.4</a:t>
            </a:r>
            <a:r>
              <a:rPr lang="de-DE" sz="2000" dirty="0">
                <a:latin typeface="Calibri" panose="020F0502020204030204" pitchFamily="34" charset="0"/>
                <a:cs typeface="Calibri" panose="020F0502020204030204" pitchFamily="34" charset="0"/>
                <a:sym typeface="Calibri"/>
              </a:rPr>
              <a:t> – </a:t>
            </a:r>
            <a:r>
              <a:rPr lang="de-DE" sz="2000" dirty="0">
                <a:latin typeface="Calibri" panose="020F0502020204030204" pitchFamily="34" charset="0"/>
                <a:cs typeface="Calibri" panose="020F0502020204030204" pitchFamily="34" charset="0"/>
              </a:rPr>
              <a:t>Prüfungsm</a:t>
            </a:r>
            <a:r>
              <a:rPr lang="de-DE" sz="2000" dirty="0">
                <a:latin typeface="Calibri" panose="020F0502020204030204" pitchFamily="34" charset="0"/>
                <a:cs typeface="Calibri" panose="020F0502020204030204" pitchFamily="34" charset="0"/>
                <a:sym typeface="Calibri"/>
              </a:rPr>
              <a:t>odul BA-Arbeit – Pflichtmodul (im 1. Hauptfach)</a:t>
            </a:r>
          </a:p>
          <a:p>
            <a:pPr>
              <a:lnSpc>
                <a:spcPct val="150000"/>
              </a:lnSpc>
              <a:defRPr b="1">
                <a:latin typeface="+mj-lt"/>
                <a:ea typeface="+mj-ea"/>
                <a:cs typeface="+mj-cs"/>
                <a:sym typeface="Helvetica"/>
              </a:defRPr>
            </a:pPr>
            <a:endParaRPr lang="de-DE" sz="2000" dirty="0">
              <a:latin typeface="Calibri" panose="020F0502020204030204" pitchFamily="34" charset="0"/>
              <a:cs typeface="Calibri" panose="020F0502020204030204" pitchFamily="34" charset="0"/>
              <a:sym typeface="Calibri"/>
            </a:endParaRPr>
          </a:p>
          <a:p>
            <a:pPr marL="285750" indent="-285750">
              <a:buSzPct val="130000"/>
              <a:buFont typeface="Arial" panose="020B0604020202020204" pitchFamily="34" charset="0"/>
              <a:buChar char="•"/>
              <a:defRPr b="1">
                <a:latin typeface="+mj-lt"/>
                <a:ea typeface="+mj-ea"/>
                <a:cs typeface="+mj-cs"/>
                <a:sym typeface="Helvetica"/>
              </a:defRPr>
            </a:pPr>
            <a:r>
              <a:rPr lang="de-DE" sz="1800" b="0" dirty="0">
                <a:latin typeface="Calibri" panose="020F0502020204030204" pitchFamily="34" charset="0"/>
                <a:cs typeface="Calibri" panose="020F0502020204030204" pitchFamily="34" charset="0"/>
              </a:rPr>
              <a:t>ca. 4</a:t>
            </a:r>
            <a:r>
              <a:rPr lang="de-DE" sz="1800" b="0" dirty="0">
                <a:latin typeface="Calibri" panose="020F0502020204030204" pitchFamily="34" charset="0"/>
                <a:cs typeface="Calibri" panose="020F0502020204030204" pitchFamily="34" charset="0"/>
                <a:sym typeface="Calibri"/>
              </a:rPr>
              <a:t>0 Seiten im Schwerpunktgebiet zu verfassen</a:t>
            </a:r>
          </a:p>
          <a:p>
            <a:pPr marL="285750" indent="-285750">
              <a:buSzPct val="130000"/>
              <a:buFont typeface="Arial" panose="020B0604020202020204" pitchFamily="34" charset="0"/>
              <a:buChar char="•"/>
              <a:defRPr b="1">
                <a:latin typeface="+mj-lt"/>
                <a:ea typeface="+mj-ea"/>
                <a:cs typeface="+mj-cs"/>
                <a:sym typeface="Helvetica"/>
              </a:defRPr>
            </a:pPr>
            <a:r>
              <a:rPr lang="de-DE" sz="1800" b="0" dirty="0">
                <a:latin typeface="Calibri" panose="020F0502020204030204" pitchFamily="34" charset="0"/>
                <a:cs typeface="Calibri" panose="020F0502020204030204" pitchFamily="34" charset="0"/>
              </a:rPr>
              <a:t>9 Wochen Bearbeitungszeit</a:t>
            </a:r>
            <a:endParaRPr lang="de-DE" sz="1800" b="0" dirty="0">
              <a:latin typeface="Calibri" panose="020F0502020204030204" pitchFamily="34" charset="0"/>
              <a:cs typeface="Calibri" panose="020F0502020204030204" pitchFamily="34" charset="0"/>
              <a:sym typeface="Calibri"/>
            </a:endParaRPr>
          </a:p>
          <a:p>
            <a:pPr marL="285750" indent="-285750">
              <a:buSzPct val="130000"/>
              <a:buFont typeface="Arial" panose="020B0604020202020204" pitchFamily="34" charset="0"/>
              <a:buChar char="•"/>
              <a:defRPr b="1">
                <a:latin typeface="+mj-lt"/>
                <a:ea typeface="+mj-ea"/>
                <a:cs typeface="+mj-cs"/>
                <a:sym typeface="Helvetica"/>
              </a:defRPr>
            </a:pPr>
            <a:r>
              <a:rPr lang="de-DE" sz="1800" b="0" dirty="0">
                <a:latin typeface="Calibri" panose="020F0502020204030204" pitchFamily="34" charset="0"/>
                <a:cs typeface="Calibri" panose="020F0502020204030204" pitchFamily="34" charset="0"/>
                <a:sym typeface="Calibri"/>
              </a:rPr>
              <a:t>12 LP </a:t>
            </a:r>
            <a:endParaRPr lang="de-DE" sz="1800" b="0" dirty="0">
              <a:latin typeface="Calibri" panose="020F0502020204030204" pitchFamily="34" charset="0"/>
              <a:cs typeface="Calibri" panose="020F0502020204030204" pitchFamily="34" charset="0"/>
            </a:endParaRPr>
          </a:p>
          <a:p>
            <a:pPr>
              <a:lnSpc>
                <a:spcPct val="150000"/>
              </a:lnSpc>
              <a:defRPr b="1">
                <a:latin typeface="+mj-lt"/>
                <a:ea typeface="+mj-ea"/>
                <a:cs typeface="+mj-cs"/>
                <a:sym typeface="Helvetica"/>
              </a:defRPr>
            </a:pPr>
            <a:endParaRPr lang="de-DE" sz="1800" dirty="0">
              <a:latin typeface="Calibri" panose="020F0502020204030204" pitchFamily="34" charset="0"/>
              <a:cs typeface="Calibri" panose="020F0502020204030204" pitchFamily="34" charset="0"/>
              <a:sym typeface="Calibri"/>
            </a:endParaRPr>
          </a:p>
          <a:p>
            <a:pPr>
              <a:lnSpc>
                <a:spcPct val="150000"/>
              </a:lnSpc>
              <a:defRPr b="1">
                <a:latin typeface="+mj-lt"/>
                <a:ea typeface="+mj-ea"/>
                <a:cs typeface="+mj-cs"/>
                <a:sym typeface="Helvetica"/>
              </a:defRPr>
            </a:pPr>
            <a:r>
              <a:rPr lang="de-DE" sz="2000" dirty="0">
                <a:latin typeface="Calibri" panose="020F0502020204030204" pitchFamily="34" charset="0"/>
                <a:cs typeface="Calibri" panose="020F0502020204030204" pitchFamily="34" charset="0"/>
              </a:rPr>
              <a:t>Modul B 3.5</a:t>
            </a:r>
            <a:r>
              <a:rPr lang="de-DE" sz="2000" dirty="0">
                <a:latin typeface="Calibri" panose="020F0502020204030204" pitchFamily="34" charset="0"/>
                <a:cs typeface="Calibri" panose="020F0502020204030204" pitchFamily="34" charset="0"/>
                <a:sym typeface="Calibri"/>
              </a:rPr>
              <a:t> – Prüfungsmodul </a:t>
            </a:r>
            <a:r>
              <a:rPr lang="de-DE" sz="2000" dirty="0">
                <a:latin typeface="Calibri" panose="020F0502020204030204" pitchFamily="34" charset="0"/>
                <a:cs typeface="Calibri" panose="020F0502020204030204" pitchFamily="34" charset="0"/>
              </a:rPr>
              <a:t>Mündliche Prüfung </a:t>
            </a:r>
            <a:r>
              <a:rPr lang="de-DE" sz="2000" dirty="0">
                <a:latin typeface="Calibri" panose="020F0502020204030204" pitchFamily="34" charset="0"/>
                <a:cs typeface="Calibri" panose="020F0502020204030204" pitchFamily="34" charset="0"/>
                <a:sym typeface="Calibri"/>
              </a:rPr>
              <a:t>– Pflichtmodul</a:t>
            </a:r>
          </a:p>
          <a:p>
            <a:pPr>
              <a:lnSpc>
                <a:spcPct val="150000"/>
              </a:lnSpc>
              <a:defRPr b="1">
                <a:latin typeface="+mj-lt"/>
                <a:ea typeface="+mj-ea"/>
                <a:cs typeface="+mj-cs"/>
                <a:sym typeface="Helvetica"/>
              </a:defRPr>
            </a:pPr>
            <a:endParaRPr lang="de-DE" sz="2000" dirty="0">
              <a:latin typeface="Calibri" panose="020F0502020204030204" pitchFamily="34" charset="0"/>
              <a:cs typeface="Calibri" panose="020F0502020204030204" pitchFamily="34" charset="0"/>
              <a:sym typeface="Calibri"/>
            </a:endParaRPr>
          </a:p>
          <a:p>
            <a:pPr marL="285750" indent="-285750">
              <a:buSzPct val="130000"/>
              <a:buFont typeface="Arial" panose="020B0604020202020204" pitchFamily="34" charset="0"/>
              <a:buChar char="•"/>
              <a:defRPr b="1">
                <a:latin typeface="+mj-lt"/>
                <a:ea typeface="+mj-ea"/>
                <a:cs typeface="+mj-cs"/>
                <a:sym typeface="Helvetica"/>
              </a:defRPr>
            </a:pPr>
            <a:r>
              <a:rPr lang="de-DE" sz="1800" b="0" dirty="0">
                <a:latin typeface="Calibri" panose="020F0502020204030204" pitchFamily="34" charset="0"/>
                <a:cs typeface="Calibri" panose="020F0502020204030204" pitchFamily="34" charset="0"/>
                <a:sym typeface="Calibri"/>
              </a:rPr>
              <a:t>45-minütige </a:t>
            </a:r>
            <a:r>
              <a:rPr lang="de-DE" sz="1800" b="0" dirty="0" err="1">
                <a:latin typeface="Calibri" panose="020F0502020204030204" pitchFamily="34" charset="0"/>
                <a:cs typeface="Calibri" panose="020F0502020204030204" pitchFamily="34" charset="0"/>
                <a:sym typeface="Calibri"/>
              </a:rPr>
              <a:t>mündl</a:t>
            </a:r>
            <a:r>
              <a:rPr lang="de-DE" sz="1800" b="0" dirty="0">
                <a:latin typeface="Calibri" panose="020F0502020204030204" pitchFamily="34" charset="0"/>
                <a:cs typeface="Calibri" panose="020F0502020204030204" pitchFamily="34" charset="0"/>
                <a:sym typeface="Calibri"/>
              </a:rPr>
              <a:t>. </a:t>
            </a:r>
            <a:r>
              <a:rPr lang="de-DE" sz="1800" b="0" dirty="0">
                <a:latin typeface="Calibri" panose="020F0502020204030204" pitchFamily="34" charset="0"/>
                <a:cs typeface="Calibri" panose="020F0502020204030204" pitchFamily="34" charset="0"/>
              </a:rPr>
              <a:t>Prüfung</a:t>
            </a:r>
          </a:p>
          <a:p>
            <a:pPr marL="285750" indent="-285750">
              <a:buSzPct val="130000"/>
              <a:buFont typeface="Arial" panose="020B0604020202020204" pitchFamily="34" charset="0"/>
              <a:buChar char="•"/>
              <a:defRPr b="1">
                <a:latin typeface="+mj-lt"/>
                <a:ea typeface="+mj-ea"/>
                <a:cs typeface="+mj-cs"/>
                <a:sym typeface="Helvetica"/>
              </a:defRPr>
            </a:pPr>
            <a:r>
              <a:rPr lang="de-DE" sz="1800" b="0" dirty="0">
                <a:latin typeface="Calibri" panose="020F0502020204030204" pitchFamily="34" charset="0"/>
                <a:cs typeface="Calibri" panose="020F0502020204030204" pitchFamily="34" charset="0"/>
                <a:sym typeface="Calibri"/>
              </a:rPr>
              <a:t>zwei Themen aus dem Schwerpunktgebiet, ein Thema im zweiten Studiengebiet</a:t>
            </a:r>
            <a:endParaRPr lang="de-DE" sz="1800" b="0" dirty="0">
              <a:latin typeface="Calibri" panose="020F0502020204030204" pitchFamily="34" charset="0"/>
              <a:cs typeface="Calibri" panose="020F0502020204030204" pitchFamily="34" charset="0"/>
            </a:endParaRPr>
          </a:p>
          <a:p>
            <a:pPr marL="285750" indent="-285750">
              <a:buSzPct val="130000"/>
              <a:buFont typeface="Arial" panose="020B0604020202020204" pitchFamily="34" charset="0"/>
              <a:buChar char="•"/>
              <a:defRPr b="1">
                <a:latin typeface="+mj-lt"/>
                <a:ea typeface="+mj-ea"/>
                <a:cs typeface="+mj-cs"/>
                <a:sym typeface="Helvetica"/>
              </a:defRPr>
            </a:pPr>
            <a:r>
              <a:rPr lang="de-DE" sz="1800" b="0" dirty="0">
                <a:latin typeface="Calibri" panose="020F0502020204030204" pitchFamily="34" charset="0"/>
                <a:cs typeface="Calibri" panose="020F0502020204030204" pitchFamily="34" charset="0"/>
                <a:sym typeface="Calibri"/>
              </a:rPr>
              <a:t>5 LP (Faktor 2)</a:t>
            </a:r>
            <a:endParaRPr lang="de-DE" sz="1800" b="0" dirty="0">
              <a:latin typeface="Calibri" panose="020F0502020204030204" pitchFamily="34" charset="0"/>
              <a:cs typeface="Calibri" panose="020F0502020204030204" pitchFamily="34" charset="0"/>
            </a:endParaRPr>
          </a:p>
          <a:p>
            <a:pPr marL="0" marR="0" indent="0" algn="l" defTabSz="863600" rtl="0" fontAlgn="auto" latinLnBrk="0" hangingPunct="0">
              <a:lnSpc>
                <a:spcPts val="2900"/>
              </a:lnSpc>
              <a:spcBef>
                <a:spcPts val="0"/>
              </a:spcBef>
              <a:spcAft>
                <a:spcPts val="0"/>
              </a:spcAft>
              <a:buClrTx/>
              <a:buSzTx/>
              <a:buFontTx/>
              <a:buNone/>
              <a:tabLst/>
            </a:pPr>
            <a:endParaRPr kumimoji="0" lang="de-DE" sz="1800" b="1" i="0" u="none" strike="noStrike" cap="none" spc="0" normalizeH="0" baseline="0" dirty="0">
              <a:ln>
                <a:noFill/>
              </a:ln>
              <a:solidFill>
                <a:srgbClr val="000000"/>
              </a:solidFill>
              <a:effectLst/>
              <a:uFillTx/>
              <a:latin typeface="+mj-lt"/>
              <a:ea typeface="+mj-ea"/>
              <a:cs typeface="+mj-cs"/>
              <a:sym typeface="Helvetica"/>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Modulhandbuch – Hauptfach"/>
          <p:cNvSpPr txBox="1">
            <a:spLocks noGrp="1"/>
          </p:cNvSpPr>
          <p:nvPr>
            <p:ph type="title" idx="4294967295"/>
          </p:nvPr>
        </p:nvSpPr>
        <p:spPr>
          <a:prstGeom prst="rect">
            <a:avLst/>
          </a:prstGeom>
        </p:spPr>
        <p:txBody>
          <a:bodyPr/>
          <a:lstStyle/>
          <a:p>
            <a:r>
              <a:rPr dirty="0" err="1">
                <a:latin typeface="Calibri" panose="020F0502020204030204" pitchFamily="34" charset="0"/>
                <a:cs typeface="Calibri" panose="020F0502020204030204" pitchFamily="34" charset="0"/>
              </a:rPr>
              <a:t>Modulhandbuch</a:t>
            </a:r>
            <a:r>
              <a:rPr dirty="0">
                <a:latin typeface="Calibri" panose="020F0502020204030204" pitchFamily="34" charset="0"/>
                <a:cs typeface="Calibri" panose="020F0502020204030204" pitchFamily="34" charset="0"/>
              </a:rPr>
              <a:t> </a:t>
            </a:r>
            <a:r>
              <a:rPr b="0" dirty="0">
                <a:latin typeface="Calibri" panose="020F0502020204030204" pitchFamily="34" charset="0"/>
                <a:ea typeface="Calibri"/>
                <a:cs typeface="Calibri" panose="020F0502020204030204" pitchFamily="34" charset="0"/>
                <a:sym typeface="Calibri"/>
              </a:rPr>
              <a:t>– </a:t>
            </a:r>
            <a:r>
              <a:rPr b="0" dirty="0" err="1">
                <a:latin typeface="Calibri" panose="020F0502020204030204" pitchFamily="34" charset="0"/>
                <a:ea typeface="Calibri"/>
                <a:cs typeface="Calibri" panose="020F0502020204030204" pitchFamily="34" charset="0"/>
                <a:sym typeface="Calibri"/>
              </a:rPr>
              <a:t>Hauptfach</a:t>
            </a:r>
            <a:endParaRPr b="0" dirty="0">
              <a:latin typeface="Calibri" panose="020F0502020204030204" pitchFamily="34" charset="0"/>
              <a:ea typeface="Calibri"/>
              <a:cs typeface="Calibri" panose="020F0502020204030204" pitchFamily="34" charset="0"/>
              <a:sym typeface="Calibri"/>
            </a:endParaRPr>
          </a:p>
        </p:txBody>
      </p:sp>
      <p:sp>
        <p:nvSpPr>
          <p:cNvPr id="270" name="Orientierungsprüfung…"/>
          <p:cNvSpPr txBox="1">
            <a:spLocks noGrp="1"/>
          </p:cNvSpPr>
          <p:nvPr>
            <p:ph type="body" idx="4294967295"/>
          </p:nvPr>
        </p:nvSpPr>
        <p:spPr>
          <a:prstGeom prst="rect">
            <a:avLst/>
          </a:prstGeom>
          <a:ln>
            <a:noFill/>
          </a:ln>
        </p:spPr>
        <p:txBody>
          <a:bodyPr/>
          <a:lstStyle/>
          <a:p>
            <a:pPr>
              <a:defRPr b="1">
                <a:latin typeface="+mj-lt"/>
                <a:ea typeface="+mj-ea"/>
                <a:cs typeface="+mj-cs"/>
                <a:sym typeface="Helvetica"/>
              </a:defRPr>
            </a:pPr>
            <a:r>
              <a:rPr sz="2800" err="1">
                <a:latin typeface="Calibri" panose="020F0502020204030204" pitchFamily="34" charset="0"/>
                <a:cs typeface="Calibri" panose="020F0502020204030204" pitchFamily="34" charset="0"/>
              </a:rPr>
              <a:t>Orientierungs</a:t>
            </a:r>
            <a:r>
              <a:rPr lang="de-DE" sz="2800" err="1">
                <a:latin typeface="Calibri" panose="020F0502020204030204" pitchFamily="34" charset="0"/>
                <a:cs typeface="Calibri" panose="020F0502020204030204" pitchFamily="34" charset="0"/>
              </a:rPr>
              <a:t>nachweis</a:t>
            </a:r>
            <a:endParaRPr lang="de-DE" sz="2800">
              <a:latin typeface="Calibri" panose="020F0502020204030204" pitchFamily="34" charset="0"/>
              <a:cs typeface="Calibri" panose="020F0502020204030204" pitchFamily="34" charset="0"/>
            </a:endParaRPr>
          </a:p>
          <a:p>
            <a:pPr>
              <a:defRPr b="1">
                <a:latin typeface="+mj-lt"/>
                <a:ea typeface="+mj-ea"/>
                <a:cs typeface="+mj-cs"/>
                <a:sym typeface="Helvetica"/>
              </a:defRPr>
            </a:pPr>
            <a:endParaRPr sz="2000" b="0">
              <a:latin typeface="Calibri" panose="020F0502020204030204" pitchFamily="34" charset="0"/>
              <a:cs typeface="Calibri" panose="020F0502020204030204" pitchFamily="34" charset="0"/>
              <a:sym typeface="Calibri"/>
            </a:endParaRPr>
          </a:p>
          <a:p>
            <a:pPr>
              <a:defRPr b="1">
                <a:latin typeface="+mj-lt"/>
                <a:ea typeface="+mj-ea"/>
                <a:cs typeface="+mj-cs"/>
                <a:sym typeface="Helvetica"/>
              </a:defRPr>
            </a:pPr>
            <a:endParaRPr sz="1500" b="0">
              <a:latin typeface="Calibri" panose="020F0502020204030204" pitchFamily="34" charset="0"/>
              <a:cs typeface="Calibri" panose="020F0502020204030204" pitchFamily="34" charset="0"/>
              <a:sym typeface="Calibri"/>
            </a:endParaRPr>
          </a:p>
          <a:p>
            <a:pPr marL="285750" indent="-285750">
              <a:buSzPct val="130000"/>
              <a:buFont typeface="Arial" panose="020B0604020202020204" pitchFamily="34" charset="0"/>
              <a:buChar char="•"/>
              <a:defRPr b="1">
                <a:latin typeface="+mj-lt"/>
                <a:ea typeface="+mj-ea"/>
                <a:cs typeface="+mj-cs"/>
                <a:sym typeface="Helvetica"/>
              </a:defRPr>
            </a:pPr>
            <a:r>
              <a:rPr sz="1500" b="0">
                <a:latin typeface="Calibri" panose="020F0502020204030204" pitchFamily="34" charset="0"/>
                <a:cs typeface="Calibri" panose="020F0502020204030204" pitchFamily="34" charset="0"/>
                <a:sym typeface="Calibri"/>
              </a:rPr>
              <a:t>D</a:t>
            </a:r>
            <a:r>
              <a:rPr lang="de-DE" sz="1500" b="0">
                <a:latin typeface="Calibri" panose="020F0502020204030204" pitchFamily="34" charset="0"/>
                <a:cs typeface="Calibri" panose="020F0502020204030204" pitchFamily="34" charset="0"/>
                <a:sym typeface="Calibri"/>
              </a:rPr>
              <a:t>er</a:t>
            </a:r>
            <a:r>
              <a:rPr sz="1500" b="0">
                <a:latin typeface="Calibri" panose="020F0502020204030204" pitchFamily="34" charset="0"/>
                <a:cs typeface="Calibri" panose="020F0502020204030204" pitchFamily="34" charset="0"/>
                <a:sym typeface="Calibri"/>
              </a:rPr>
              <a:t> </a:t>
            </a:r>
            <a:r>
              <a:rPr sz="1500" b="0" err="1">
                <a:latin typeface="Calibri" panose="020F0502020204030204" pitchFamily="34" charset="0"/>
                <a:cs typeface="Calibri" panose="020F0502020204030204" pitchFamily="34" charset="0"/>
                <a:sym typeface="Calibri"/>
              </a:rPr>
              <a:t>Orientierung</a:t>
            </a:r>
            <a:r>
              <a:rPr lang="de-DE" sz="1500" b="0" err="1">
                <a:latin typeface="Calibri" panose="020F0502020204030204" pitchFamily="34" charset="0"/>
                <a:cs typeface="Calibri" panose="020F0502020204030204" pitchFamily="34" charset="0"/>
                <a:sym typeface="Calibri"/>
              </a:rPr>
              <a:t>snachweis</a:t>
            </a:r>
            <a:r>
              <a:rPr sz="1500" b="0">
                <a:latin typeface="Calibri" panose="020F0502020204030204" pitchFamily="34" charset="0"/>
                <a:cs typeface="Calibri" panose="020F0502020204030204" pitchFamily="34" charset="0"/>
                <a:sym typeface="Calibri"/>
              </a:rPr>
              <a:t> </a:t>
            </a:r>
            <a:r>
              <a:rPr sz="1500" b="0" err="1">
                <a:latin typeface="Calibri" panose="020F0502020204030204" pitchFamily="34" charset="0"/>
                <a:cs typeface="Calibri" panose="020F0502020204030204" pitchFamily="34" charset="0"/>
                <a:sym typeface="Calibri"/>
              </a:rPr>
              <a:t>im</a:t>
            </a:r>
            <a:r>
              <a:rPr sz="1500" b="0">
                <a:latin typeface="Calibri" panose="020F0502020204030204" pitchFamily="34" charset="0"/>
                <a:cs typeface="Calibri" panose="020F0502020204030204" pitchFamily="34" charset="0"/>
                <a:sym typeface="Calibri"/>
              </a:rPr>
              <a:t> </a:t>
            </a:r>
            <a:r>
              <a:rPr sz="1500" b="0" err="1">
                <a:latin typeface="Calibri" panose="020F0502020204030204" pitchFamily="34" charset="0"/>
                <a:cs typeface="Calibri" panose="020F0502020204030204" pitchFamily="34" charset="0"/>
                <a:sym typeface="Calibri"/>
              </a:rPr>
              <a:t>Fach</a:t>
            </a:r>
            <a:r>
              <a:rPr sz="1500" b="0">
                <a:latin typeface="Calibri" panose="020F0502020204030204" pitchFamily="34" charset="0"/>
                <a:cs typeface="Calibri" panose="020F0502020204030204" pitchFamily="34" charset="0"/>
                <a:sym typeface="Calibri"/>
              </a:rPr>
              <a:t> </a:t>
            </a:r>
            <a:r>
              <a:rPr sz="1500" b="0" err="1">
                <a:latin typeface="Calibri" panose="020F0502020204030204" pitchFamily="34" charset="0"/>
                <a:cs typeface="Calibri" panose="020F0502020204030204" pitchFamily="34" charset="0"/>
                <a:sym typeface="Calibri"/>
              </a:rPr>
              <a:t>Germanistik</a:t>
            </a:r>
            <a:r>
              <a:rPr sz="1500" b="0">
                <a:latin typeface="Calibri" panose="020F0502020204030204" pitchFamily="34" charset="0"/>
                <a:cs typeface="Calibri" panose="020F0502020204030204" pitchFamily="34" charset="0"/>
                <a:sym typeface="Calibri"/>
              </a:rPr>
              <a:t> </a:t>
            </a:r>
            <a:r>
              <a:rPr sz="1500" b="0" err="1">
                <a:latin typeface="Calibri" panose="020F0502020204030204" pitchFamily="34" charset="0"/>
                <a:cs typeface="Calibri" panose="020F0502020204030204" pitchFamily="34" charset="0"/>
                <a:sym typeface="Calibri"/>
              </a:rPr>
              <a:t>wird</a:t>
            </a:r>
            <a:r>
              <a:rPr sz="1500" b="0">
                <a:latin typeface="Calibri" panose="020F0502020204030204" pitchFamily="34" charset="0"/>
                <a:cs typeface="Calibri" panose="020F0502020204030204" pitchFamily="34" charset="0"/>
                <a:sym typeface="Calibri"/>
              </a:rPr>
              <a:t> </a:t>
            </a:r>
            <a:r>
              <a:rPr sz="1500" b="0" err="1">
                <a:latin typeface="Calibri" panose="020F0502020204030204" pitchFamily="34" charset="0"/>
                <a:cs typeface="Calibri" panose="020F0502020204030204" pitchFamily="34" charset="0"/>
                <a:sym typeface="Calibri"/>
              </a:rPr>
              <a:t>studienbegleitend</a:t>
            </a:r>
            <a:r>
              <a:rPr sz="1500" b="0">
                <a:latin typeface="Calibri" panose="020F0502020204030204" pitchFamily="34" charset="0"/>
                <a:cs typeface="Calibri" panose="020F0502020204030204" pitchFamily="34" charset="0"/>
                <a:sym typeface="Calibri"/>
              </a:rPr>
              <a:t> </a:t>
            </a:r>
            <a:r>
              <a:rPr sz="1500" b="0" err="1">
                <a:latin typeface="Calibri" panose="020F0502020204030204" pitchFamily="34" charset="0"/>
                <a:cs typeface="Calibri" panose="020F0502020204030204" pitchFamily="34" charset="0"/>
                <a:sym typeface="Calibri"/>
              </a:rPr>
              <a:t>abgelegt</a:t>
            </a:r>
            <a:r>
              <a:rPr sz="1500" b="0">
                <a:latin typeface="Calibri" panose="020F0502020204030204" pitchFamily="34" charset="0"/>
                <a:cs typeface="Calibri" panose="020F0502020204030204" pitchFamily="34" charset="0"/>
                <a:sym typeface="Calibri"/>
              </a:rPr>
              <a:t>.</a:t>
            </a:r>
          </a:p>
          <a:p>
            <a:pPr marL="285750" indent="-285750">
              <a:buSzPct val="130000"/>
              <a:buFont typeface="Arial" panose="020B0604020202020204" pitchFamily="34" charset="0"/>
              <a:buChar char="•"/>
              <a:defRPr b="1">
                <a:latin typeface="+mj-lt"/>
                <a:ea typeface="+mj-ea"/>
                <a:cs typeface="+mj-cs"/>
                <a:sym typeface="Helvetica"/>
              </a:defRPr>
            </a:pPr>
            <a:endParaRPr sz="1500" b="0">
              <a:latin typeface="Calibri" panose="020F0502020204030204" pitchFamily="34" charset="0"/>
              <a:cs typeface="Calibri" panose="020F0502020204030204" pitchFamily="34" charset="0"/>
              <a:sym typeface="Calibri"/>
            </a:endParaRPr>
          </a:p>
          <a:p>
            <a:pPr marL="285750" indent="-285750">
              <a:buSzPct val="130000"/>
              <a:buFont typeface="Arial" panose="020B0604020202020204" pitchFamily="34" charset="0"/>
              <a:buChar char="•"/>
              <a:defRPr b="1">
                <a:latin typeface="+mj-lt"/>
                <a:ea typeface="+mj-ea"/>
                <a:cs typeface="+mj-cs"/>
                <a:sym typeface="Helvetica"/>
              </a:defRPr>
            </a:pPr>
            <a:r>
              <a:rPr lang="de-DE" sz="1500" b="0">
                <a:latin typeface="Calibri" panose="020F0502020204030204" pitchFamily="34" charset="0"/>
                <a:cs typeface="Calibri" panose="020F0502020204030204" pitchFamily="34" charset="0"/>
                <a:sym typeface="Calibri"/>
              </a:rPr>
              <a:t>Als Nachweis </a:t>
            </a:r>
            <a:r>
              <a:rPr sz="1500" b="0" err="1">
                <a:latin typeface="Calibri" panose="020F0502020204030204" pitchFamily="34" charset="0"/>
                <a:cs typeface="Calibri" panose="020F0502020204030204" pitchFamily="34" charset="0"/>
                <a:sym typeface="Calibri"/>
              </a:rPr>
              <a:t>müssen</a:t>
            </a:r>
            <a:r>
              <a:rPr sz="1500" b="0">
                <a:latin typeface="Calibri" panose="020F0502020204030204" pitchFamily="34" charset="0"/>
                <a:cs typeface="Calibri" panose="020F0502020204030204" pitchFamily="34" charset="0"/>
                <a:sym typeface="Calibri"/>
              </a:rPr>
              <a:t> die </a:t>
            </a:r>
            <a:r>
              <a:rPr sz="1500" b="1" err="1">
                <a:latin typeface="Calibri" panose="020F0502020204030204" pitchFamily="34" charset="0"/>
                <a:cs typeface="Calibri" panose="020F0502020204030204" pitchFamily="34" charset="0"/>
                <a:sym typeface="Calibri"/>
              </a:rPr>
              <a:t>Einführung</a:t>
            </a:r>
            <a:r>
              <a:rPr sz="1500" b="1">
                <a:latin typeface="Calibri" panose="020F0502020204030204" pitchFamily="34" charset="0"/>
                <a:cs typeface="Calibri" panose="020F0502020204030204" pitchFamily="34" charset="0"/>
                <a:sym typeface="Calibri"/>
              </a:rPr>
              <a:t> in die </a:t>
            </a:r>
            <a:r>
              <a:rPr sz="1500" b="1" err="1">
                <a:latin typeface="Calibri" panose="020F0502020204030204" pitchFamily="34" charset="0"/>
                <a:cs typeface="Calibri" panose="020F0502020204030204" pitchFamily="34" charset="0"/>
                <a:sym typeface="Calibri"/>
              </a:rPr>
              <a:t>Mediävistik</a:t>
            </a:r>
            <a:r>
              <a:rPr sz="1500" b="1">
                <a:latin typeface="Calibri" panose="020F0502020204030204" pitchFamily="34" charset="0"/>
                <a:cs typeface="Calibri" panose="020F0502020204030204" pitchFamily="34" charset="0"/>
                <a:sym typeface="Calibri"/>
              </a:rPr>
              <a:t> </a:t>
            </a:r>
            <a:r>
              <a:rPr sz="1500" b="1" u="sng">
                <a:latin typeface="Calibri" panose="020F0502020204030204" pitchFamily="34" charset="0"/>
                <a:cs typeface="Calibri" panose="020F0502020204030204" pitchFamily="34" charset="0"/>
                <a:sym typeface="Calibri"/>
              </a:rPr>
              <a:t>und</a:t>
            </a:r>
            <a:r>
              <a:rPr sz="1500" b="0">
                <a:latin typeface="Calibri" panose="020F0502020204030204" pitchFamily="34" charset="0"/>
                <a:cs typeface="Calibri" panose="020F0502020204030204" pitchFamily="34" charset="0"/>
                <a:sym typeface="Calibri"/>
              </a:rPr>
              <a:t> die </a:t>
            </a:r>
            <a:r>
              <a:rPr sz="1500" b="1" err="1">
                <a:latin typeface="Calibri" panose="020F0502020204030204" pitchFamily="34" charset="0"/>
                <a:cs typeface="Calibri" panose="020F0502020204030204" pitchFamily="34" charset="0"/>
                <a:sym typeface="Calibri"/>
              </a:rPr>
              <a:t>Einführung</a:t>
            </a:r>
            <a:r>
              <a:rPr sz="1500" b="1">
                <a:latin typeface="Calibri" panose="020F0502020204030204" pitchFamily="34" charset="0"/>
                <a:cs typeface="Calibri" panose="020F0502020204030204" pitchFamily="34" charset="0"/>
                <a:sym typeface="Calibri"/>
              </a:rPr>
              <a:t> in die </a:t>
            </a:r>
            <a:r>
              <a:rPr sz="1500" b="1" err="1">
                <a:latin typeface="Calibri" panose="020F0502020204030204" pitchFamily="34" charset="0"/>
                <a:cs typeface="Calibri" panose="020F0502020204030204" pitchFamily="34" charset="0"/>
                <a:sym typeface="Calibri"/>
              </a:rPr>
              <a:t>Neuere</a:t>
            </a:r>
            <a:r>
              <a:rPr sz="1500" b="1">
                <a:latin typeface="Calibri" panose="020F0502020204030204" pitchFamily="34" charset="0"/>
                <a:cs typeface="Calibri" panose="020F0502020204030204" pitchFamily="34" charset="0"/>
                <a:sym typeface="Calibri"/>
              </a:rPr>
              <a:t> </a:t>
            </a:r>
            <a:r>
              <a:rPr lang="de-DE" sz="1500" b="1">
                <a:latin typeface="Calibri" panose="020F0502020204030204" pitchFamily="34" charset="0"/>
                <a:cs typeface="Calibri" panose="020F0502020204030204" pitchFamily="34" charset="0"/>
                <a:sym typeface="Calibri"/>
              </a:rPr>
              <a:t>d</a:t>
            </a:r>
            <a:r>
              <a:rPr sz="1500" b="1" err="1">
                <a:latin typeface="Calibri" panose="020F0502020204030204" pitchFamily="34" charset="0"/>
                <a:cs typeface="Calibri" panose="020F0502020204030204" pitchFamily="34" charset="0"/>
                <a:sym typeface="Calibri"/>
              </a:rPr>
              <a:t>eutsche</a:t>
            </a:r>
            <a:r>
              <a:rPr sz="1500" b="1">
                <a:latin typeface="Calibri" panose="020F0502020204030204" pitchFamily="34" charset="0"/>
                <a:cs typeface="Calibri" panose="020F0502020204030204" pitchFamily="34" charset="0"/>
                <a:sym typeface="Calibri"/>
              </a:rPr>
              <a:t> </a:t>
            </a:r>
            <a:r>
              <a:rPr sz="1500" b="1" err="1">
                <a:latin typeface="Calibri" panose="020F0502020204030204" pitchFamily="34" charset="0"/>
                <a:cs typeface="Calibri" panose="020F0502020204030204" pitchFamily="34" charset="0"/>
                <a:sym typeface="Calibri"/>
              </a:rPr>
              <a:t>Literaturwissenschaft</a:t>
            </a:r>
            <a:r>
              <a:rPr sz="1500" b="0">
                <a:latin typeface="Calibri" panose="020F0502020204030204" pitchFamily="34" charset="0"/>
                <a:cs typeface="Calibri" panose="020F0502020204030204" pitchFamily="34" charset="0"/>
                <a:sym typeface="Calibri"/>
              </a:rPr>
              <a:t> </a:t>
            </a:r>
            <a:r>
              <a:rPr sz="1500" b="0" err="1">
                <a:latin typeface="Calibri" panose="020F0502020204030204" pitchFamily="34" charset="0"/>
                <a:cs typeface="Calibri" panose="020F0502020204030204" pitchFamily="34" charset="0"/>
                <a:sym typeface="Calibri"/>
              </a:rPr>
              <a:t>bestanden</a:t>
            </a:r>
            <a:r>
              <a:rPr sz="1500" b="0">
                <a:latin typeface="Calibri" panose="020F0502020204030204" pitchFamily="34" charset="0"/>
                <a:cs typeface="Calibri" panose="020F0502020204030204" pitchFamily="34" charset="0"/>
                <a:sym typeface="Calibri"/>
              </a:rPr>
              <a:t> </a:t>
            </a:r>
            <a:r>
              <a:rPr sz="1500" b="0" err="1">
                <a:latin typeface="Calibri" panose="020F0502020204030204" pitchFamily="34" charset="0"/>
                <a:cs typeface="Calibri" panose="020F0502020204030204" pitchFamily="34" charset="0"/>
                <a:sym typeface="Calibri"/>
              </a:rPr>
              <a:t>werden</a:t>
            </a:r>
            <a:r>
              <a:rPr sz="1500" b="0">
                <a:latin typeface="Calibri" panose="020F0502020204030204" pitchFamily="34" charset="0"/>
                <a:cs typeface="Calibri" panose="020F0502020204030204" pitchFamily="34" charset="0"/>
                <a:sym typeface="Calibri"/>
              </a:rPr>
              <a:t>.</a:t>
            </a:r>
          </a:p>
          <a:p>
            <a:pPr marL="285750" indent="-285750">
              <a:buSzPct val="130000"/>
              <a:buFont typeface="Arial" panose="020B0604020202020204" pitchFamily="34" charset="0"/>
              <a:buChar char="•"/>
              <a:defRPr b="1">
                <a:latin typeface="+mj-lt"/>
                <a:ea typeface="+mj-ea"/>
                <a:cs typeface="+mj-cs"/>
                <a:sym typeface="Helvetica"/>
              </a:defRPr>
            </a:pPr>
            <a:endParaRPr sz="1500" b="0">
              <a:latin typeface="Calibri" panose="020F0502020204030204" pitchFamily="34" charset="0"/>
              <a:cs typeface="Calibri" panose="020F0502020204030204" pitchFamily="34" charset="0"/>
              <a:sym typeface="Calibri"/>
            </a:endParaRPr>
          </a:p>
          <a:p>
            <a:pPr marL="285750" indent="-285750">
              <a:buSzPct val="130000"/>
              <a:buFont typeface="Arial" panose="020B0604020202020204" pitchFamily="34" charset="0"/>
              <a:buChar char="•"/>
              <a:defRPr b="1">
                <a:latin typeface="+mj-lt"/>
                <a:ea typeface="+mj-ea"/>
                <a:cs typeface="+mj-cs"/>
                <a:sym typeface="Helvetica"/>
              </a:defRPr>
            </a:pPr>
            <a:r>
              <a:rPr lang="de-DE" sz="1500" b="0">
                <a:latin typeface="Calibri" panose="020F0502020204030204" pitchFamily="34" charset="0"/>
                <a:cs typeface="Calibri" panose="020F0502020204030204" pitchFamily="34" charset="0"/>
                <a:sym typeface="Calibri"/>
              </a:rPr>
              <a:t>Beide Prüfungen </a:t>
            </a:r>
            <a:r>
              <a:rPr lang="de-DE" sz="1500" b="1">
                <a:latin typeface="Calibri" panose="020F0502020204030204" pitchFamily="34" charset="0"/>
                <a:cs typeface="Calibri" panose="020F0502020204030204" pitchFamily="34" charset="0"/>
                <a:sym typeface="Calibri"/>
              </a:rPr>
              <a:t>müssen bis zum Ende des zweiten Semesters </a:t>
            </a:r>
            <a:r>
              <a:rPr lang="de-DE" sz="1500" b="0">
                <a:latin typeface="Calibri" panose="020F0502020204030204" pitchFamily="34" charset="0"/>
                <a:cs typeface="Calibri" panose="020F0502020204030204" pitchFamily="34" charset="0"/>
                <a:sym typeface="Calibri"/>
              </a:rPr>
              <a:t>einmal angetreten worden sein. Sie dürfen zweimal wiederholt werden.</a:t>
            </a:r>
          </a:p>
          <a:p>
            <a:pPr marL="160421" indent="-160421">
              <a:buSzPct val="100000"/>
              <a:buChar char="•"/>
              <a:defRPr b="1">
                <a:latin typeface="+mj-lt"/>
                <a:ea typeface="+mj-ea"/>
                <a:cs typeface="+mj-cs"/>
                <a:sym typeface="Helvetica"/>
              </a:defRPr>
            </a:pPr>
            <a:endParaRPr lang="de-DE" sz="1500">
              <a:latin typeface="Calibri" panose="020F0502020204030204" pitchFamily="34" charset="0"/>
              <a:cs typeface="Calibri" panose="020F0502020204030204" pitchFamily="34" charset="0"/>
            </a:endParaRPr>
          </a:p>
          <a:p>
            <a:pPr>
              <a:buSzPct val="100000"/>
              <a:defRPr b="1">
                <a:latin typeface="+mj-lt"/>
                <a:ea typeface="+mj-ea"/>
                <a:cs typeface="+mj-cs"/>
                <a:sym typeface="Helvetica"/>
              </a:defRPr>
            </a:pPr>
            <a:endParaRPr lang="de-DE" sz="1500" b="0">
              <a:latin typeface="Calibri" panose="020F0502020204030204" pitchFamily="34" charset="0"/>
              <a:cs typeface="Calibri" panose="020F0502020204030204" pitchFamily="34" charset="0"/>
              <a:sym typeface="Calibri"/>
            </a:endParaRPr>
          </a:p>
        </p:txBody>
      </p:sp>
      <p:sp>
        <p:nvSpPr>
          <p:cNvPr id="2" name="Foliennummernplatzhalter 1">
            <a:extLst>
              <a:ext uri="{FF2B5EF4-FFF2-40B4-BE49-F238E27FC236}">
                <a16:creationId xmlns:a16="http://schemas.microsoft.com/office/drawing/2014/main" id="{F202FB07-0DCD-7E48-809D-3D9ADE8F27D7}"/>
              </a:ext>
            </a:extLst>
          </p:cNvPr>
          <p:cNvSpPr>
            <a:spLocks noGrp="1"/>
          </p:cNvSpPr>
          <p:nvPr>
            <p:ph type="sldNum" sz="quarter" idx="2"/>
          </p:nvPr>
        </p:nvSpPr>
        <p:spPr/>
        <p:txBody>
          <a:bodyPr/>
          <a:lstStyle/>
          <a:p>
            <a:fld id="{86CB4B4D-7CA3-9044-876B-883B54F8677D}" type="slidenum">
              <a:rPr lang="de-DE" smtClean="0"/>
              <a:t>49</a:t>
            </a:fld>
            <a:endParaRPr lang="de-DE"/>
          </a:p>
        </p:txBody>
      </p:sp>
      <p:sp>
        <p:nvSpPr>
          <p:cNvPr id="3" name="Textfeld 2">
            <a:extLst>
              <a:ext uri="{FF2B5EF4-FFF2-40B4-BE49-F238E27FC236}">
                <a16:creationId xmlns:a16="http://schemas.microsoft.com/office/drawing/2014/main" id="{A5F43A0C-F483-9EC8-591D-5C53C2ABC306}"/>
              </a:ext>
            </a:extLst>
          </p:cNvPr>
          <p:cNvSpPr txBox="1"/>
          <p:nvPr/>
        </p:nvSpPr>
        <p:spPr>
          <a:xfrm>
            <a:off x="808895" y="4495979"/>
            <a:ext cx="6775935" cy="1323437"/>
          </a:xfrm>
          <a:custGeom>
            <a:avLst/>
            <a:gdLst>
              <a:gd name="connsiteX0" fmla="*/ 0 w 6775935"/>
              <a:gd name="connsiteY0" fmla="*/ 0 h 1323437"/>
              <a:gd name="connsiteX1" fmla="*/ 361383 w 6775935"/>
              <a:gd name="connsiteY1" fmla="*/ 0 h 1323437"/>
              <a:gd name="connsiteX2" fmla="*/ 993804 w 6775935"/>
              <a:gd name="connsiteY2" fmla="*/ 0 h 1323437"/>
              <a:gd name="connsiteX3" fmla="*/ 1490706 w 6775935"/>
              <a:gd name="connsiteY3" fmla="*/ 0 h 1323437"/>
              <a:gd name="connsiteX4" fmla="*/ 2055367 w 6775935"/>
              <a:gd name="connsiteY4" fmla="*/ 0 h 1323437"/>
              <a:gd name="connsiteX5" fmla="*/ 2755547 w 6775935"/>
              <a:gd name="connsiteY5" fmla="*/ 0 h 1323437"/>
              <a:gd name="connsiteX6" fmla="*/ 3184689 w 6775935"/>
              <a:gd name="connsiteY6" fmla="*/ 0 h 1323437"/>
              <a:gd name="connsiteX7" fmla="*/ 3817110 w 6775935"/>
              <a:gd name="connsiteY7" fmla="*/ 0 h 1323437"/>
              <a:gd name="connsiteX8" fmla="*/ 4246253 w 6775935"/>
              <a:gd name="connsiteY8" fmla="*/ 0 h 1323437"/>
              <a:gd name="connsiteX9" fmla="*/ 4810914 w 6775935"/>
              <a:gd name="connsiteY9" fmla="*/ 0 h 1323437"/>
              <a:gd name="connsiteX10" fmla="*/ 5443334 w 6775935"/>
              <a:gd name="connsiteY10" fmla="*/ 0 h 1323437"/>
              <a:gd name="connsiteX11" fmla="*/ 5804718 w 6775935"/>
              <a:gd name="connsiteY11" fmla="*/ 0 h 1323437"/>
              <a:gd name="connsiteX12" fmla="*/ 6166101 w 6775935"/>
              <a:gd name="connsiteY12" fmla="*/ 0 h 1323437"/>
              <a:gd name="connsiteX13" fmla="*/ 6775935 w 6775935"/>
              <a:gd name="connsiteY13" fmla="*/ 0 h 1323437"/>
              <a:gd name="connsiteX14" fmla="*/ 6775935 w 6775935"/>
              <a:gd name="connsiteY14" fmla="*/ 441146 h 1323437"/>
              <a:gd name="connsiteX15" fmla="*/ 6775935 w 6775935"/>
              <a:gd name="connsiteY15" fmla="*/ 895526 h 1323437"/>
              <a:gd name="connsiteX16" fmla="*/ 6775935 w 6775935"/>
              <a:gd name="connsiteY16" fmla="*/ 1323437 h 1323437"/>
              <a:gd name="connsiteX17" fmla="*/ 6143514 w 6775935"/>
              <a:gd name="connsiteY17" fmla="*/ 1323437 h 1323437"/>
              <a:gd name="connsiteX18" fmla="*/ 5511094 w 6775935"/>
              <a:gd name="connsiteY18" fmla="*/ 1323437 h 1323437"/>
              <a:gd name="connsiteX19" fmla="*/ 4946433 w 6775935"/>
              <a:gd name="connsiteY19" fmla="*/ 1323437 h 1323437"/>
              <a:gd name="connsiteX20" fmla="*/ 4246253 w 6775935"/>
              <a:gd name="connsiteY20" fmla="*/ 1323437 h 1323437"/>
              <a:gd name="connsiteX21" fmla="*/ 3546073 w 6775935"/>
              <a:gd name="connsiteY21" fmla="*/ 1323437 h 1323437"/>
              <a:gd name="connsiteX22" fmla="*/ 2913652 w 6775935"/>
              <a:gd name="connsiteY22" fmla="*/ 1323437 h 1323437"/>
              <a:gd name="connsiteX23" fmla="*/ 2281231 w 6775935"/>
              <a:gd name="connsiteY23" fmla="*/ 1323437 h 1323437"/>
              <a:gd name="connsiteX24" fmla="*/ 1648811 w 6775935"/>
              <a:gd name="connsiteY24" fmla="*/ 1323437 h 1323437"/>
              <a:gd name="connsiteX25" fmla="*/ 1219668 w 6775935"/>
              <a:gd name="connsiteY25" fmla="*/ 1323437 h 1323437"/>
              <a:gd name="connsiteX26" fmla="*/ 519488 w 6775935"/>
              <a:gd name="connsiteY26" fmla="*/ 1323437 h 1323437"/>
              <a:gd name="connsiteX27" fmla="*/ 0 w 6775935"/>
              <a:gd name="connsiteY27" fmla="*/ 1323437 h 1323437"/>
              <a:gd name="connsiteX28" fmla="*/ 0 w 6775935"/>
              <a:gd name="connsiteY28" fmla="*/ 921994 h 1323437"/>
              <a:gd name="connsiteX29" fmla="*/ 0 w 6775935"/>
              <a:gd name="connsiteY29" fmla="*/ 467614 h 1323437"/>
              <a:gd name="connsiteX30" fmla="*/ 0 w 6775935"/>
              <a:gd name="connsiteY30" fmla="*/ 0 h 132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75935" h="1323437" fill="none" extrusionOk="0">
                <a:moveTo>
                  <a:pt x="0" y="0"/>
                </a:moveTo>
                <a:cubicBezTo>
                  <a:pt x="76895" y="-26678"/>
                  <a:pt x="254915" y="30933"/>
                  <a:pt x="361383" y="0"/>
                </a:cubicBezTo>
                <a:cubicBezTo>
                  <a:pt x="467851" y="-30933"/>
                  <a:pt x="726836" y="22969"/>
                  <a:pt x="993804" y="0"/>
                </a:cubicBezTo>
                <a:cubicBezTo>
                  <a:pt x="1260772" y="-22969"/>
                  <a:pt x="1328139" y="43029"/>
                  <a:pt x="1490706" y="0"/>
                </a:cubicBezTo>
                <a:cubicBezTo>
                  <a:pt x="1653273" y="-43029"/>
                  <a:pt x="1899266" y="6092"/>
                  <a:pt x="2055367" y="0"/>
                </a:cubicBezTo>
                <a:cubicBezTo>
                  <a:pt x="2211468" y="-6092"/>
                  <a:pt x="2535358" y="23986"/>
                  <a:pt x="2755547" y="0"/>
                </a:cubicBezTo>
                <a:cubicBezTo>
                  <a:pt x="2975736" y="-23986"/>
                  <a:pt x="3072646" y="18318"/>
                  <a:pt x="3184689" y="0"/>
                </a:cubicBezTo>
                <a:cubicBezTo>
                  <a:pt x="3296732" y="-18318"/>
                  <a:pt x="3623432" y="14654"/>
                  <a:pt x="3817110" y="0"/>
                </a:cubicBezTo>
                <a:cubicBezTo>
                  <a:pt x="4010788" y="-14654"/>
                  <a:pt x="4145872" y="34672"/>
                  <a:pt x="4246253" y="0"/>
                </a:cubicBezTo>
                <a:cubicBezTo>
                  <a:pt x="4346634" y="-34672"/>
                  <a:pt x="4583068" y="46197"/>
                  <a:pt x="4810914" y="0"/>
                </a:cubicBezTo>
                <a:cubicBezTo>
                  <a:pt x="5038760" y="-46197"/>
                  <a:pt x="5206996" y="64661"/>
                  <a:pt x="5443334" y="0"/>
                </a:cubicBezTo>
                <a:cubicBezTo>
                  <a:pt x="5679672" y="-64661"/>
                  <a:pt x="5631267" y="11792"/>
                  <a:pt x="5804718" y="0"/>
                </a:cubicBezTo>
                <a:cubicBezTo>
                  <a:pt x="5978169" y="-11792"/>
                  <a:pt x="5991489" y="19616"/>
                  <a:pt x="6166101" y="0"/>
                </a:cubicBezTo>
                <a:cubicBezTo>
                  <a:pt x="6340713" y="-19616"/>
                  <a:pt x="6521705" y="10528"/>
                  <a:pt x="6775935" y="0"/>
                </a:cubicBezTo>
                <a:cubicBezTo>
                  <a:pt x="6820454" y="155357"/>
                  <a:pt x="6723436" y="329634"/>
                  <a:pt x="6775935" y="441146"/>
                </a:cubicBezTo>
                <a:cubicBezTo>
                  <a:pt x="6828434" y="552658"/>
                  <a:pt x="6725576" y="677086"/>
                  <a:pt x="6775935" y="895526"/>
                </a:cubicBezTo>
                <a:cubicBezTo>
                  <a:pt x="6826294" y="1113966"/>
                  <a:pt x="6756393" y="1160664"/>
                  <a:pt x="6775935" y="1323437"/>
                </a:cubicBezTo>
                <a:cubicBezTo>
                  <a:pt x="6512855" y="1356586"/>
                  <a:pt x="6424875" y="1293197"/>
                  <a:pt x="6143514" y="1323437"/>
                </a:cubicBezTo>
                <a:cubicBezTo>
                  <a:pt x="5862153" y="1353677"/>
                  <a:pt x="5738549" y="1280923"/>
                  <a:pt x="5511094" y="1323437"/>
                </a:cubicBezTo>
                <a:cubicBezTo>
                  <a:pt x="5283639" y="1365951"/>
                  <a:pt x="5088431" y="1267846"/>
                  <a:pt x="4946433" y="1323437"/>
                </a:cubicBezTo>
                <a:cubicBezTo>
                  <a:pt x="4804435" y="1379028"/>
                  <a:pt x="4412448" y="1263116"/>
                  <a:pt x="4246253" y="1323437"/>
                </a:cubicBezTo>
                <a:cubicBezTo>
                  <a:pt x="4080058" y="1383758"/>
                  <a:pt x="3753620" y="1298922"/>
                  <a:pt x="3546073" y="1323437"/>
                </a:cubicBezTo>
                <a:cubicBezTo>
                  <a:pt x="3338526" y="1347952"/>
                  <a:pt x="3096130" y="1320495"/>
                  <a:pt x="2913652" y="1323437"/>
                </a:cubicBezTo>
                <a:cubicBezTo>
                  <a:pt x="2731174" y="1326379"/>
                  <a:pt x="2539335" y="1294343"/>
                  <a:pt x="2281231" y="1323437"/>
                </a:cubicBezTo>
                <a:cubicBezTo>
                  <a:pt x="2023127" y="1352531"/>
                  <a:pt x="1890790" y="1268600"/>
                  <a:pt x="1648811" y="1323437"/>
                </a:cubicBezTo>
                <a:cubicBezTo>
                  <a:pt x="1406832" y="1378274"/>
                  <a:pt x="1403935" y="1285312"/>
                  <a:pt x="1219668" y="1323437"/>
                </a:cubicBezTo>
                <a:cubicBezTo>
                  <a:pt x="1035401" y="1361562"/>
                  <a:pt x="725659" y="1311558"/>
                  <a:pt x="519488" y="1323437"/>
                </a:cubicBezTo>
                <a:cubicBezTo>
                  <a:pt x="313317" y="1335316"/>
                  <a:pt x="111130" y="1285648"/>
                  <a:pt x="0" y="1323437"/>
                </a:cubicBezTo>
                <a:cubicBezTo>
                  <a:pt x="-20996" y="1148013"/>
                  <a:pt x="4558" y="1003872"/>
                  <a:pt x="0" y="921994"/>
                </a:cubicBezTo>
                <a:cubicBezTo>
                  <a:pt x="-4558" y="840116"/>
                  <a:pt x="28654" y="607046"/>
                  <a:pt x="0" y="467614"/>
                </a:cubicBezTo>
                <a:cubicBezTo>
                  <a:pt x="-28654" y="328182"/>
                  <a:pt x="1244" y="198910"/>
                  <a:pt x="0" y="0"/>
                </a:cubicBezTo>
                <a:close/>
              </a:path>
              <a:path w="6775935" h="1323437" stroke="0" extrusionOk="0">
                <a:moveTo>
                  <a:pt x="0" y="0"/>
                </a:moveTo>
                <a:cubicBezTo>
                  <a:pt x="118733" y="-30421"/>
                  <a:pt x="273173" y="473"/>
                  <a:pt x="496902" y="0"/>
                </a:cubicBezTo>
                <a:cubicBezTo>
                  <a:pt x="720631" y="-473"/>
                  <a:pt x="778521" y="25337"/>
                  <a:pt x="858285" y="0"/>
                </a:cubicBezTo>
                <a:cubicBezTo>
                  <a:pt x="938049" y="-25337"/>
                  <a:pt x="1252990" y="67673"/>
                  <a:pt x="1558465" y="0"/>
                </a:cubicBezTo>
                <a:cubicBezTo>
                  <a:pt x="1863940" y="-67673"/>
                  <a:pt x="1930409" y="16358"/>
                  <a:pt x="2055367" y="0"/>
                </a:cubicBezTo>
                <a:cubicBezTo>
                  <a:pt x="2180325" y="-16358"/>
                  <a:pt x="2391806" y="39866"/>
                  <a:pt x="2552269" y="0"/>
                </a:cubicBezTo>
                <a:cubicBezTo>
                  <a:pt x="2712732" y="-39866"/>
                  <a:pt x="3065592" y="74604"/>
                  <a:pt x="3252449" y="0"/>
                </a:cubicBezTo>
                <a:cubicBezTo>
                  <a:pt x="3439306" y="-74604"/>
                  <a:pt x="3498383" y="44197"/>
                  <a:pt x="3681591" y="0"/>
                </a:cubicBezTo>
                <a:cubicBezTo>
                  <a:pt x="3864799" y="-44197"/>
                  <a:pt x="4135135" y="56662"/>
                  <a:pt x="4381771" y="0"/>
                </a:cubicBezTo>
                <a:cubicBezTo>
                  <a:pt x="4628407" y="-56662"/>
                  <a:pt x="4912996" y="74576"/>
                  <a:pt x="5081951" y="0"/>
                </a:cubicBezTo>
                <a:cubicBezTo>
                  <a:pt x="5250906" y="-74576"/>
                  <a:pt x="5426701" y="49005"/>
                  <a:pt x="5646613" y="0"/>
                </a:cubicBezTo>
                <a:cubicBezTo>
                  <a:pt x="5866525" y="-49005"/>
                  <a:pt x="6493269" y="134548"/>
                  <a:pt x="6775935" y="0"/>
                </a:cubicBezTo>
                <a:cubicBezTo>
                  <a:pt x="6807816" y="210460"/>
                  <a:pt x="6772492" y="325784"/>
                  <a:pt x="6775935" y="427911"/>
                </a:cubicBezTo>
                <a:cubicBezTo>
                  <a:pt x="6779378" y="530038"/>
                  <a:pt x="6775179" y="631985"/>
                  <a:pt x="6775935" y="829354"/>
                </a:cubicBezTo>
                <a:cubicBezTo>
                  <a:pt x="6776691" y="1026723"/>
                  <a:pt x="6763991" y="1107262"/>
                  <a:pt x="6775935" y="1323437"/>
                </a:cubicBezTo>
                <a:cubicBezTo>
                  <a:pt x="6563286" y="1373909"/>
                  <a:pt x="6487079" y="1279854"/>
                  <a:pt x="6211274" y="1323437"/>
                </a:cubicBezTo>
                <a:cubicBezTo>
                  <a:pt x="5935469" y="1367020"/>
                  <a:pt x="5860874" y="1277626"/>
                  <a:pt x="5646613" y="1323437"/>
                </a:cubicBezTo>
                <a:cubicBezTo>
                  <a:pt x="5432352" y="1369248"/>
                  <a:pt x="5097873" y="1274128"/>
                  <a:pt x="4946433" y="1323437"/>
                </a:cubicBezTo>
                <a:cubicBezTo>
                  <a:pt x="4794993" y="1372746"/>
                  <a:pt x="4555654" y="1280205"/>
                  <a:pt x="4381771" y="1323437"/>
                </a:cubicBezTo>
                <a:cubicBezTo>
                  <a:pt x="4207888" y="1366669"/>
                  <a:pt x="4146841" y="1293210"/>
                  <a:pt x="4020388" y="1323437"/>
                </a:cubicBezTo>
                <a:cubicBezTo>
                  <a:pt x="3893935" y="1353664"/>
                  <a:pt x="3748734" y="1282826"/>
                  <a:pt x="3591246" y="1323437"/>
                </a:cubicBezTo>
                <a:cubicBezTo>
                  <a:pt x="3433758" y="1364048"/>
                  <a:pt x="3146250" y="1318108"/>
                  <a:pt x="2891066" y="1323437"/>
                </a:cubicBezTo>
                <a:cubicBezTo>
                  <a:pt x="2635882" y="1328766"/>
                  <a:pt x="2495307" y="1297424"/>
                  <a:pt x="2326404" y="1323437"/>
                </a:cubicBezTo>
                <a:cubicBezTo>
                  <a:pt x="2157501" y="1349450"/>
                  <a:pt x="2034358" y="1283717"/>
                  <a:pt x="1897262" y="1323437"/>
                </a:cubicBezTo>
                <a:cubicBezTo>
                  <a:pt x="1760166" y="1363157"/>
                  <a:pt x="1606015" y="1289064"/>
                  <a:pt x="1332601" y="1323437"/>
                </a:cubicBezTo>
                <a:cubicBezTo>
                  <a:pt x="1059187" y="1357810"/>
                  <a:pt x="1151245" y="1281275"/>
                  <a:pt x="971217" y="1323437"/>
                </a:cubicBezTo>
                <a:cubicBezTo>
                  <a:pt x="791189" y="1365599"/>
                  <a:pt x="705874" y="1299723"/>
                  <a:pt x="609834" y="1323437"/>
                </a:cubicBezTo>
                <a:cubicBezTo>
                  <a:pt x="513794" y="1347151"/>
                  <a:pt x="129455" y="1257524"/>
                  <a:pt x="0" y="1323437"/>
                </a:cubicBezTo>
                <a:cubicBezTo>
                  <a:pt x="-11806" y="1121243"/>
                  <a:pt x="253" y="1115468"/>
                  <a:pt x="0" y="908760"/>
                </a:cubicBezTo>
                <a:cubicBezTo>
                  <a:pt x="-253" y="702052"/>
                  <a:pt x="35430" y="570720"/>
                  <a:pt x="0" y="441146"/>
                </a:cubicBezTo>
                <a:cubicBezTo>
                  <a:pt x="-35430" y="311572"/>
                  <a:pt x="46982" y="198383"/>
                  <a:pt x="0" y="0"/>
                </a:cubicBezTo>
                <a:close/>
              </a:path>
            </a:pathLst>
          </a:custGeom>
          <a:solidFill>
            <a:schemeClr val="accent2">
              <a:lumMod val="40000"/>
              <a:lumOff val="60000"/>
            </a:schemeClr>
          </a:solidFill>
          <a:ln w="12700" cap="flat">
            <a:solidFill>
              <a:schemeClr val="tx1"/>
            </a:solidFill>
            <a:miter lim="4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vl="1" indent="0" algn="just" defTabSz="612000">
              <a:lnSpc>
                <a:spcPct val="100000"/>
              </a:lnSpc>
              <a:spcBef>
                <a:spcPts val="600"/>
              </a:spcBef>
              <a:spcAft>
                <a:spcPts val="600"/>
              </a:spcAft>
            </a:pPr>
            <a:r>
              <a:rPr lang="de-DE" sz="1400">
                <a:latin typeface="Calibri" panose="020F0502020204030204" pitchFamily="34" charset="0"/>
                <a:cs typeface="Calibri" panose="020F0502020204030204" pitchFamily="34" charset="0"/>
              </a:rPr>
              <a:t>Achtung:</a:t>
            </a:r>
            <a:r>
              <a:rPr lang="de-DE" sz="1400" b="0">
                <a:latin typeface="Calibri" panose="020F0502020204030204" pitchFamily="34" charset="0"/>
                <a:cs typeface="Calibri" panose="020F0502020204030204" pitchFamily="34" charset="0"/>
              </a:rPr>
              <a:t> Grundsätzlich gilt, dass alle </a:t>
            </a:r>
            <a:r>
              <a:rPr lang="de-DE" sz="1400">
                <a:latin typeface="Calibri" panose="020F0502020204030204" pitchFamily="34" charset="0"/>
                <a:cs typeface="Calibri" panose="020F0502020204030204" pitchFamily="34" charset="0"/>
              </a:rPr>
              <a:t>nicht bestandenen Prüfungen</a:t>
            </a:r>
            <a:r>
              <a:rPr lang="de-DE" sz="1400" b="0">
                <a:latin typeface="Calibri" panose="020F0502020204030204" pitchFamily="34" charset="0"/>
                <a:cs typeface="Calibri" panose="020F0502020204030204" pitchFamily="34" charset="0"/>
              </a:rPr>
              <a:t> </a:t>
            </a:r>
            <a:r>
              <a:rPr lang="de-DE" sz="1400">
                <a:latin typeface="Calibri" panose="020F0502020204030204" pitchFamily="34" charset="0"/>
                <a:cs typeface="Calibri" panose="020F0502020204030204" pitchFamily="34" charset="0"/>
              </a:rPr>
              <a:t>einmal wiederholt</a:t>
            </a:r>
            <a:r>
              <a:rPr lang="de-DE" sz="1400" b="0">
                <a:latin typeface="Calibri" panose="020F0502020204030204" pitchFamily="34" charset="0"/>
                <a:cs typeface="Calibri" panose="020F0502020204030204" pitchFamily="34" charset="0"/>
              </a:rPr>
              <a:t> werden dürfen. Danach entfällt der Prüfungsanspruch für das Fach Germanistik.                            </a:t>
            </a:r>
          </a:p>
          <a:p>
            <a:pPr lvl="1" indent="0" algn="just" defTabSz="612000">
              <a:lnSpc>
                <a:spcPct val="100000"/>
              </a:lnSpc>
              <a:spcBef>
                <a:spcPts val="600"/>
              </a:spcBef>
              <a:spcAft>
                <a:spcPts val="600"/>
              </a:spcAft>
            </a:pPr>
            <a:r>
              <a:rPr lang="de-DE" sz="1400" b="0">
                <a:latin typeface="Calibri" panose="020F0502020204030204" pitchFamily="34" charset="0"/>
                <a:cs typeface="Calibri" panose="020F0502020204030204" pitchFamily="34" charset="0"/>
              </a:rPr>
              <a:t>Die Prüfungen im </a:t>
            </a:r>
            <a:r>
              <a:rPr lang="de-DE" sz="1400">
                <a:latin typeface="Calibri" panose="020F0502020204030204" pitchFamily="34" charset="0"/>
                <a:cs typeface="Calibri" panose="020F0502020204030204" pitchFamily="34" charset="0"/>
              </a:rPr>
              <a:t>Orientierungsnachweis</a:t>
            </a:r>
            <a:r>
              <a:rPr lang="de-DE" sz="1400" b="0">
                <a:latin typeface="Calibri" panose="020F0502020204030204" pitchFamily="34" charset="0"/>
                <a:cs typeface="Calibri" panose="020F0502020204030204" pitchFamily="34" charset="0"/>
              </a:rPr>
              <a:t> sind davon ausgenommen, diese dürfen </a:t>
            </a:r>
            <a:r>
              <a:rPr lang="de-DE" sz="1400">
                <a:latin typeface="Calibri" panose="020F0502020204030204" pitchFamily="34" charset="0"/>
                <a:cs typeface="Calibri" panose="020F0502020204030204" pitchFamily="34" charset="0"/>
              </a:rPr>
              <a:t>zweimal wiederholt </a:t>
            </a:r>
            <a:r>
              <a:rPr lang="de-DE" sz="1400" b="0">
                <a:latin typeface="Calibri" panose="020F0502020204030204" pitchFamily="34" charset="0"/>
                <a:cs typeface="Calibri" panose="020F0502020204030204" pitchFamily="34" charset="0"/>
              </a:rPr>
              <a:t>werden.</a:t>
            </a:r>
            <a:r>
              <a:rPr lang="de-DE" sz="1800" b="0">
                <a:latin typeface="Calibri" panose="020F0502020204030204" pitchFamily="34" charset="0"/>
                <a:cs typeface="Calibri" panose="020F0502020204030204" pitchFamily="34" charset="0"/>
              </a:rPr>
              <a:t> </a:t>
            </a:r>
            <a:endParaRPr kumimoji="0" lang="de-DE" sz="18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a:endParaRPr>
          </a:p>
        </p:txBody>
      </p:sp>
    </p:spTree>
    <p:extLst>
      <p:ext uri="{BB962C8B-B14F-4D97-AF65-F5344CB8AC3E}">
        <p14:creationId xmlns:p14="http://schemas.microsoft.com/office/powerpoint/2010/main" val="422089127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a:xfrm>
            <a:off x="417650" y="371928"/>
            <a:ext cx="6010136" cy="795835"/>
          </a:xfrm>
        </p:spPr>
        <p:txBody>
          <a:bodyPr>
            <a:noAutofit/>
          </a:bodyPr>
          <a:lstStyle/>
          <a:p>
            <a:pPr>
              <a:lnSpc>
                <a:spcPct val="100000"/>
              </a:lnSpc>
            </a:pPr>
            <a:r>
              <a:rPr lang="de-DE" altLang="de-DE" sz="2800" dirty="0">
                <a:latin typeface="Calibri" panose="020F0502020204030204" pitchFamily="34" charset="0"/>
                <a:cs typeface="Calibri" panose="020F0502020204030204" pitchFamily="34" charset="0"/>
              </a:rPr>
              <a:t>Ablauf: Was erwartet euch heute?</a:t>
            </a:r>
            <a:br>
              <a:rPr lang="de-DE" altLang="de-DE" sz="2800" dirty="0">
                <a:latin typeface="Calibri" panose="020F0502020204030204" pitchFamily="34" charset="0"/>
                <a:cs typeface="Calibri" panose="020F0502020204030204" pitchFamily="34" charset="0"/>
              </a:rPr>
            </a:br>
            <a:r>
              <a:rPr lang="de-DE" altLang="de-DE" sz="1800" i="1" dirty="0">
                <a:latin typeface="Calibri" panose="020F0502020204030204" pitchFamily="34" charset="0"/>
                <a:cs typeface="Calibri" panose="020F0502020204030204" pitchFamily="34" charset="0"/>
              </a:rPr>
              <a:t>Ankommen – Orientieren – Ankoppeln </a:t>
            </a:r>
            <a:endParaRPr lang="de-DE" altLang="de-DE" sz="1889" i="1" dirty="0">
              <a:latin typeface="Calibri" panose="020F0502020204030204" pitchFamily="34" charset="0"/>
              <a:cs typeface="Calibri" panose="020F0502020204030204" pitchFamily="34" charset="0"/>
            </a:endParaRPr>
          </a:p>
        </p:txBody>
      </p:sp>
      <p:graphicFrame>
        <p:nvGraphicFramePr>
          <p:cNvPr id="3" name="Tabelle 2"/>
          <p:cNvGraphicFramePr>
            <a:graphicFrameLocks noGrp="1"/>
          </p:cNvGraphicFramePr>
          <p:nvPr>
            <p:extLst>
              <p:ext uri="{D42A27DB-BD31-4B8C-83A1-F6EECF244321}">
                <p14:modId xmlns:p14="http://schemas.microsoft.com/office/powerpoint/2010/main" val="3711953698"/>
              </p:ext>
            </p:extLst>
          </p:nvPr>
        </p:nvGraphicFramePr>
        <p:xfrm>
          <a:off x="391449" y="1743280"/>
          <a:ext cx="7826901" cy="3267805"/>
        </p:xfrm>
        <a:graphic>
          <a:graphicData uri="http://schemas.openxmlformats.org/drawingml/2006/table">
            <a:tbl>
              <a:tblPr firstRow="1" firstCol="1" bandRow="1">
                <a:tableStyleId>{5C22544A-7EE6-4342-B048-85BDC9FD1C3A}</a:tableStyleId>
              </a:tblPr>
              <a:tblGrid>
                <a:gridCol w="823740">
                  <a:extLst>
                    <a:ext uri="{9D8B030D-6E8A-4147-A177-3AD203B41FA5}">
                      <a16:colId xmlns:a16="http://schemas.microsoft.com/office/drawing/2014/main" val="4167741113"/>
                    </a:ext>
                  </a:extLst>
                </a:gridCol>
                <a:gridCol w="6594961">
                  <a:extLst>
                    <a:ext uri="{9D8B030D-6E8A-4147-A177-3AD203B41FA5}">
                      <a16:colId xmlns:a16="http://schemas.microsoft.com/office/drawing/2014/main" val="2103004480"/>
                    </a:ext>
                  </a:extLst>
                </a:gridCol>
                <a:gridCol w="408200">
                  <a:extLst>
                    <a:ext uri="{9D8B030D-6E8A-4147-A177-3AD203B41FA5}">
                      <a16:colId xmlns:a16="http://schemas.microsoft.com/office/drawing/2014/main" val="169034369"/>
                    </a:ext>
                  </a:extLst>
                </a:gridCol>
              </a:tblGrid>
              <a:tr h="920845">
                <a:tc>
                  <a:txBody>
                    <a:bodyPr/>
                    <a:lstStyle/>
                    <a:p>
                      <a:pPr algn="ctr">
                        <a:lnSpc>
                          <a:spcPct val="107000"/>
                        </a:lnSpc>
                        <a:spcAft>
                          <a:spcPts val="0"/>
                        </a:spcAft>
                      </a:pPr>
                      <a:r>
                        <a:rPr lang="de-DE" sz="1800" dirty="0">
                          <a:solidFill>
                            <a:schemeClr val="tx1"/>
                          </a:solidFill>
                          <a:effectLst/>
                          <a:latin typeface="Calibri"/>
                          <a:cs typeface="Calibri"/>
                        </a:rPr>
                        <a:t>Zeit</a:t>
                      </a:r>
                      <a:endParaRPr lang="de-DE" sz="1800" dirty="0">
                        <a:solidFill>
                          <a:schemeClr val="tx1"/>
                        </a:solidFill>
                        <a:effectLst/>
                        <a:latin typeface="Calibri"/>
                        <a:ea typeface="Calibri" panose="020F0502020204030204" pitchFamily="34" charset="0"/>
                        <a:cs typeface="Calibri"/>
                      </a:endParaRPr>
                    </a:p>
                  </a:txBody>
                  <a:tcPr marL="68542" marR="68542" marT="0" marB="0" anchor="ctr">
                    <a:lnR w="12700" cap="flat" cmpd="sng" algn="ctr">
                      <a:solidFill>
                        <a:schemeClr val="bg1"/>
                      </a:solidFill>
                      <a:prstDash val="solid"/>
                      <a:round/>
                      <a:headEnd type="none" w="med" len="med"/>
                      <a:tailEnd type="none" w="med" len="med"/>
                    </a:lnR>
                    <a:solidFill>
                      <a:schemeClr val="bg1">
                        <a:lumMod val="75000"/>
                      </a:schemeClr>
                    </a:solidFill>
                  </a:tcPr>
                </a:tc>
                <a:tc>
                  <a:txBody>
                    <a:bodyPr/>
                    <a:lstStyle/>
                    <a:p>
                      <a:pPr algn="ctr">
                        <a:lnSpc>
                          <a:spcPct val="107000"/>
                        </a:lnSpc>
                        <a:spcAft>
                          <a:spcPts val="0"/>
                        </a:spcAft>
                      </a:pPr>
                      <a:r>
                        <a:rPr lang="de-DE" sz="1800" dirty="0">
                          <a:solidFill>
                            <a:schemeClr val="tx1"/>
                          </a:solidFill>
                          <a:effectLst/>
                          <a:latin typeface="Calibri"/>
                          <a:cs typeface="Calibri"/>
                        </a:rPr>
                        <a:t>Programm am 08.04.2024</a:t>
                      </a:r>
                      <a:endParaRPr lang="de-DE" sz="1800" dirty="0">
                        <a:solidFill>
                          <a:schemeClr val="tx1"/>
                        </a:solidFill>
                        <a:effectLst/>
                        <a:latin typeface="Calibri"/>
                        <a:ea typeface="Calibri" panose="020F0502020204030204" pitchFamily="34" charset="0"/>
                        <a:cs typeface="Calibri"/>
                      </a:endParaRPr>
                    </a:p>
                  </a:txBody>
                  <a:tcPr marL="68542" marR="685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75000"/>
                      </a:schemeClr>
                    </a:solidFill>
                  </a:tcPr>
                </a:tc>
                <a:tc rowSpan="3">
                  <a:txBody>
                    <a:bodyPr/>
                    <a:lstStyle/>
                    <a:p>
                      <a:pPr>
                        <a:lnSpc>
                          <a:spcPct val="107000"/>
                        </a:lnSpc>
                        <a:spcAft>
                          <a:spcPts val="0"/>
                        </a:spcAft>
                      </a:pPr>
                      <a:endParaRPr lang="de-DE" sz="1400" b="1">
                        <a:effectLst/>
                        <a:latin typeface="Arial" panose="020B0604020202020204" pitchFamily="34" charset="0"/>
                        <a:cs typeface="Arial" panose="020B0604020202020204" pitchFamily="34" charset="0"/>
                      </a:endParaRPr>
                    </a:p>
                  </a:txBody>
                  <a:tcPr marL="68542" marR="68542" marT="0" marB="0" anchor="ctr">
                    <a:lnL w="12700" cap="flat" cmpd="sng" algn="ctr">
                      <a:solidFill>
                        <a:schemeClr val="bg1"/>
                      </a:solidFill>
                      <a:prstDash val="solid"/>
                      <a:round/>
                      <a:headEnd type="none" w="med" len="med"/>
                      <a:tailEnd type="none" w="med" len="med"/>
                    </a:lnL>
                    <a:noFill/>
                  </a:tcPr>
                </a:tc>
                <a:extLst>
                  <a:ext uri="{0D108BD9-81ED-4DB2-BD59-A6C34878D82A}">
                    <a16:rowId xmlns:a16="http://schemas.microsoft.com/office/drawing/2014/main" val="2250514770"/>
                  </a:ext>
                </a:extLst>
              </a:tr>
              <a:tr h="578945">
                <a:tc>
                  <a:txBody>
                    <a:bodyPr/>
                    <a:lstStyle/>
                    <a:p>
                      <a:pPr algn="ctr">
                        <a:lnSpc>
                          <a:spcPct val="107000"/>
                        </a:lnSpc>
                        <a:spcAft>
                          <a:spcPts val="0"/>
                        </a:spcAft>
                      </a:pPr>
                      <a:r>
                        <a:rPr lang="de-DE" sz="1400" dirty="0">
                          <a:solidFill>
                            <a:schemeClr val="tx1"/>
                          </a:solidFill>
                          <a:effectLst/>
                          <a:latin typeface="Calibri"/>
                          <a:ea typeface="Calibri"/>
                          <a:cs typeface="Calibri"/>
                        </a:rPr>
                        <a:t>ab 14:00</a:t>
                      </a:r>
                    </a:p>
                  </a:txBody>
                  <a:tcPr marL="68542" marR="68542" marT="0" marB="0" anchor="ctr">
                    <a:solidFill>
                      <a:schemeClr val="bg1">
                        <a:lumMod val="95000"/>
                      </a:schemeClr>
                    </a:solidFill>
                  </a:tcPr>
                </a:tc>
                <a:tc>
                  <a:txBody>
                    <a:bodyPr/>
                    <a:lstStyle/>
                    <a:p>
                      <a:pPr algn="l">
                        <a:lnSpc>
                          <a:spcPct val="100000"/>
                        </a:lnSpc>
                        <a:spcAft>
                          <a:spcPts val="0"/>
                        </a:spcAft>
                      </a:pPr>
                      <a:r>
                        <a:rPr lang="de-DE" sz="1400" dirty="0">
                          <a:effectLst/>
                          <a:latin typeface="Calibri"/>
                          <a:ea typeface="Calibri"/>
                          <a:cs typeface="Calibri"/>
                        </a:rPr>
                        <a:t>Treffpunkt: Germanistisches Seminar zu den Bibliotheksführungen</a:t>
                      </a:r>
                    </a:p>
                    <a:p>
                      <a:pPr algn="l">
                        <a:lnSpc>
                          <a:spcPct val="100000"/>
                        </a:lnSpc>
                        <a:spcAft>
                          <a:spcPts val="0"/>
                        </a:spcAft>
                      </a:pPr>
                      <a:endParaRPr lang="de-DE" sz="1400" dirty="0">
                        <a:effectLst/>
                        <a:latin typeface="Calibri"/>
                        <a:ea typeface="Calibri"/>
                        <a:cs typeface="Calibri"/>
                      </a:endParaRPr>
                    </a:p>
                    <a:p>
                      <a:pPr algn="l">
                        <a:lnSpc>
                          <a:spcPct val="100000"/>
                        </a:lnSpc>
                        <a:spcAft>
                          <a:spcPts val="0"/>
                        </a:spcAft>
                      </a:pPr>
                      <a:endParaRPr lang="de-DE" sz="1400" dirty="0">
                        <a:effectLst/>
                        <a:latin typeface="Calibri"/>
                        <a:ea typeface="Calibri"/>
                        <a:cs typeface="Calibri"/>
                      </a:endParaRPr>
                    </a:p>
                    <a:p>
                      <a:pPr algn="l">
                        <a:lnSpc>
                          <a:spcPct val="100000"/>
                        </a:lnSpc>
                        <a:spcAft>
                          <a:spcPts val="0"/>
                        </a:spcAft>
                      </a:pPr>
                      <a:endParaRPr lang="de-DE" sz="1400" dirty="0">
                        <a:effectLst/>
                        <a:latin typeface="Calibri"/>
                        <a:ea typeface="Calibri"/>
                        <a:cs typeface="Calibri"/>
                      </a:endParaRPr>
                    </a:p>
                    <a:p>
                      <a:pPr algn="l">
                        <a:lnSpc>
                          <a:spcPct val="100000"/>
                        </a:lnSpc>
                        <a:spcAft>
                          <a:spcPts val="0"/>
                        </a:spcAft>
                      </a:pPr>
                      <a:endParaRPr lang="de-DE" sz="1400" dirty="0">
                        <a:effectLst/>
                        <a:latin typeface="Calibri"/>
                        <a:ea typeface="Calibri"/>
                        <a:cs typeface="Calibri"/>
                      </a:endParaRPr>
                    </a:p>
                    <a:p>
                      <a:pPr algn="l">
                        <a:lnSpc>
                          <a:spcPct val="100000"/>
                        </a:lnSpc>
                        <a:spcAft>
                          <a:spcPts val="0"/>
                        </a:spcAft>
                      </a:pPr>
                      <a:endParaRPr lang="de-DE" sz="1400" dirty="0">
                        <a:effectLst/>
                        <a:latin typeface="Calibri"/>
                        <a:ea typeface="Calibri"/>
                        <a:cs typeface="Calibri"/>
                      </a:endParaRPr>
                    </a:p>
                    <a:p>
                      <a:pPr algn="l">
                        <a:lnSpc>
                          <a:spcPct val="100000"/>
                        </a:lnSpc>
                        <a:spcAft>
                          <a:spcPts val="0"/>
                        </a:spcAft>
                      </a:pPr>
                      <a:endParaRPr lang="de-DE" sz="1400" dirty="0">
                        <a:effectLst/>
                        <a:latin typeface="Calibri"/>
                        <a:ea typeface="Calibri"/>
                        <a:cs typeface="Calibri"/>
                      </a:endParaRPr>
                    </a:p>
                  </a:txBody>
                  <a:tcPr marL="68542" marR="68542" marT="0" marB="0" anchor="ctr">
                    <a:lnR w="12700" cap="flat" cmpd="sng" algn="ctr">
                      <a:solidFill>
                        <a:schemeClr val="bg1"/>
                      </a:solidFill>
                      <a:prstDash val="solid"/>
                      <a:round/>
                      <a:headEnd type="none" w="med" len="med"/>
                      <a:tailEnd type="none" w="med" len="med"/>
                    </a:lnR>
                    <a:solidFill>
                      <a:schemeClr val="bg1">
                        <a:lumMod val="95000"/>
                      </a:schemeClr>
                    </a:solidFill>
                  </a:tcPr>
                </a:tc>
                <a:tc vMerge="1">
                  <a:txBody>
                    <a:bodyPr/>
                    <a:lstStyle/>
                    <a:p>
                      <a:pPr>
                        <a:lnSpc>
                          <a:spcPct val="107000"/>
                        </a:lnSpc>
                        <a:spcAft>
                          <a:spcPts val="0"/>
                        </a:spcAft>
                      </a:pPr>
                      <a:endParaRPr lang="de-DE" sz="1400" b="1">
                        <a:effectLst/>
                        <a:latin typeface="Arial" panose="020B0604020202020204" pitchFamily="34" charset="0"/>
                        <a:cs typeface="Arial" panose="020B0604020202020204" pitchFamily="34" charset="0"/>
                      </a:endParaRPr>
                    </a:p>
                  </a:txBody>
                  <a:tcPr marL="68542" marR="68542" marT="0" marB="0" anchor="ctr">
                    <a:lnL w="12700" cap="flat" cmpd="sng" algn="ctr">
                      <a:solidFill>
                        <a:schemeClr val="bg1"/>
                      </a:solidFill>
                      <a:prstDash val="solid"/>
                      <a:round/>
                      <a:headEnd type="none" w="med" len="med"/>
                      <a:tailEnd type="none" w="med" len="med"/>
                    </a:lnL>
                    <a:noFill/>
                  </a:tcPr>
                </a:tc>
                <a:extLst>
                  <a:ext uri="{0D108BD9-81ED-4DB2-BD59-A6C34878D82A}">
                    <a16:rowId xmlns:a16="http://schemas.microsoft.com/office/drawing/2014/main" val="3962615094"/>
                  </a:ext>
                </a:extLst>
              </a:tr>
              <a:tr h="711858">
                <a:tc>
                  <a:txBody>
                    <a:bodyPr/>
                    <a:lstStyle/>
                    <a:p>
                      <a:pPr algn="ctr">
                        <a:lnSpc>
                          <a:spcPct val="107000"/>
                        </a:lnSpc>
                        <a:spcAft>
                          <a:spcPts val="0"/>
                        </a:spcAft>
                      </a:pPr>
                      <a:r>
                        <a:rPr lang="de-DE" sz="1400" dirty="0">
                          <a:solidFill>
                            <a:schemeClr val="tx1"/>
                          </a:solidFill>
                          <a:effectLst/>
                          <a:latin typeface="Calibri"/>
                          <a:ea typeface="Calibri" panose="020F0502020204030204" pitchFamily="34" charset="0"/>
                          <a:cs typeface="Calibri"/>
                        </a:rPr>
                        <a:t>ab 16:00</a:t>
                      </a:r>
                    </a:p>
                  </a:txBody>
                  <a:tcPr marL="68542" marR="68542" marT="0" marB="0" anchor="ctr">
                    <a:solidFill>
                      <a:schemeClr val="bg1">
                        <a:lumMod val="95000"/>
                      </a:schemeClr>
                    </a:solidFill>
                  </a:tcPr>
                </a:tc>
                <a:tc>
                  <a:txBody>
                    <a:bodyPr/>
                    <a:lstStyle/>
                    <a:p>
                      <a:pPr algn="l">
                        <a:lnSpc>
                          <a:spcPct val="100000"/>
                        </a:lnSpc>
                        <a:spcAft>
                          <a:spcPts val="0"/>
                        </a:spcAft>
                      </a:pPr>
                      <a:endParaRPr lang="de-DE" sz="1400" dirty="0">
                        <a:effectLst/>
                        <a:latin typeface="Calibri"/>
                        <a:cs typeface="Calibri"/>
                      </a:endParaRPr>
                    </a:p>
                    <a:p>
                      <a:pPr algn="l">
                        <a:lnSpc>
                          <a:spcPct val="100000"/>
                        </a:lnSpc>
                        <a:spcAft>
                          <a:spcPts val="0"/>
                        </a:spcAft>
                      </a:pPr>
                      <a:r>
                        <a:rPr lang="de-DE" sz="1400" dirty="0">
                          <a:effectLst/>
                          <a:latin typeface="Calibri"/>
                          <a:ea typeface="Calibri"/>
                          <a:cs typeface="Calibri"/>
                        </a:rPr>
                        <a:t>Picknick mit der Fachschaft im Garten zum Kennenlernen und connecten - für Verpflegung ist gesorgt </a:t>
                      </a:r>
                      <a:r>
                        <a:rPr lang="de-DE" sz="1400" dirty="0">
                          <a:effectLst/>
                          <a:latin typeface="Calibri"/>
                          <a:ea typeface="Calibri"/>
                          <a:cs typeface="Calibri"/>
                          <a:sym typeface="Wingdings" pitchFamily="2" charset="2"/>
                        </a:rPr>
                        <a:t></a:t>
                      </a:r>
                      <a:endParaRPr lang="de-DE" sz="1400" dirty="0">
                        <a:effectLst/>
                        <a:latin typeface="Calibri"/>
                        <a:ea typeface="Calibri"/>
                        <a:cs typeface="Calibri"/>
                      </a:endParaRPr>
                    </a:p>
                    <a:p>
                      <a:pPr algn="l">
                        <a:lnSpc>
                          <a:spcPct val="100000"/>
                        </a:lnSpc>
                        <a:spcAft>
                          <a:spcPts val="0"/>
                        </a:spcAft>
                      </a:pPr>
                      <a:endParaRPr lang="de-DE" sz="1400" dirty="0">
                        <a:effectLst/>
                        <a:latin typeface="Calibri"/>
                        <a:ea typeface="Calibri" panose="020F0502020204030204" pitchFamily="34" charset="0"/>
                        <a:cs typeface="Calibri"/>
                      </a:endParaRPr>
                    </a:p>
                  </a:txBody>
                  <a:tcPr marL="68542" marR="68542" marT="0" marB="0" anchor="ctr">
                    <a:lnR w="12700" cap="flat" cmpd="sng" algn="ctr">
                      <a:solidFill>
                        <a:schemeClr val="bg1"/>
                      </a:solidFill>
                      <a:prstDash val="solid"/>
                      <a:round/>
                      <a:headEnd type="none" w="med" len="med"/>
                      <a:tailEnd type="none" w="med" len="med"/>
                    </a:lnR>
                    <a:solidFill>
                      <a:schemeClr val="bg1">
                        <a:lumMod val="95000"/>
                      </a:schemeClr>
                    </a:solidFill>
                  </a:tcPr>
                </a:tc>
                <a:tc vMerge="1">
                  <a:txBody>
                    <a:bodyPr/>
                    <a:lstStyle/>
                    <a:p>
                      <a:pPr>
                        <a:lnSpc>
                          <a:spcPct val="107000"/>
                        </a:lnSpc>
                        <a:spcAft>
                          <a:spcPts val="0"/>
                        </a:spcAft>
                      </a:pPr>
                      <a:endParaRPr lang="de-DE" sz="1400" b="1">
                        <a:effectLst/>
                        <a:latin typeface="Arial" panose="020B0604020202020204" pitchFamily="34" charset="0"/>
                        <a:cs typeface="Arial" panose="020B0604020202020204" pitchFamily="34" charset="0"/>
                      </a:endParaRPr>
                    </a:p>
                  </a:txBody>
                  <a:tcPr marL="68542" marR="68542" marT="0" marB="0" anchor="ctr">
                    <a:lnL w="12700" cap="flat" cmpd="sng" algn="ctr">
                      <a:solidFill>
                        <a:schemeClr val="bg1"/>
                      </a:solidFill>
                      <a:prstDash val="solid"/>
                      <a:round/>
                      <a:headEnd type="none" w="med" len="med"/>
                      <a:tailEnd type="none" w="med" len="med"/>
                    </a:lnL>
                    <a:noFill/>
                  </a:tcPr>
                </a:tc>
                <a:extLst>
                  <a:ext uri="{0D108BD9-81ED-4DB2-BD59-A6C34878D82A}">
                    <a16:rowId xmlns:a16="http://schemas.microsoft.com/office/drawing/2014/main" val="2610730350"/>
                  </a:ext>
                </a:extLst>
              </a:tr>
            </a:tbl>
          </a:graphicData>
        </a:graphic>
      </p:graphicFrame>
      <p:graphicFrame>
        <p:nvGraphicFramePr>
          <p:cNvPr id="2" name="Tabelle 1">
            <a:extLst>
              <a:ext uri="{FF2B5EF4-FFF2-40B4-BE49-F238E27FC236}">
                <a16:creationId xmlns:a16="http://schemas.microsoft.com/office/drawing/2014/main" id="{71345E6C-0A4F-50E2-423E-95AEE94D9B8B}"/>
              </a:ext>
            </a:extLst>
          </p:cNvPr>
          <p:cNvGraphicFramePr>
            <a:graphicFrameLocks noGrp="1"/>
          </p:cNvGraphicFramePr>
          <p:nvPr>
            <p:extLst>
              <p:ext uri="{D42A27DB-BD31-4B8C-83A1-F6EECF244321}">
                <p14:modId xmlns:p14="http://schemas.microsoft.com/office/powerpoint/2010/main" val="106786733"/>
              </p:ext>
            </p:extLst>
          </p:nvPr>
        </p:nvGraphicFramePr>
        <p:xfrm>
          <a:off x="1268644" y="2950462"/>
          <a:ext cx="6424508" cy="1219200"/>
        </p:xfrm>
        <a:graphic>
          <a:graphicData uri="http://schemas.openxmlformats.org/drawingml/2006/table">
            <a:tbl>
              <a:tblPr firstRow="1" bandRow="1">
                <a:tableStyleId>{5940675A-B579-460E-94D1-54222C63F5DA}</a:tableStyleId>
              </a:tblPr>
              <a:tblGrid>
                <a:gridCol w="1108796">
                  <a:extLst>
                    <a:ext uri="{9D8B030D-6E8A-4147-A177-3AD203B41FA5}">
                      <a16:colId xmlns:a16="http://schemas.microsoft.com/office/drawing/2014/main" val="815687777"/>
                    </a:ext>
                  </a:extLst>
                </a:gridCol>
                <a:gridCol w="5315712">
                  <a:extLst>
                    <a:ext uri="{9D8B030D-6E8A-4147-A177-3AD203B41FA5}">
                      <a16:colId xmlns:a16="http://schemas.microsoft.com/office/drawing/2014/main" val="880043409"/>
                    </a:ext>
                  </a:extLst>
                </a:gridCol>
              </a:tblGrid>
              <a:tr h="280417">
                <a:tc>
                  <a:txBody>
                    <a:bodyPr/>
                    <a:lstStyle/>
                    <a:p>
                      <a:r>
                        <a:rPr lang="de-DE" sz="1400" dirty="0">
                          <a:latin typeface="Calibri" panose="020F0502020204030204" pitchFamily="34" charset="0"/>
                          <a:ea typeface="Calibri" panose="020F0502020204030204" pitchFamily="34" charset="0"/>
                          <a:cs typeface="Calibri" panose="020F0502020204030204" pitchFamily="34" charset="0"/>
                        </a:rPr>
                        <a:t>14:10</a:t>
                      </a:r>
                    </a:p>
                  </a:txBody>
                  <a:tcPr/>
                </a:tc>
                <a:tc>
                  <a:txBody>
                    <a:bodyPr/>
                    <a:lstStyle/>
                    <a:p>
                      <a:pPr algn="l"/>
                      <a:r>
                        <a:rPr lang="de-DE" sz="1400" dirty="0">
                          <a:latin typeface="Calibri" panose="020F0502020204030204" pitchFamily="34" charset="0"/>
                          <a:ea typeface="Calibri" panose="020F0502020204030204" pitchFamily="34" charset="0"/>
                          <a:cs typeface="Calibri" panose="020F0502020204030204" pitchFamily="34" charset="0"/>
                        </a:rPr>
                        <a:t>Bibliotheksführung für Erstis mit dem Buchstaben A-G</a:t>
                      </a:r>
                    </a:p>
                  </a:txBody>
                  <a:tcPr/>
                </a:tc>
                <a:extLst>
                  <a:ext uri="{0D108BD9-81ED-4DB2-BD59-A6C34878D82A}">
                    <a16:rowId xmlns:a16="http://schemas.microsoft.com/office/drawing/2014/main" val="4065689448"/>
                  </a:ext>
                </a:extLst>
              </a:tr>
              <a:tr h="280417">
                <a:tc>
                  <a:txBody>
                    <a:bodyPr/>
                    <a:lstStyle/>
                    <a:p>
                      <a:r>
                        <a:rPr lang="de-DE" sz="1400" dirty="0">
                          <a:latin typeface="Calibri" panose="020F0502020204030204" pitchFamily="34" charset="0"/>
                          <a:ea typeface="Calibri" panose="020F0502020204030204" pitchFamily="34" charset="0"/>
                          <a:cs typeface="Calibri" panose="020F0502020204030204" pitchFamily="34" charset="0"/>
                        </a:rPr>
                        <a:t>14:40</a:t>
                      </a:r>
                    </a:p>
                  </a:txBody>
                  <a:tcPr/>
                </a:tc>
                <a:tc>
                  <a:txBody>
                    <a:bodyPr/>
                    <a:lstStyle/>
                    <a:p>
                      <a:pPr marL="0" marR="0" lvl="0" indent="0" algn="l" defTabSz="863600" eaLnBrk="1" fontAlgn="auto" latinLnBrk="0" hangingPunct="1">
                        <a:lnSpc>
                          <a:spcPct val="100000"/>
                        </a:lnSpc>
                        <a:spcBef>
                          <a:spcPts val="0"/>
                        </a:spcBef>
                        <a:spcAft>
                          <a:spcPts val="0"/>
                        </a:spcAft>
                        <a:buClrTx/>
                        <a:buSzTx/>
                        <a:buFontTx/>
                        <a:buNone/>
                        <a:tabLst/>
                        <a:defRPr/>
                      </a:pPr>
                      <a:r>
                        <a:rPr lang="de-DE" sz="1400" dirty="0">
                          <a:latin typeface="Calibri" panose="020F0502020204030204" pitchFamily="34" charset="0"/>
                          <a:ea typeface="Calibri" panose="020F0502020204030204" pitchFamily="34" charset="0"/>
                          <a:cs typeface="Calibri" panose="020F0502020204030204" pitchFamily="34" charset="0"/>
                        </a:rPr>
                        <a:t>Bibliotheksführung für Erstis mit dem Buchstaben H-N</a:t>
                      </a:r>
                    </a:p>
                  </a:txBody>
                  <a:tcPr/>
                </a:tc>
                <a:extLst>
                  <a:ext uri="{0D108BD9-81ED-4DB2-BD59-A6C34878D82A}">
                    <a16:rowId xmlns:a16="http://schemas.microsoft.com/office/drawing/2014/main" val="2406475173"/>
                  </a:ext>
                </a:extLst>
              </a:tr>
              <a:tr h="280417">
                <a:tc>
                  <a:txBody>
                    <a:bodyPr/>
                    <a:lstStyle/>
                    <a:p>
                      <a:r>
                        <a:rPr lang="de-DE" sz="1400" dirty="0">
                          <a:latin typeface="Calibri" panose="020F0502020204030204" pitchFamily="34" charset="0"/>
                          <a:ea typeface="Calibri" panose="020F0502020204030204" pitchFamily="34" charset="0"/>
                          <a:cs typeface="Calibri" panose="020F0502020204030204" pitchFamily="34" charset="0"/>
                        </a:rPr>
                        <a:t>15:10</a:t>
                      </a:r>
                    </a:p>
                  </a:txBody>
                  <a:tcPr/>
                </a:tc>
                <a:tc>
                  <a:txBody>
                    <a:bodyPr/>
                    <a:lstStyle/>
                    <a:p>
                      <a:pPr marL="0" marR="0" lvl="0" indent="0" algn="l" defTabSz="863600" eaLnBrk="1" fontAlgn="auto" latinLnBrk="0" hangingPunct="1">
                        <a:lnSpc>
                          <a:spcPct val="100000"/>
                        </a:lnSpc>
                        <a:spcBef>
                          <a:spcPts val="0"/>
                        </a:spcBef>
                        <a:spcAft>
                          <a:spcPts val="0"/>
                        </a:spcAft>
                        <a:buClrTx/>
                        <a:buSzTx/>
                        <a:buFontTx/>
                        <a:buNone/>
                        <a:tabLst/>
                        <a:defRPr/>
                      </a:pPr>
                      <a:r>
                        <a:rPr lang="de-DE" sz="1400" dirty="0">
                          <a:latin typeface="Calibri" panose="020F0502020204030204" pitchFamily="34" charset="0"/>
                          <a:ea typeface="Calibri" panose="020F0502020204030204" pitchFamily="34" charset="0"/>
                          <a:cs typeface="Calibri" panose="020F0502020204030204" pitchFamily="34" charset="0"/>
                        </a:rPr>
                        <a:t>Bibliotheksführung für Erstis mit dem Buchstaben O-S</a:t>
                      </a:r>
                    </a:p>
                  </a:txBody>
                  <a:tcPr/>
                </a:tc>
                <a:extLst>
                  <a:ext uri="{0D108BD9-81ED-4DB2-BD59-A6C34878D82A}">
                    <a16:rowId xmlns:a16="http://schemas.microsoft.com/office/drawing/2014/main" val="932468754"/>
                  </a:ext>
                </a:extLst>
              </a:tr>
              <a:tr h="280417">
                <a:tc>
                  <a:txBody>
                    <a:bodyPr/>
                    <a:lstStyle/>
                    <a:p>
                      <a:r>
                        <a:rPr lang="de-DE" sz="1400" dirty="0">
                          <a:latin typeface="Calibri" panose="020F0502020204030204" pitchFamily="34" charset="0"/>
                          <a:ea typeface="Calibri" panose="020F0502020204030204" pitchFamily="34" charset="0"/>
                          <a:cs typeface="Calibri" panose="020F0502020204030204" pitchFamily="34" charset="0"/>
                        </a:rPr>
                        <a:t>15:40</a:t>
                      </a:r>
                    </a:p>
                  </a:txBody>
                  <a:tcPr/>
                </a:tc>
                <a:tc>
                  <a:txBody>
                    <a:bodyPr/>
                    <a:lstStyle/>
                    <a:p>
                      <a:pPr marL="0" marR="0" lvl="0" indent="0" algn="l" defTabSz="863600" eaLnBrk="1" fontAlgn="auto" latinLnBrk="0" hangingPunct="1">
                        <a:lnSpc>
                          <a:spcPct val="100000"/>
                        </a:lnSpc>
                        <a:spcBef>
                          <a:spcPts val="0"/>
                        </a:spcBef>
                        <a:spcAft>
                          <a:spcPts val="0"/>
                        </a:spcAft>
                        <a:buClrTx/>
                        <a:buSzTx/>
                        <a:buFontTx/>
                        <a:buNone/>
                        <a:tabLst/>
                        <a:defRPr/>
                      </a:pPr>
                      <a:r>
                        <a:rPr lang="de-DE" sz="1400" dirty="0">
                          <a:latin typeface="Calibri" panose="020F0502020204030204" pitchFamily="34" charset="0"/>
                          <a:ea typeface="Calibri" panose="020F0502020204030204" pitchFamily="34" charset="0"/>
                          <a:cs typeface="Calibri" panose="020F0502020204030204" pitchFamily="34" charset="0"/>
                        </a:rPr>
                        <a:t>Bibliotheksführung für Erstis mit dem Buchstaben T-Z</a:t>
                      </a:r>
                    </a:p>
                  </a:txBody>
                  <a:tcPr/>
                </a:tc>
                <a:extLst>
                  <a:ext uri="{0D108BD9-81ED-4DB2-BD59-A6C34878D82A}">
                    <a16:rowId xmlns:a16="http://schemas.microsoft.com/office/drawing/2014/main" val="2714435652"/>
                  </a:ext>
                </a:extLst>
              </a:tr>
            </a:tbl>
          </a:graphicData>
        </a:graphic>
      </p:graphicFrame>
      <p:sp>
        <p:nvSpPr>
          <p:cNvPr id="4" name="Foliennummernplatzhalter 3">
            <a:extLst>
              <a:ext uri="{FF2B5EF4-FFF2-40B4-BE49-F238E27FC236}">
                <a16:creationId xmlns:a16="http://schemas.microsoft.com/office/drawing/2014/main" id="{30FFC7BD-321F-26AE-043D-F847E950532D}"/>
              </a:ext>
            </a:extLst>
          </p:cNvPr>
          <p:cNvSpPr>
            <a:spLocks noGrp="1"/>
          </p:cNvSpPr>
          <p:nvPr>
            <p:ph type="sldNum" sz="quarter" idx="12"/>
          </p:nvPr>
        </p:nvSpPr>
        <p:spPr/>
        <p:txBody>
          <a:bodyPr/>
          <a:lstStyle/>
          <a:p>
            <a:fld id="{260862A2-50DE-47FA-A64A-4A26824AE22F}" type="slidenum">
              <a:rPr lang="de-DE" smtClean="0"/>
              <a:pPr/>
              <a:t>5</a:t>
            </a:fld>
            <a:endParaRPr lang="de-DE"/>
          </a:p>
        </p:txBody>
      </p:sp>
    </p:spTree>
    <p:extLst>
      <p:ext uri="{BB962C8B-B14F-4D97-AF65-F5344CB8AC3E}">
        <p14:creationId xmlns:p14="http://schemas.microsoft.com/office/powerpoint/2010/main" val="8430616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4DD3425-4C02-154B-8EC2-73F52EF04B92}"/>
              </a:ext>
            </a:extLst>
          </p:cNvPr>
          <p:cNvSpPr>
            <a:spLocks noGrp="1"/>
          </p:cNvSpPr>
          <p:nvPr>
            <p:ph type="sldNum" sz="quarter" idx="2"/>
          </p:nvPr>
        </p:nvSpPr>
        <p:spPr/>
        <p:txBody>
          <a:bodyPr/>
          <a:lstStyle/>
          <a:p>
            <a:fld id="{86CB4B4D-7CA3-9044-876B-883B54F8677D}" type="slidenum">
              <a:rPr lang="de-DE" smtClean="0"/>
              <a:t>50</a:t>
            </a:fld>
            <a:endParaRPr lang="de-DE"/>
          </a:p>
        </p:txBody>
      </p:sp>
      <p:pic>
        <p:nvPicPr>
          <p:cNvPr id="4" name="Grafik 3">
            <a:extLst>
              <a:ext uri="{FF2B5EF4-FFF2-40B4-BE49-F238E27FC236}">
                <a16:creationId xmlns:a16="http://schemas.microsoft.com/office/drawing/2014/main" id="{E5315D1A-764F-864D-9D16-21EDCFD25B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4064"/>
            <a:ext cx="8636000" cy="6102637"/>
          </a:xfrm>
          <a:prstGeom prst="rect">
            <a:avLst/>
          </a:prstGeom>
        </p:spPr>
      </p:pic>
      <p:sp>
        <p:nvSpPr>
          <p:cNvPr id="5" name="Textfeld 4">
            <a:extLst>
              <a:ext uri="{FF2B5EF4-FFF2-40B4-BE49-F238E27FC236}">
                <a16:creationId xmlns:a16="http://schemas.microsoft.com/office/drawing/2014/main" id="{8C1C06C9-D964-9F41-AB24-448AF63CFF5B}"/>
              </a:ext>
            </a:extLst>
          </p:cNvPr>
          <p:cNvSpPr txBox="1"/>
          <p:nvPr/>
        </p:nvSpPr>
        <p:spPr>
          <a:xfrm>
            <a:off x="339635" y="251950"/>
            <a:ext cx="1886092" cy="4642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de-DE" sz="3500" dirty="0">
                <a:latin typeface="Calibri"/>
                <a:cs typeface="Calibri"/>
              </a:rPr>
              <a:t>Übersicht</a:t>
            </a:r>
            <a:endParaRPr lang="de-DE" sz="3500" b="1" i="0" u="none" strike="noStrike" cap="none" spc="0" normalizeH="0" baseline="0" dirty="0">
              <a:ln>
                <a:noFill/>
              </a:ln>
              <a:solidFill>
                <a:srgbClr val="000000"/>
              </a:solidFill>
              <a:effectLst/>
              <a:uFillTx/>
              <a:latin typeface="Calibri"/>
              <a:ea typeface="+mj-ea"/>
              <a:cs typeface="Calibri"/>
            </a:endParaRPr>
          </a:p>
        </p:txBody>
      </p:sp>
      <p:sp>
        <p:nvSpPr>
          <p:cNvPr id="3" name="Rechteck: abgerundete Ecken 2">
            <a:extLst>
              <a:ext uri="{FF2B5EF4-FFF2-40B4-BE49-F238E27FC236}">
                <a16:creationId xmlns:a16="http://schemas.microsoft.com/office/drawing/2014/main" id="{18198F7E-0426-505D-DA82-03CBB81314E9}"/>
              </a:ext>
            </a:extLst>
          </p:cNvPr>
          <p:cNvSpPr/>
          <p:nvPr/>
        </p:nvSpPr>
        <p:spPr>
          <a:xfrm>
            <a:off x="484094" y="2804160"/>
            <a:ext cx="304800" cy="207981"/>
          </a:xfrm>
          <a:prstGeom prst="roundRect">
            <a:avLst/>
          </a:prstGeom>
          <a:solidFill>
            <a:schemeClr val="bg1">
              <a:lumMod val="50000"/>
            </a:schemeClr>
          </a:solidFill>
          <a:ln w="9525"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500" b="0" i="0" u="none" strike="noStrike" cap="none" spc="0" normalizeH="0" baseline="0" dirty="0">
              <a:ln>
                <a:noFill/>
              </a:ln>
              <a:solidFill>
                <a:srgbClr val="000000"/>
              </a:solidFill>
              <a:effectLst/>
              <a:uFillTx/>
              <a:latin typeface="+mn-lt"/>
              <a:ea typeface="+mn-ea"/>
              <a:cs typeface="+mn-cs"/>
              <a:sym typeface="Arial"/>
            </a:endParaRPr>
          </a:p>
        </p:txBody>
      </p:sp>
      <p:sp>
        <p:nvSpPr>
          <p:cNvPr id="6" name="Rechteck: abgerundete Ecken 5">
            <a:extLst>
              <a:ext uri="{FF2B5EF4-FFF2-40B4-BE49-F238E27FC236}">
                <a16:creationId xmlns:a16="http://schemas.microsoft.com/office/drawing/2014/main" id="{A7C7527D-58D2-0152-EF69-E61359B8ED0A}"/>
              </a:ext>
            </a:extLst>
          </p:cNvPr>
          <p:cNvSpPr/>
          <p:nvPr/>
        </p:nvSpPr>
        <p:spPr>
          <a:xfrm>
            <a:off x="484094" y="3598433"/>
            <a:ext cx="304800" cy="207981"/>
          </a:xfrm>
          <a:prstGeom prst="roundRect">
            <a:avLst/>
          </a:prstGeom>
          <a:solidFill>
            <a:schemeClr val="bg1">
              <a:lumMod val="50000"/>
            </a:schemeClr>
          </a:solidFill>
          <a:ln w="9525"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500" b="0" i="0" u="none" strike="noStrike" cap="none" spc="0" normalizeH="0" baseline="0">
              <a:ln>
                <a:noFill/>
              </a:ln>
              <a:solidFill>
                <a:srgbClr val="000000"/>
              </a:solidFill>
              <a:effectLst/>
              <a:uFillTx/>
              <a:latin typeface="+mn-lt"/>
              <a:ea typeface="+mn-ea"/>
              <a:cs typeface="+mn-cs"/>
              <a:sym typeface="Arial"/>
            </a:endParaRPr>
          </a:p>
        </p:txBody>
      </p:sp>
      <p:sp>
        <p:nvSpPr>
          <p:cNvPr id="7" name="Rechteck: abgerundete Ecken 6">
            <a:extLst>
              <a:ext uri="{FF2B5EF4-FFF2-40B4-BE49-F238E27FC236}">
                <a16:creationId xmlns:a16="http://schemas.microsoft.com/office/drawing/2014/main" id="{D54BBB4B-9EC3-0994-2B47-7F443EC8294A}"/>
              </a:ext>
            </a:extLst>
          </p:cNvPr>
          <p:cNvSpPr/>
          <p:nvPr/>
        </p:nvSpPr>
        <p:spPr>
          <a:xfrm>
            <a:off x="579120" y="5988521"/>
            <a:ext cx="304800" cy="207981"/>
          </a:xfrm>
          <a:prstGeom prst="roundRect">
            <a:avLst/>
          </a:prstGeom>
          <a:solidFill>
            <a:schemeClr val="bg1">
              <a:lumMod val="50000"/>
            </a:schemeClr>
          </a:solidFill>
          <a:ln w="9525"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500" b="0" i="0" u="none" strike="noStrike" cap="none" spc="0" normalizeH="0" baseline="0">
              <a:ln>
                <a:noFill/>
              </a:ln>
              <a:solidFill>
                <a:srgbClr val="000000"/>
              </a:solidFill>
              <a:effectLst/>
              <a:uFillTx/>
              <a:latin typeface="+mn-lt"/>
              <a:ea typeface="+mn-ea"/>
              <a:cs typeface="+mn-cs"/>
              <a:sym typeface="Arial"/>
            </a:endParaRPr>
          </a:p>
        </p:txBody>
      </p:sp>
      <p:sp>
        <p:nvSpPr>
          <p:cNvPr id="8" name="Textfeld 7">
            <a:extLst>
              <a:ext uri="{FF2B5EF4-FFF2-40B4-BE49-F238E27FC236}">
                <a16:creationId xmlns:a16="http://schemas.microsoft.com/office/drawing/2014/main" id="{2D146EBE-44CB-121E-46F9-1E3D7C4F0874}"/>
              </a:ext>
            </a:extLst>
          </p:cNvPr>
          <p:cNvSpPr txBox="1"/>
          <p:nvPr/>
        </p:nvSpPr>
        <p:spPr>
          <a:xfrm>
            <a:off x="497751" y="2633429"/>
            <a:ext cx="371825" cy="4642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863600" rtl="0" fontAlgn="auto" latinLnBrk="0" hangingPunct="0">
              <a:lnSpc>
                <a:spcPts val="2900"/>
              </a:lnSpc>
              <a:spcBef>
                <a:spcPts val="0"/>
              </a:spcBef>
              <a:spcAft>
                <a:spcPts val="0"/>
              </a:spcAft>
              <a:buClrTx/>
              <a:buSzTx/>
              <a:buFontTx/>
              <a:buNone/>
              <a:tabLst/>
            </a:pPr>
            <a:r>
              <a:rPr kumimoji="0" lang="de-DE" sz="1000" b="0" i="0" u="none" strike="noStrike" cap="none" spc="0" normalizeH="0" baseline="0" dirty="0">
                <a:ln>
                  <a:noFill/>
                </a:ln>
                <a:solidFill>
                  <a:schemeClr val="bg1"/>
                </a:solidFill>
                <a:effectLst/>
                <a:uFillTx/>
                <a:latin typeface="Calibri" panose="020F0502020204030204" pitchFamily="34" charset="0"/>
                <a:ea typeface="Calibri" panose="020F0502020204030204" pitchFamily="34" charset="0"/>
                <a:cs typeface="Calibri" panose="020F0502020204030204" pitchFamily="34" charset="0"/>
                <a:sym typeface="Helvetica"/>
              </a:rPr>
              <a:t>ON</a:t>
            </a:r>
          </a:p>
        </p:txBody>
      </p:sp>
      <p:sp>
        <p:nvSpPr>
          <p:cNvPr id="11" name="Textfeld 10">
            <a:extLst>
              <a:ext uri="{FF2B5EF4-FFF2-40B4-BE49-F238E27FC236}">
                <a16:creationId xmlns:a16="http://schemas.microsoft.com/office/drawing/2014/main" id="{79CD446D-B8C8-EC38-BF68-DA7BDFCDE49E}"/>
              </a:ext>
            </a:extLst>
          </p:cNvPr>
          <p:cNvSpPr txBox="1"/>
          <p:nvPr/>
        </p:nvSpPr>
        <p:spPr>
          <a:xfrm>
            <a:off x="506170" y="3419325"/>
            <a:ext cx="260647" cy="4642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863600" rtl="0" fontAlgn="auto" latinLnBrk="0" hangingPunct="0">
              <a:lnSpc>
                <a:spcPts val="2900"/>
              </a:lnSpc>
              <a:spcBef>
                <a:spcPts val="0"/>
              </a:spcBef>
              <a:spcAft>
                <a:spcPts val="0"/>
              </a:spcAft>
              <a:buClrTx/>
              <a:buSzTx/>
              <a:buFontTx/>
              <a:buNone/>
              <a:tabLst/>
            </a:pPr>
            <a:r>
              <a:rPr kumimoji="0" lang="de-DE" sz="1000" b="0" i="0" u="none" strike="noStrike" cap="none" spc="0" normalizeH="0" baseline="0" dirty="0">
                <a:ln>
                  <a:noFill/>
                </a:ln>
                <a:solidFill>
                  <a:schemeClr val="bg1"/>
                </a:solidFill>
                <a:effectLst/>
                <a:uFillTx/>
                <a:latin typeface="Calibri" panose="020F0502020204030204" pitchFamily="34" charset="0"/>
                <a:ea typeface="Calibri" panose="020F0502020204030204" pitchFamily="34" charset="0"/>
                <a:cs typeface="Calibri" panose="020F0502020204030204" pitchFamily="34" charset="0"/>
                <a:sym typeface="Helvetica"/>
              </a:rPr>
              <a:t>ON</a:t>
            </a:r>
          </a:p>
        </p:txBody>
      </p:sp>
      <p:sp>
        <p:nvSpPr>
          <p:cNvPr id="12" name="Textfeld 11">
            <a:extLst>
              <a:ext uri="{FF2B5EF4-FFF2-40B4-BE49-F238E27FC236}">
                <a16:creationId xmlns:a16="http://schemas.microsoft.com/office/drawing/2014/main" id="{EE55CCB1-3C0A-94CA-AD93-982366C51296}"/>
              </a:ext>
            </a:extLst>
          </p:cNvPr>
          <p:cNvSpPr txBox="1"/>
          <p:nvPr/>
        </p:nvSpPr>
        <p:spPr>
          <a:xfrm>
            <a:off x="608929" y="5800047"/>
            <a:ext cx="260647" cy="4642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863600" rtl="0" fontAlgn="auto" latinLnBrk="0" hangingPunct="0">
              <a:lnSpc>
                <a:spcPts val="2900"/>
              </a:lnSpc>
              <a:spcBef>
                <a:spcPts val="0"/>
              </a:spcBef>
              <a:spcAft>
                <a:spcPts val="0"/>
              </a:spcAft>
              <a:buClrTx/>
              <a:buSzTx/>
              <a:buFontTx/>
              <a:buNone/>
              <a:tabLst/>
            </a:pPr>
            <a:r>
              <a:rPr kumimoji="0" lang="de-DE" sz="1000" b="0" i="0" u="none" strike="noStrike" cap="none" spc="0" normalizeH="0" baseline="0" dirty="0">
                <a:ln>
                  <a:noFill/>
                </a:ln>
                <a:solidFill>
                  <a:schemeClr val="bg1"/>
                </a:solidFill>
                <a:effectLst/>
                <a:uFillTx/>
                <a:latin typeface="Calibri" panose="020F0502020204030204" pitchFamily="34" charset="0"/>
                <a:ea typeface="Calibri" panose="020F0502020204030204" pitchFamily="34" charset="0"/>
                <a:cs typeface="Calibri" panose="020F0502020204030204" pitchFamily="34" charset="0"/>
                <a:sym typeface="Helvetica"/>
              </a:rPr>
              <a:t>ON</a:t>
            </a:r>
          </a:p>
        </p:txBody>
      </p:sp>
      <p:sp>
        <p:nvSpPr>
          <p:cNvPr id="13" name="Textfeld 12">
            <a:extLst>
              <a:ext uri="{FF2B5EF4-FFF2-40B4-BE49-F238E27FC236}">
                <a16:creationId xmlns:a16="http://schemas.microsoft.com/office/drawing/2014/main" id="{09013CC8-524B-B0A8-9144-6AFE6AE75A14}"/>
              </a:ext>
            </a:extLst>
          </p:cNvPr>
          <p:cNvSpPr txBox="1"/>
          <p:nvPr/>
        </p:nvSpPr>
        <p:spPr>
          <a:xfrm>
            <a:off x="1828801" y="5800047"/>
            <a:ext cx="1477384" cy="464228"/>
          </a:xfrm>
          <a:prstGeom prst="rect">
            <a:avLst/>
          </a:prstGeom>
          <a:gradFill flip="none" rotWithShape="1">
            <a:gsLst>
              <a:gs pos="57000">
                <a:schemeClr val="bg1"/>
              </a:gs>
              <a:gs pos="100000">
                <a:srgbClr val="FFFFFF">
                  <a:alpha val="0"/>
                </a:srgbClr>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863600" rtl="0" fontAlgn="auto" latinLnBrk="0" hangingPunct="0">
              <a:lnSpc>
                <a:spcPts val="2900"/>
              </a:lnSpc>
              <a:spcBef>
                <a:spcPts val="0"/>
              </a:spcBef>
              <a:spcAft>
                <a:spcPts val="0"/>
              </a:spcAft>
              <a:buClrTx/>
              <a:buSzTx/>
              <a:buFontTx/>
              <a:buNone/>
              <a:tabLst/>
            </a:pPr>
            <a:r>
              <a:rPr lang="de-DE" sz="900" b="0" dirty="0">
                <a:latin typeface="Calibri" panose="020F0502020204030204" pitchFamily="34" charset="0"/>
                <a:ea typeface="Calibri" panose="020F0502020204030204" pitchFamily="34" charset="0"/>
                <a:cs typeface="Calibri" panose="020F0502020204030204" pitchFamily="34" charset="0"/>
              </a:rPr>
              <a:t>des</a:t>
            </a:r>
            <a:r>
              <a:rPr kumimoji="0" lang="de-DE" sz="900" b="0" i="0" u="none" strike="noStrike" cap="none" spc="0" normalizeH="0" baseline="0" dirty="0">
                <a:ln>
                  <a:noFill/>
                </a:ln>
                <a:solidFill>
                  <a:srgbClr val="000000"/>
                </a:solidFill>
                <a:effectLst/>
                <a:uFillTx/>
                <a:latin typeface="Calibri" panose="020F0502020204030204" pitchFamily="34" charset="0"/>
                <a:ea typeface="Calibri" panose="020F0502020204030204" pitchFamily="34" charset="0"/>
                <a:cs typeface="Calibri" panose="020F0502020204030204" pitchFamily="34" charset="0"/>
                <a:sym typeface="Helvetica"/>
              </a:rPr>
              <a:t> Orientierungsnachweises</a:t>
            </a:r>
          </a:p>
        </p:txBody>
      </p:sp>
    </p:spTree>
    <p:extLst>
      <p:ext uri="{BB962C8B-B14F-4D97-AF65-F5344CB8AC3E}">
        <p14:creationId xmlns:p14="http://schemas.microsoft.com/office/powerpoint/2010/main" val="3359469616"/>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Modulhandbuch – Hauptfach"/>
          <p:cNvSpPr txBox="1">
            <a:spLocks noGrp="1"/>
          </p:cNvSpPr>
          <p:nvPr>
            <p:ph type="title" idx="4294967295"/>
          </p:nvPr>
        </p:nvSpPr>
        <p:spPr>
          <a:prstGeom prst="rect">
            <a:avLst/>
          </a:prstGeom>
        </p:spPr>
        <p:txBody>
          <a:bodyPr/>
          <a:lstStyle/>
          <a:p>
            <a:r>
              <a:rPr dirty="0" err="1">
                <a:latin typeface="Calibri" panose="020F0502020204030204" pitchFamily="34" charset="0"/>
                <a:cs typeface="Calibri" panose="020F0502020204030204" pitchFamily="34" charset="0"/>
              </a:rPr>
              <a:t>Modulhandbuch</a:t>
            </a:r>
            <a:r>
              <a:rPr dirty="0">
                <a:latin typeface="Calibri" panose="020F0502020204030204" pitchFamily="34" charset="0"/>
                <a:cs typeface="Calibri" panose="020F0502020204030204" pitchFamily="34" charset="0"/>
              </a:rPr>
              <a:t> </a:t>
            </a:r>
            <a:r>
              <a:rPr b="0" dirty="0">
                <a:latin typeface="Calibri" panose="020F0502020204030204" pitchFamily="34" charset="0"/>
                <a:ea typeface="Calibri"/>
                <a:cs typeface="Calibri" panose="020F0502020204030204" pitchFamily="34" charset="0"/>
                <a:sym typeface="Calibri"/>
              </a:rPr>
              <a:t>– </a:t>
            </a:r>
            <a:r>
              <a:rPr b="0" dirty="0" err="1">
                <a:latin typeface="Calibri" panose="020F0502020204030204" pitchFamily="34" charset="0"/>
                <a:ea typeface="Calibri"/>
                <a:cs typeface="Calibri" panose="020F0502020204030204" pitchFamily="34" charset="0"/>
                <a:sym typeface="Calibri"/>
              </a:rPr>
              <a:t>Hauptfach</a:t>
            </a:r>
            <a:endParaRPr b="0" dirty="0">
              <a:latin typeface="Calibri" panose="020F0502020204030204" pitchFamily="34" charset="0"/>
              <a:ea typeface="Calibri"/>
              <a:cs typeface="Calibri" panose="020F0502020204030204" pitchFamily="34" charset="0"/>
              <a:sym typeface="Calibri"/>
            </a:endParaRPr>
          </a:p>
        </p:txBody>
      </p:sp>
      <p:sp>
        <p:nvSpPr>
          <p:cNvPr id="274" name="Übergreifende Kompetenzen (ohne Lehramtsoption)…"/>
          <p:cNvSpPr txBox="1">
            <a:spLocks noGrp="1"/>
          </p:cNvSpPr>
          <p:nvPr>
            <p:ph type="body" idx="4294967295"/>
          </p:nvPr>
        </p:nvSpPr>
        <p:spPr>
          <a:xfrm>
            <a:off x="299483" y="1737222"/>
            <a:ext cx="8037033" cy="3948519"/>
          </a:xfrm>
          <a:prstGeom prst="rect">
            <a:avLst/>
          </a:prstGeom>
        </p:spPr>
        <p:txBody>
          <a:bodyPr/>
          <a:lstStyle/>
          <a:p>
            <a:pPr>
              <a:defRPr b="1">
                <a:latin typeface="+mj-lt"/>
                <a:ea typeface="+mj-ea"/>
                <a:cs typeface="+mj-cs"/>
                <a:sym typeface="Helvetica"/>
              </a:defRPr>
            </a:pPr>
            <a:r>
              <a:rPr sz="2400" dirty="0" err="1">
                <a:latin typeface="Calibri" panose="020F0502020204030204" pitchFamily="34" charset="0"/>
                <a:cs typeface="Calibri" panose="020F0502020204030204" pitchFamily="34" charset="0"/>
              </a:rPr>
              <a:t>Übergreifende</a:t>
            </a:r>
            <a:r>
              <a:rP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Kompetenzen</a:t>
            </a:r>
            <a:r>
              <a:rPr sz="2400" b="0" dirty="0">
                <a:latin typeface="Calibri" panose="020F0502020204030204" pitchFamily="34" charset="0"/>
                <a:cs typeface="Calibri" panose="020F0502020204030204" pitchFamily="34" charset="0"/>
                <a:sym typeface="Calibri"/>
              </a:rPr>
              <a:t> </a:t>
            </a:r>
            <a:r>
              <a:rPr sz="2400" b="0" dirty="0">
                <a:latin typeface="Calibri" panose="020F0502020204030204" pitchFamily="34" charset="0"/>
                <a:cs typeface="Calibri" panose="020F0502020204030204" pitchFamily="34" charset="0"/>
              </a:rPr>
              <a:t>(</a:t>
            </a:r>
            <a:r>
              <a:rPr sz="2400" b="0" dirty="0" err="1">
                <a:latin typeface="Calibri" panose="020F0502020204030204" pitchFamily="34" charset="0"/>
                <a:cs typeface="Calibri" panose="020F0502020204030204" pitchFamily="34" charset="0"/>
              </a:rPr>
              <a:t>ohne</a:t>
            </a:r>
            <a:r>
              <a:rPr sz="2400" b="0" dirty="0">
                <a:latin typeface="Calibri" panose="020F0502020204030204" pitchFamily="34" charset="0"/>
                <a:cs typeface="Calibri" panose="020F0502020204030204" pitchFamily="34" charset="0"/>
              </a:rPr>
              <a:t> </a:t>
            </a:r>
            <a:r>
              <a:rPr sz="2400" b="0" dirty="0" err="1">
                <a:latin typeface="Calibri" panose="020F0502020204030204" pitchFamily="34" charset="0"/>
                <a:cs typeface="Calibri" panose="020F0502020204030204" pitchFamily="34" charset="0"/>
              </a:rPr>
              <a:t>Lehramtsoption</a:t>
            </a:r>
            <a:r>
              <a:rPr sz="2400" b="0" dirty="0">
                <a:latin typeface="Calibri" panose="020F0502020204030204" pitchFamily="34" charset="0"/>
                <a:cs typeface="Calibri" panose="020F0502020204030204" pitchFamily="34" charset="0"/>
              </a:rPr>
              <a:t>)</a:t>
            </a:r>
            <a:endParaRPr lang="de-DE" sz="2400" b="0" dirty="0">
              <a:latin typeface="Calibri" panose="020F0502020204030204" pitchFamily="34" charset="0"/>
              <a:cs typeface="Calibri" panose="020F0502020204030204" pitchFamily="34" charset="0"/>
            </a:endParaRPr>
          </a:p>
          <a:p>
            <a:pPr>
              <a:defRPr b="1">
                <a:latin typeface="+mj-lt"/>
                <a:ea typeface="+mj-ea"/>
                <a:cs typeface="+mj-cs"/>
                <a:sym typeface="Helvetica"/>
              </a:defRPr>
            </a:pPr>
            <a:endParaRPr sz="2400" b="0" dirty="0">
              <a:latin typeface="Calibri" panose="020F0502020204030204" pitchFamily="34" charset="0"/>
              <a:cs typeface="Calibri" panose="020F0502020204030204" pitchFamily="34" charset="0"/>
              <a:sym typeface="Calibri"/>
            </a:endParaRPr>
          </a:p>
          <a:p>
            <a:pPr>
              <a:defRPr b="1">
                <a:latin typeface="+mj-lt"/>
                <a:ea typeface="+mj-ea"/>
                <a:cs typeface="+mj-cs"/>
                <a:sym typeface="Helvetica"/>
              </a:defRPr>
            </a:pPr>
            <a:endParaRPr sz="1500" b="0" dirty="0">
              <a:latin typeface="Calibri" panose="020F0502020204030204" pitchFamily="34" charset="0"/>
              <a:cs typeface="Calibri" panose="020F0502020204030204" pitchFamily="34" charset="0"/>
              <a:sym typeface="Calibri"/>
            </a:endParaRPr>
          </a:p>
          <a:p>
            <a:pPr>
              <a:buSzPct val="100000"/>
              <a:defRPr b="1">
                <a:latin typeface="+mj-lt"/>
                <a:ea typeface="+mj-ea"/>
                <a:cs typeface="+mj-cs"/>
                <a:sym typeface="Helvetica"/>
              </a:defRPr>
            </a:pPr>
            <a:r>
              <a:rPr sz="1500" b="0" dirty="0" err="1">
                <a:latin typeface="Calibri" panose="020F0502020204030204" pitchFamily="34" charset="0"/>
                <a:cs typeface="Calibri" panose="020F0502020204030204" pitchFamily="34" charset="0"/>
                <a:sym typeface="Calibri"/>
              </a:rPr>
              <a:t>insgesamt</a:t>
            </a:r>
            <a:r>
              <a:rPr sz="1500" b="0" dirty="0">
                <a:latin typeface="Calibri" panose="020F0502020204030204" pitchFamily="34" charset="0"/>
                <a:cs typeface="Calibri" panose="020F0502020204030204" pitchFamily="34" charset="0"/>
                <a:sym typeface="Calibri"/>
              </a:rPr>
              <a:t> </a:t>
            </a:r>
            <a:r>
              <a:rPr sz="1500" b="1" dirty="0">
                <a:latin typeface="Calibri" panose="020F0502020204030204" pitchFamily="34" charset="0"/>
                <a:cs typeface="Calibri" panose="020F0502020204030204" pitchFamily="34" charset="0"/>
                <a:sym typeface="Calibri"/>
              </a:rPr>
              <a:t>20 LP </a:t>
            </a:r>
            <a:r>
              <a:rPr sz="1500" b="0" dirty="0" err="1">
                <a:latin typeface="Calibri" panose="020F0502020204030204" pitchFamily="34" charset="0"/>
                <a:cs typeface="Calibri" panose="020F0502020204030204" pitchFamily="34" charset="0"/>
                <a:sym typeface="Calibri"/>
              </a:rPr>
              <a:t>im</a:t>
            </a:r>
            <a:r>
              <a:rPr sz="1500" b="0" dirty="0">
                <a:latin typeface="Calibri" panose="020F0502020204030204" pitchFamily="34" charset="0"/>
                <a:cs typeface="Calibri" panose="020F0502020204030204" pitchFamily="34" charset="0"/>
                <a:sym typeface="Calibri"/>
              </a:rPr>
              <a:t> 1. und 2. </a:t>
            </a:r>
            <a:r>
              <a:rPr sz="1500" b="0" dirty="0" err="1">
                <a:latin typeface="Calibri" panose="020F0502020204030204" pitchFamily="34" charset="0"/>
                <a:cs typeface="Calibri" panose="020F0502020204030204" pitchFamily="34" charset="0"/>
                <a:sym typeface="Calibri"/>
              </a:rPr>
              <a:t>Hauptfach</a:t>
            </a:r>
            <a:r>
              <a:rPr lang="de-DE" sz="1500" b="0" dirty="0">
                <a:latin typeface="Calibri" panose="020F0502020204030204" pitchFamily="34" charset="0"/>
                <a:cs typeface="Calibri" panose="020F0502020204030204" pitchFamily="34" charset="0"/>
                <a:sym typeface="Calibri"/>
              </a:rPr>
              <a:t>; </a:t>
            </a:r>
            <a:r>
              <a:rPr lang="de-DE" sz="1500" b="1" dirty="0">
                <a:latin typeface="Calibri" panose="020F0502020204030204" pitchFamily="34" charset="0"/>
                <a:cs typeface="Calibri" panose="020F0502020204030204" pitchFamily="34" charset="0"/>
                <a:sym typeface="Calibri"/>
              </a:rPr>
              <a:t>10 LP in </a:t>
            </a:r>
            <a:r>
              <a:rPr lang="de-DE" sz="1500" dirty="0">
                <a:latin typeface="Calibri" panose="020F0502020204030204" pitchFamily="34" charset="0"/>
                <a:cs typeface="Calibri" panose="020F0502020204030204" pitchFamily="34" charset="0"/>
                <a:sym typeface="Calibri"/>
              </a:rPr>
              <a:t>Germanistik:</a:t>
            </a:r>
            <a:endParaRPr sz="1500" dirty="0">
              <a:latin typeface="Calibri" panose="020F0502020204030204" pitchFamily="34" charset="0"/>
              <a:cs typeface="Calibri" panose="020F0502020204030204" pitchFamily="34" charset="0"/>
              <a:sym typeface="Calibri"/>
            </a:endParaRPr>
          </a:p>
          <a:p>
            <a:pPr marL="160421" indent="-160421">
              <a:buSzPct val="100000"/>
              <a:buChar char="•"/>
              <a:defRPr b="1">
                <a:latin typeface="+mj-lt"/>
                <a:ea typeface="+mj-ea"/>
                <a:cs typeface="+mj-cs"/>
                <a:sym typeface="Helvetica"/>
              </a:defRPr>
            </a:pPr>
            <a:endParaRPr sz="1500" b="0" dirty="0">
              <a:latin typeface="Calibri" panose="020F0502020204030204" pitchFamily="34" charset="0"/>
              <a:cs typeface="Calibri" panose="020F0502020204030204" pitchFamily="34" charset="0"/>
              <a:sym typeface="Calibri"/>
            </a:endParaRPr>
          </a:p>
          <a:p>
            <a:pPr marL="581025" indent="-349250">
              <a:buSzPct val="130000"/>
              <a:buFont typeface="Arial" panose="020B0604020202020204" pitchFamily="34" charset="0"/>
              <a:buChar char="•"/>
              <a:defRPr b="1">
                <a:latin typeface="+mj-lt"/>
                <a:ea typeface="+mj-ea"/>
                <a:cs typeface="+mj-cs"/>
                <a:sym typeface="Helvetica"/>
              </a:defRPr>
            </a:pPr>
            <a:r>
              <a:rPr sz="1500" b="1" dirty="0" err="1">
                <a:latin typeface="Calibri" panose="020F0502020204030204" pitchFamily="34" charset="0"/>
                <a:cs typeface="Calibri" panose="020F0502020204030204" pitchFamily="34" charset="0"/>
                <a:sym typeface="Calibri"/>
              </a:rPr>
              <a:t>mindestens</a:t>
            </a:r>
            <a:r>
              <a:rPr sz="1500" b="1" dirty="0">
                <a:latin typeface="Calibri" panose="020F0502020204030204" pitchFamily="34" charset="0"/>
                <a:cs typeface="Calibri" panose="020F0502020204030204" pitchFamily="34" charset="0"/>
                <a:sym typeface="Calibri"/>
              </a:rPr>
              <a:t> 5 LP </a:t>
            </a:r>
            <a:r>
              <a:rPr sz="1500" b="0" dirty="0" err="1">
                <a:latin typeface="Calibri" panose="020F0502020204030204" pitchFamily="34" charset="0"/>
                <a:cs typeface="Calibri" panose="020F0502020204030204" pitchFamily="34" charset="0"/>
                <a:sym typeface="Calibri"/>
              </a:rPr>
              <a:t>im</a:t>
            </a:r>
            <a:r>
              <a:rPr sz="1500" b="0" dirty="0">
                <a:latin typeface="Calibri" panose="020F0502020204030204" pitchFamily="34" charset="0"/>
                <a:cs typeface="Calibri" panose="020F0502020204030204" pitchFamily="34" charset="0"/>
                <a:sym typeface="Calibri"/>
              </a:rPr>
              <a:t> </a:t>
            </a:r>
            <a:r>
              <a:rPr sz="1500" b="0" dirty="0" err="1">
                <a:latin typeface="Calibri" panose="020F0502020204030204" pitchFamily="34" charset="0"/>
                <a:cs typeface="Calibri" panose="020F0502020204030204" pitchFamily="34" charset="0"/>
                <a:sym typeface="Calibri"/>
              </a:rPr>
              <a:t>Bereich</a:t>
            </a:r>
            <a:r>
              <a:rPr sz="1500" b="0" dirty="0">
                <a:latin typeface="Calibri" panose="020F0502020204030204" pitchFamily="34" charset="0"/>
                <a:cs typeface="Calibri" panose="020F0502020204030204" pitchFamily="34" charset="0"/>
                <a:sym typeface="Calibri"/>
              </a:rPr>
              <a:t> der </a:t>
            </a:r>
            <a:r>
              <a:rPr sz="1500" b="1" i="1" dirty="0" err="1">
                <a:latin typeface="Calibri" panose="020F0502020204030204" pitchFamily="34" charset="0"/>
                <a:cs typeface="Calibri" panose="020F0502020204030204" pitchFamily="34" charset="0"/>
              </a:rPr>
              <a:t>Schlüsselkompetenzen</a:t>
            </a:r>
            <a:r>
              <a:rPr sz="1500" b="1" dirty="0">
                <a:latin typeface="Calibri" panose="020F0502020204030204" pitchFamily="34" charset="0"/>
                <a:cs typeface="Calibri" panose="020F0502020204030204" pitchFamily="34" charset="0"/>
                <a:sym typeface="Calibri"/>
              </a:rPr>
              <a:t> </a:t>
            </a:r>
            <a:r>
              <a:rPr sz="1500" b="0" dirty="0">
                <a:latin typeface="Calibri" panose="020F0502020204030204" pitchFamily="34" charset="0"/>
                <a:cs typeface="Calibri" panose="020F0502020204030204" pitchFamily="34" charset="0"/>
                <a:sym typeface="Calibri"/>
              </a:rPr>
              <a:t>(</a:t>
            </a:r>
            <a:r>
              <a:rPr sz="1500" b="0" dirty="0" err="1">
                <a:latin typeface="Calibri" panose="020F0502020204030204" pitchFamily="34" charset="0"/>
                <a:cs typeface="Calibri" panose="020F0502020204030204" pitchFamily="34" charset="0"/>
                <a:sym typeface="Calibri"/>
              </a:rPr>
              <a:t>z.B.</a:t>
            </a:r>
            <a:r>
              <a:rPr sz="1500" b="0" dirty="0">
                <a:latin typeface="Calibri" panose="020F0502020204030204" pitchFamily="34" charset="0"/>
                <a:cs typeface="Calibri" panose="020F0502020204030204" pitchFamily="34" charset="0"/>
                <a:sym typeface="Calibri"/>
              </a:rPr>
              <a:t> </a:t>
            </a:r>
            <a:r>
              <a:rPr sz="1500" b="0" dirty="0" err="1">
                <a:latin typeface="Calibri" panose="020F0502020204030204" pitchFamily="34" charset="0"/>
                <a:cs typeface="Calibri" panose="020F0502020204030204" pitchFamily="34" charset="0"/>
                <a:sym typeface="Calibri"/>
              </a:rPr>
              <a:t>Rhetorikseminare</a:t>
            </a:r>
            <a:r>
              <a:rPr sz="1500" b="0" dirty="0">
                <a:latin typeface="Calibri" panose="020F0502020204030204" pitchFamily="34" charset="0"/>
                <a:cs typeface="Calibri" panose="020F0502020204030204" pitchFamily="34" charset="0"/>
                <a:sym typeface="Calibri"/>
              </a:rPr>
              <a:t> o</a:t>
            </a:r>
            <a:r>
              <a:rPr lang="de-DE" sz="1500" b="0" dirty="0">
                <a:latin typeface="Calibri" panose="020F0502020204030204" pitchFamily="34" charset="0"/>
                <a:cs typeface="Calibri" panose="020F0502020204030204" pitchFamily="34" charset="0"/>
                <a:sym typeface="Calibri"/>
              </a:rPr>
              <a:t>.</a:t>
            </a:r>
            <a:r>
              <a:rPr sz="1500" b="0" dirty="0">
                <a:latin typeface="Calibri" panose="020F0502020204030204" pitchFamily="34" charset="0"/>
                <a:cs typeface="Calibri" panose="020F0502020204030204" pitchFamily="34" charset="0"/>
                <a:sym typeface="Calibri"/>
              </a:rPr>
              <a:t>Ä.)</a:t>
            </a:r>
          </a:p>
          <a:p>
            <a:pPr marL="581025" indent="-349250">
              <a:buSzPct val="130000"/>
              <a:buFont typeface="Arial" panose="020B0604020202020204" pitchFamily="34" charset="0"/>
              <a:buChar char="•"/>
              <a:defRPr b="1">
                <a:latin typeface="+mj-lt"/>
                <a:ea typeface="+mj-ea"/>
                <a:cs typeface="+mj-cs"/>
                <a:sym typeface="Helvetica"/>
              </a:defRPr>
            </a:pPr>
            <a:endParaRPr sz="1500" b="0" dirty="0">
              <a:latin typeface="Calibri" panose="020F0502020204030204" pitchFamily="34" charset="0"/>
              <a:cs typeface="Calibri" panose="020F0502020204030204" pitchFamily="34" charset="0"/>
              <a:sym typeface="Calibri"/>
            </a:endParaRPr>
          </a:p>
          <a:p>
            <a:pPr marL="581025" indent="-349250">
              <a:buSzPct val="130000"/>
              <a:buFont typeface="Arial" panose="020B0604020202020204" pitchFamily="34" charset="0"/>
              <a:buChar char="•"/>
              <a:defRPr b="1">
                <a:latin typeface="+mj-lt"/>
                <a:ea typeface="+mj-ea"/>
                <a:cs typeface="+mj-cs"/>
                <a:sym typeface="Helvetica"/>
              </a:defRPr>
            </a:pPr>
            <a:r>
              <a:rPr sz="1500" b="1" dirty="0" err="1">
                <a:latin typeface="Calibri" panose="020F0502020204030204" pitchFamily="34" charset="0"/>
                <a:cs typeface="Calibri" panose="020F0502020204030204" pitchFamily="34" charset="0"/>
                <a:sym typeface="Calibri"/>
              </a:rPr>
              <a:t>mindestens</a:t>
            </a:r>
            <a:r>
              <a:rPr sz="1500" b="1" dirty="0">
                <a:latin typeface="Calibri" panose="020F0502020204030204" pitchFamily="34" charset="0"/>
                <a:cs typeface="Calibri" panose="020F0502020204030204" pitchFamily="34" charset="0"/>
                <a:sym typeface="Calibri"/>
              </a:rPr>
              <a:t> </a:t>
            </a:r>
            <a:r>
              <a:rPr sz="1500" dirty="0">
                <a:latin typeface="Calibri" panose="020F0502020204030204" pitchFamily="34" charset="0"/>
                <a:cs typeface="Calibri" panose="020F0502020204030204" pitchFamily="34" charset="0"/>
                <a:sym typeface="Calibri"/>
              </a:rPr>
              <a:t>5 LP </a:t>
            </a:r>
            <a:r>
              <a:rPr sz="1500" b="0" dirty="0" err="1">
                <a:latin typeface="Calibri" panose="020F0502020204030204" pitchFamily="34" charset="0"/>
                <a:cs typeface="Calibri" panose="020F0502020204030204" pitchFamily="34" charset="0"/>
                <a:sym typeface="Calibri"/>
              </a:rPr>
              <a:t>im</a:t>
            </a:r>
            <a:r>
              <a:rPr sz="1500" b="0" dirty="0">
                <a:latin typeface="Calibri" panose="020F0502020204030204" pitchFamily="34" charset="0"/>
                <a:cs typeface="Calibri" panose="020F0502020204030204" pitchFamily="34" charset="0"/>
                <a:sym typeface="Calibri"/>
              </a:rPr>
              <a:t> </a:t>
            </a:r>
            <a:r>
              <a:rPr sz="1500" b="0" dirty="0" err="1">
                <a:latin typeface="Calibri" panose="020F0502020204030204" pitchFamily="34" charset="0"/>
                <a:cs typeface="Calibri" panose="020F0502020204030204" pitchFamily="34" charset="0"/>
                <a:sym typeface="Calibri"/>
              </a:rPr>
              <a:t>Bereich</a:t>
            </a:r>
            <a:r>
              <a:rPr sz="1500" b="0" dirty="0">
                <a:latin typeface="Calibri" panose="020F0502020204030204" pitchFamily="34" charset="0"/>
                <a:cs typeface="Calibri" panose="020F0502020204030204" pitchFamily="34" charset="0"/>
                <a:sym typeface="Calibri"/>
              </a:rPr>
              <a:t> der </a:t>
            </a:r>
            <a:r>
              <a:rPr sz="1500" b="1" i="1" dirty="0" err="1">
                <a:latin typeface="Calibri" panose="020F0502020204030204" pitchFamily="34" charset="0"/>
                <a:cs typeface="Calibri" panose="020F0502020204030204" pitchFamily="34" charset="0"/>
              </a:rPr>
              <a:t>Zusatzqualifikationen</a:t>
            </a:r>
            <a:r>
              <a:rPr sz="1500" b="0" dirty="0">
                <a:latin typeface="Calibri" panose="020F0502020204030204" pitchFamily="34" charset="0"/>
                <a:cs typeface="Calibri" panose="020F0502020204030204" pitchFamily="34" charset="0"/>
                <a:sym typeface="Calibri"/>
              </a:rPr>
              <a:t> (</a:t>
            </a:r>
            <a:r>
              <a:rPr sz="1500" b="0" dirty="0" err="1">
                <a:latin typeface="Calibri" panose="020F0502020204030204" pitchFamily="34" charset="0"/>
                <a:cs typeface="Calibri" panose="020F0502020204030204" pitchFamily="34" charset="0"/>
                <a:sym typeface="Calibri"/>
              </a:rPr>
              <a:t>z.B.</a:t>
            </a:r>
            <a:r>
              <a:rPr sz="1500" b="0" dirty="0">
                <a:latin typeface="Calibri" panose="020F0502020204030204" pitchFamily="34" charset="0"/>
                <a:cs typeface="Calibri" panose="020F0502020204030204" pitchFamily="34" charset="0"/>
                <a:sym typeface="Calibri"/>
              </a:rPr>
              <a:t> </a:t>
            </a:r>
            <a:r>
              <a:rPr sz="1500" b="0" dirty="0" err="1">
                <a:latin typeface="Calibri" panose="020F0502020204030204" pitchFamily="34" charset="0"/>
                <a:cs typeface="Calibri" panose="020F0502020204030204" pitchFamily="34" charset="0"/>
                <a:sym typeface="Calibri"/>
              </a:rPr>
              <a:t>weitere</a:t>
            </a:r>
            <a:r>
              <a:rPr sz="1500" b="0" dirty="0">
                <a:latin typeface="Calibri" panose="020F0502020204030204" pitchFamily="34" charset="0"/>
                <a:cs typeface="Calibri" panose="020F0502020204030204" pitchFamily="34" charset="0"/>
                <a:sym typeface="Calibri"/>
              </a:rPr>
              <a:t> </a:t>
            </a:r>
            <a:r>
              <a:rPr sz="1500" b="0" dirty="0" err="1">
                <a:latin typeface="Calibri" panose="020F0502020204030204" pitchFamily="34" charset="0"/>
                <a:cs typeface="Calibri" panose="020F0502020204030204" pitchFamily="34" charset="0"/>
                <a:sym typeface="Calibri"/>
              </a:rPr>
              <a:t>Fremdsprachenkenntnisse</a:t>
            </a:r>
            <a:r>
              <a:rPr sz="1500" b="0" dirty="0">
                <a:latin typeface="Calibri" panose="020F0502020204030204" pitchFamily="34" charset="0"/>
                <a:cs typeface="Calibri" panose="020F0502020204030204" pitchFamily="34" charset="0"/>
                <a:sym typeface="Calibri"/>
              </a:rPr>
              <a:t>)</a:t>
            </a:r>
          </a:p>
          <a:p>
            <a:pPr marL="160421" indent="-160421">
              <a:buSzPct val="100000"/>
              <a:buChar char="•"/>
              <a:defRPr b="1">
                <a:latin typeface="+mj-lt"/>
                <a:ea typeface="+mj-ea"/>
                <a:cs typeface="+mj-cs"/>
                <a:sym typeface="Helvetica"/>
              </a:defRPr>
            </a:pPr>
            <a:endParaRPr sz="1500" b="0" dirty="0">
              <a:latin typeface="Calibri" panose="020F0502020204030204" pitchFamily="34" charset="0"/>
              <a:cs typeface="Calibri" panose="020F0502020204030204" pitchFamily="34" charset="0"/>
              <a:sym typeface="Calibri"/>
            </a:endParaRPr>
          </a:p>
          <a:p>
            <a:pPr>
              <a:buSzPct val="100000"/>
              <a:defRPr b="1">
                <a:latin typeface="+mj-lt"/>
                <a:ea typeface="+mj-ea"/>
                <a:cs typeface="+mj-cs"/>
                <a:sym typeface="Helvetica"/>
              </a:defRPr>
            </a:pPr>
            <a:r>
              <a:rPr sz="1500" b="0" dirty="0" err="1">
                <a:latin typeface="Calibri" panose="020F0502020204030204" pitchFamily="34" charset="0"/>
                <a:cs typeface="Calibri" panose="020F0502020204030204" pitchFamily="34" charset="0"/>
                <a:sym typeface="Calibri"/>
              </a:rPr>
              <a:t>Ansprechpartner</a:t>
            </a:r>
            <a:r>
              <a:rPr sz="1500" b="0" dirty="0">
                <a:latin typeface="Calibri" panose="020F0502020204030204" pitchFamily="34" charset="0"/>
                <a:cs typeface="Calibri" panose="020F0502020204030204" pitchFamily="34" charset="0"/>
                <a:sym typeface="Calibri"/>
              </a:rPr>
              <a:t> </a:t>
            </a:r>
            <a:r>
              <a:rPr sz="1500" b="0" dirty="0" err="1">
                <a:latin typeface="Calibri" panose="020F0502020204030204" pitchFamily="34" charset="0"/>
                <a:cs typeface="Calibri" panose="020F0502020204030204" pitchFamily="34" charset="0"/>
                <a:sym typeface="Calibri"/>
              </a:rPr>
              <a:t>bei</a:t>
            </a:r>
            <a:r>
              <a:rPr sz="1500" b="0" dirty="0">
                <a:latin typeface="Calibri" panose="020F0502020204030204" pitchFamily="34" charset="0"/>
                <a:cs typeface="Calibri" panose="020F0502020204030204" pitchFamily="34" charset="0"/>
                <a:sym typeface="Calibri"/>
              </a:rPr>
              <a:t> </a:t>
            </a:r>
            <a:r>
              <a:rPr sz="1500" b="0" dirty="0" err="1">
                <a:latin typeface="Calibri" panose="020F0502020204030204" pitchFamily="34" charset="0"/>
                <a:cs typeface="Calibri" panose="020F0502020204030204" pitchFamily="34" charset="0"/>
                <a:sym typeface="Calibri"/>
              </a:rPr>
              <a:t>Fragen</a:t>
            </a:r>
            <a:r>
              <a:rPr sz="1500" b="0" dirty="0">
                <a:latin typeface="Calibri" panose="020F0502020204030204" pitchFamily="34" charset="0"/>
                <a:cs typeface="Calibri" panose="020F0502020204030204" pitchFamily="34" charset="0"/>
                <a:sym typeface="Calibri"/>
              </a:rPr>
              <a:t>: </a:t>
            </a:r>
            <a:r>
              <a:rPr lang="de-DE" sz="1500" b="0" dirty="0">
                <a:latin typeface="Calibri" panose="020F0502020204030204" pitchFamily="34" charset="0"/>
                <a:cs typeface="Calibri" panose="020F0502020204030204" pitchFamily="34" charset="0"/>
                <a:sym typeface="Calibri"/>
              </a:rPr>
              <a:t>Dr.</a:t>
            </a:r>
            <a:r>
              <a:rPr sz="1500" b="0" dirty="0">
                <a:latin typeface="Calibri" panose="020F0502020204030204" pitchFamily="34" charset="0"/>
                <a:cs typeface="Calibri" panose="020F0502020204030204" pitchFamily="34" charset="0"/>
                <a:sym typeface="Calibri"/>
              </a:rPr>
              <a:t> Marcel </a:t>
            </a:r>
            <a:r>
              <a:rPr sz="1500" b="0" dirty="0" err="1">
                <a:latin typeface="Calibri" panose="020F0502020204030204" pitchFamily="34" charset="0"/>
                <a:cs typeface="Calibri" panose="020F0502020204030204" pitchFamily="34" charset="0"/>
                <a:sym typeface="Calibri"/>
              </a:rPr>
              <a:t>Krings</a:t>
            </a:r>
            <a:r>
              <a:rPr sz="1500" b="0" dirty="0">
                <a:latin typeface="Calibri" panose="020F0502020204030204" pitchFamily="34" charset="0"/>
                <a:cs typeface="Calibri" panose="020F0502020204030204" pitchFamily="34" charset="0"/>
                <a:sym typeface="Calibri"/>
              </a:rPr>
              <a:t> </a:t>
            </a:r>
            <a:endParaRPr lang="de-DE" sz="1500" b="0" dirty="0">
              <a:latin typeface="Calibri" panose="020F0502020204030204" pitchFamily="34" charset="0"/>
              <a:cs typeface="Calibri" panose="020F0502020204030204" pitchFamily="34" charset="0"/>
              <a:sym typeface="Calibri"/>
            </a:endParaRPr>
          </a:p>
          <a:p>
            <a:pPr marL="160421" indent="-160421">
              <a:buSzPct val="100000"/>
              <a:buChar char="•"/>
              <a:defRPr b="1">
                <a:latin typeface="+mj-lt"/>
                <a:ea typeface="+mj-ea"/>
                <a:cs typeface="+mj-cs"/>
                <a:sym typeface="Helvetica"/>
              </a:defRPr>
            </a:pPr>
            <a:endParaRPr lang="de-DE" sz="1500" dirty="0">
              <a:latin typeface="Calibri" panose="020F0502020204030204" pitchFamily="34" charset="0"/>
              <a:cs typeface="Calibri" panose="020F0502020204030204" pitchFamily="34" charset="0"/>
            </a:endParaRPr>
          </a:p>
          <a:p>
            <a:pPr>
              <a:buSzPct val="100000"/>
              <a:defRPr b="1">
                <a:latin typeface="+mj-lt"/>
                <a:ea typeface="+mj-ea"/>
                <a:cs typeface="+mj-cs"/>
                <a:sym typeface="Helvetica"/>
              </a:defRPr>
            </a:pPr>
            <a:r>
              <a:rPr lang="de-DE" sz="1500" b="0" dirty="0">
                <a:latin typeface="Calibri" panose="020F0502020204030204" pitchFamily="34" charset="0"/>
                <a:cs typeface="Calibri" panose="020F0502020204030204" pitchFamily="34" charset="0"/>
                <a:sym typeface="Calibri"/>
              </a:rPr>
              <a:t>Weitere Informationen: siehe dazu </a:t>
            </a:r>
            <a:r>
              <a:rPr sz="1500" b="0" dirty="0">
                <a:latin typeface="Calibri" panose="020F0502020204030204" pitchFamily="34" charset="0"/>
                <a:cs typeface="Calibri" panose="020F0502020204030204" pitchFamily="34" charset="0"/>
                <a:sym typeface="Calibri"/>
              </a:rPr>
              <a:t>Anlage „</a:t>
            </a:r>
            <a:r>
              <a:rPr sz="1500" b="0" dirty="0" err="1">
                <a:latin typeface="Calibri" panose="020F0502020204030204" pitchFamily="34" charset="0"/>
                <a:cs typeface="Calibri" panose="020F0502020204030204" pitchFamily="34" charset="0"/>
                <a:sym typeface="Calibri"/>
              </a:rPr>
              <a:t>Übergreifende</a:t>
            </a:r>
            <a:r>
              <a:rPr sz="1500" b="0" dirty="0">
                <a:latin typeface="Calibri" panose="020F0502020204030204" pitchFamily="34" charset="0"/>
                <a:cs typeface="Calibri" panose="020F0502020204030204" pitchFamily="34" charset="0"/>
                <a:sym typeface="Calibri"/>
              </a:rPr>
              <a:t> </a:t>
            </a:r>
            <a:r>
              <a:rPr sz="1500" b="0" dirty="0" err="1">
                <a:latin typeface="Calibri" panose="020F0502020204030204" pitchFamily="34" charset="0"/>
                <a:cs typeface="Calibri" panose="020F0502020204030204" pitchFamily="34" charset="0"/>
                <a:sym typeface="Calibri"/>
              </a:rPr>
              <a:t>Kompetenzen</a:t>
            </a:r>
            <a:r>
              <a:rPr sz="1500" b="0" dirty="0">
                <a:latin typeface="Calibri" panose="020F0502020204030204" pitchFamily="34" charset="0"/>
                <a:cs typeface="Calibri" panose="020F0502020204030204" pitchFamily="34" charset="0"/>
                <a:sym typeface="Calibri"/>
              </a:rPr>
              <a:t>“ der </a:t>
            </a:r>
            <a:r>
              <a:rPr sz="1500" b="0" dirty="0" err="1">
                <a:latin typeface="Calibri" panose="020F0502020204030204" pitchFamily="34" charset="0"/>
                <a:cs typeface="Calibri" panose="020F0502020204030204" pitchFamily="34" charset="0"/>
                <a:sym typeface="Calibri"/>
              </a:rPr>
              <a:t>Prüfungsordnung</a:t>
            </a:r>
            <a:endParaRPr sz="1500" b="0" dirty="0">
              <a:latin typeface="Calibri" panose="020F0502020204030204" pitchFamily="34" charset="0"/>
              <a:cs typeface="Calibri" panose="020F0502020204030204" pitchFamily="34" charset="0"/>
              <a:sym typeface="Calibri"/>
            </a:endParaRPr>
          </a:p>
        </p:txBody>
      </p:sp>
      <p:sp>
        <p:nvSpPr>
          <p:cNvPr id="2" name="Foliennummernplatzhalter 1">
            <a:extLst>
              <a:ext uri="{FF2B5EF4-FFF2-40B4-BE49-F238E27FC236}">
                <a16:creationId xmlns:a16="http://schemas.microsoft.com/office/drawing/2014/main" id="{9984ABF9-CCE4-8142-9CA3-8759F231EF9B}"/>
              </a:ext>
            </a:extLst>
          </p:cNvPr>
          <p:cNvSpPr>
            <a:spLocks noGrp="1"/>
          </p:cNvSpPr>
          <p:nvPr>
            <p:ph type="sldNum" sz="quarter" idx="2"/>
          </p:nvPr>
        </p:nvSpPr>
        <p:spPr/>
        <p:txBody>
          <a:bodyPr/>
          <a:lstStyle/>
          <a:p>
            <a:fld id="{86CB4B4D-7CA3-9044-876B-883B54F8677D}" type="slidenum">
              <a:rPr lang="de-DE" smtClean="0"/>
              <a:t>51</a:t>
            </a:fld>
            <a:endParaRPr lang="de-DE"/>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Modulhandbuch – Hauptfach"/>
          <p:cNvSpPr txBox="1">
            <a:spLocks noGrp="1"/>
          </p:cNvSpPr>
          <p:nvPr>
            <p:ph type="title" idx="4294967295"/>
          </p:nvPr>
        </p:nvSpPr>
        <p:spPr>
          <a:prstGeom prst="rect">
            <a:avLst/>
          </a:prstGeom>
        </p:spPr>
        <p:txBody>
          <a:bodyPr/>
          <a:lstStyle/>
          <a:p>
            <a:r>
              <a:rPr dirty="0" err="1">
                <a:latin typeface="Calibri" panose="020F0502020204030204" pitchFamily="34" charset="0"/>
                <a:cs typeface="Calibri" panose="020F0502020204030204" pitchFamily="34" charset="0"/>
              </a:rPr>
              <a:t>Modulhandbuch</a:t>
            </a:r>
            <a:r>
              <a:rPr dirty="0">
                <a:latin typeface="Calibri" panose="020F0502020204030204" pitchFamily="34" charset="0"/>
                <a:cs typeface="Calibri" panose="020F0502020204030204" pitchFamily="34" charset="0"/>
              </a:rPr>
              <a:t> </a:t>
            </a:r>
            <a:r>
              <a:rPr b="0" dirty="0">
                <a:latin typeface="Calibri" panose="020F0502020204030204" pitchFamily="34" charset="0"/>
                <a:ea typeface="Calibri"/>
                <a:cs typeface="Calibri" panose="020F0502020204030204" pitchFamily="34" charset="0"/>
                <a:sym typeface="Calibri"/>
              </a:rPr>
              <a:t>– </a:t>
            </a:r>
            <a:r>
              <a:rPr b="0" dirty="0" err="1">
                <a:latin typeface="Calibri" panose="020F0502020204030204" pitchFamily="34" charset="0"/>
                <a:ea typeface="Calibri"/>
                <a:cs typeface="Calibri" panose="020F0502020204030204" pitchFamily="34" charset="0"/>
                <a:sym typeface="Calibri"/>
              </a:rPr>
              <a:t>Hauptfach</a:t>
            </a:r>
            <a:endParaRPr b="0" dirty="0">
              <a:latin typeface="Calibri" panose="020F0502020204030204" pitchFamily="34" charset="0"/>
              <a:ea typeface="Calibri"/>
              <a:cs typeface="Calibri" panose="020F0502020204030204" pitchFamily="34" charset="0"/>
              <a:sym typeface="Calibri"/>
            </a:endParaRPr>
          </a:p>
        </p:txBody>
      </p:sp>
      <p:sp>
        <p:nvSpPr>
          <p:cNvPr id="278" name="Übergreifende Kompetenzen (mit Lehramtsoption)…"/>
          <p:cNvSpPr txBox="1">
            <a:spLocks noGrp="1"/>
          </p:cNvSpPr>
          <p:nvPr>
            <p:ph type="body" idx="4294967295"/>
          </p:nvPr>
        </p:nvSpPr>
        <p:spPr>
          <a:xfrm>
            <a:off x="431800" y="1244600"/>
            <a:ext cx="7772400" cy="4965700"/>
          </a:xfrm>
          <a:prstGeom prst="rect">
            <a:avLst/>
          </a:prstGeom>
        </p:spPr>
        <p:txBody>
          <a:bodyPr/>
          <a:lstStyle/>
          <a:p>
            <a:pPr>
              <a:defRPr b="1">
                <a:latin typeface="+mj-lt"/>
                <a:ea typeface="+mj-ea"/>
                <a:cs typeface="+mj-cs"/>
                <a:sym typeface="Helvetica"/>
              </a:defRPr>
            </a:pPr>
            <a:r>
              <a:rPr sz="2400" err="1">
                <a:latin typeface="Calibri" panose="020F0502020204030204" pitchFamily="34" charset="0"/>
                <a:cs typeface="Calibri" panose="020F0502020204030204" pitchFamily="34" charset="0"/>
              </a:rPr>
              <a:t>Übergreifende</a:t>
            </a:r>
            <a:r>
              <a:rPr sz="2400">
                <a:latin typeface="Calibri" panose="020F0502020204030204" pitchFamily="34" charset="0"/>
                <a:cs typeface="Calibri" panose="020F0502020204030204" pitchFamily="34" charset="0"/>
              </a:rPr>
              <a:t> </a:t>
            </a:r>
            <a:r>
              <a:rPr sz="2400" err="1">
                <a:latin typeface="Calibri" panose="020F0502020204030204" pitchFamily="34" charset="0"/>
                <a:cs typeface="Calibri" panose="020F0502020204030204" pitchFamily="34" charset="0"/>
              </a:rPr>
              <a:t>Kompetenzen</a:t>
            </a:r>
            <a:r>
              <a:rPr sz="2400" b="0">
                <a:latin typeface="Calibri" panose="020F0502020204030204" pitchFamily="34" charset="0"/>
                <a:cs typeface="Calibri" panose="020F0502020204030204" pitchFamily="34" charset="0"/>
                <a:sym typeface="Calibri"/>
              </a:rPr>
              <a:t> </a:t>
            </a:r>
            <a:r>
              <a:rPr sz="2400" b="0">
                <a:latin typeface="Calibri" panose="020F0502020204030204" pitchFamily="34" charset="0"/>
                <a:cs typeface="Calibri" panose="020F0502020204030204" pitchFamily="34" charset="0"/>
              </a:rPr>
              <a:t>(</a:t>
            </a:r>
            <a:r>
              <a:rPr sz="2400" b="0" err="1">
                <a:latin typeface="Calibri" panose="020F0502020204030204" pitchFamily="34" charset="0"/>
                <a:cs typeface="Calibri" panose="020F0502020204030204" pitchFamily="34" charset="0"/>
              </a:rPr>
              <a:t>mit</a:t>
            </a:r>
            <a:r>
              <a:rPr sz="2400" b="0">
                <a:latin typeface="Calibri" panose="020F0502020204030204" pitchFamily="34" charset="0"/>
                <a:cs typeface="Calibri" panose="020F0502020204030204" pitchFamily="34" charset="0"/>
              </a:rPr>
              <a:t> </a:t>
            </a:r>
            <a:r>
              <a:rPr sz="2400" b="0" err="1">
                <a:latin typeface="Calibri" panose="020F0502020204030204" pitchFamily="34" charset="0"/>
                <a:cs typeface="Calibri" panose="020F0502020204030204" pitchFamily="34" charset="0"/>
              </a:rPr>
              <a:t>Lehramtsoption</a:t>
            </a:r>
            <a:r>
              <a:rPr sz="2400" b="0">
                <a:latin typeface="Calibri" panose="020F0502020204030204" pitchFamily="34" charset="0"/>
                <a:cs typeface="Calibri" panose="020F0502020204030204" pitchFamily="34" charset="0"/>
              </a:rPr>
              <a:t>)</a:t>
            </a:r>
            <a:endParaRPr sz="2400" b="0">
              <a:latin typeface="Calibri" panose="020F0502020204030204" pitchFamily="34" charset="0"/>
              <a:cs typeface="Calibri" panose="020F0502020204030204" pitchFamily="34" charset="0"/>
              <a:sym typeface="Calibri"/>
            </a:endParaRPr>
          </a:p>
          <a:p>
            <a:pPr>
              <a:defRPr b="1">
                <a:latin typeface="+mj-lt"/>
                <a:ea typeface="+mj-ea"/>
                <a:cs typeface="+mj-cs"/>
                <a:sym typeface="Helvetica"/>
              </a:defRPr>
            </a:pPr>
            <a:endParaRPr sz="1500" b="0">
              <a:latin typeface="Calibri" panose="020F0502020204030204" pitchFamily="34" charset="0"/>
              <a:cs typeface="Calibri" panose="020F0502020204030204" pitchFamily="34" charset="0"/>
              <a:sym typeface="Calibri"/>
            </a:endParaRPr>
          </a:p>
          <a:p>
            <a:pPr marL="160421" indent="-160421">
              <a:buSzPct val="100000"/>
              <a:buChar char="•"/>
              <a:defRPr b="1">
                <a:latin typeface="+mj-lt"/>
                <a:ea typeface="+mj-ea"/>
                <a:cs typeface="+mj-cs"/>
                <a:sym typeface="Helvetica"/>
              </a:defRPr>
            </a:pPr>
            <a:r>
              <a:rPr lang="de-DE" sz="1500" b="0">
                <a:latin typeface="Calibri" panose="020F0502020204030204" pitchFamily="34" charset="0"/>
                <a:cs typeface="Calibri" panose="020F0502020204030204" pitchFamily="34" charset="0"/>
                <a:sym typeface="Calibri"/>
              </a:rPr>
              <a:t>Üb</a:t>
            </a:r>
            <a:r>
              <a:rPr sz="1500" b="0" err="1">
                <a:latin typeface="Calibri" panose="020F0502020204030204" pitchFamily="34" charset="0"/>
                <a:cs typeface="Calibri" panose="020F0502020204030204" pitchFamily="34" charset="0"/>
                <a:sym typeface="Calibri"/>
              </a:rPr>
              <a:t>ergreifende</a:t>
            </a:r>
            <a:r>
              <a:rPr sz="1500" b="0">
                <a:latin typeface="Calibri" panose="020F0502020204030204" pitchFamily="34" charset="0"/>
                <a:cs typeface="Calibri" panose="020F0502020204030204" pitchFamily="34" charset="0"/>
                <a:sym typeface="Calibri"/>
              </a:rPr>
              <a:t> </a:t>
            </a:r>
            <a:r>
              <a:rPr sz="1500" b="0" err="1">
                <a:latin typeface="Calibri" panose="020F0502020204030204" pitchFamily="34" charset="0"/>
                <a:cs typeface="Calibri" panose="020F0502020204030204" pitchFamily="34" charset="0"/>
                <a:sym typeface="Calibri"/>
              </a:rPr>
              <a:t>Kompetenzen</a:t>
            </a:r>
            <a:r>
              <a:rPr sz="1500" b="0">
                <a:latin typeface="Calibri" panose="020F0502020204030204" pitchFamily="34" charset="0"/>
                <a:cs typeface="Calibri" panose="020F0502020204030204" pitchFamily="34" charset="0"/>
                <a:sym typeface="Calibri"/>
              </a:rPr>
              <a:t> </a:t>
            </a:r>
            <a:r>
              <a:rPr sz="1500" b="0" err="1">
                <a:latin typeface="Calibri" panose="020F0502020204030204" pitchFamily="34" charset="0"/>
                <a:cs typeface="Calibri" panose="020F0502020204030204" pitchFamily="34" charset="0"/>
                <a:sym typeface="Calibri"/>
              </a:rPr>
              <a:t>werden</a:t>
            </a:r>
            <a:r>
              <a:rPr sz="1500" b="0">
                <a:latin typeface="Calibri" panose="020F0502020204030204" pitchFamily="34" charset="0"/>
                <a:cs typeface="Calibri" panose="020F0502020204030204" pitchFamily="34" charset="0"/>
                <a:sym typeface="Calibri"/>
              </a:rPr>
              <a:t> </a:t>
            </a:r>
            <a:r>
              <a:rPr sz="1500" b="0" err="1">
                <a:latin typeface="Calibri" panose="020F0502020204030204" pitchFamily="34" charset="0"/>
                <a:cs typeface="Calibri" panose="020F0502020204030204" pitchFamily="34" charset="0"/>
                <a:sym typeface="Calibri"/>
              </a:rPr>
              <a:t>aus</a:t>
            </a:r>
            <a:r>
              <a:rPr sz="1500" b="0">
                <a:latin typeface="Calibri" panose="020F0502020204030204" pitchFamily="34" charset="0"/>
                <a:cs typeface="Calibri" panose="020F0502020204030204" pitchFamily="34" charset="0"/>
                <a:sym typeface="Calibri"/>
              </a:rPr>
              <a:t> den </a:t>
            </a:r>
            <a:r>
              <a:rPr sz="1500" b="0" err="1">
                <a:latin typeface="Calibri" panose="020F0502020204030204" pitchFamily="34" charset="0"/>
                <a:cs typeface="Calibri" panose="020F0502020204030204" pitchFamily="34" charset="0"/>
                <a:sym typeface="Calibri"/>
              </a:rPr>
              <a:t>Bereichen</a:t>
            </a:r>
            <a:r>
              <a:rPr sz="1500" b="0">
                <a:latin typeface="Calibri" panose="020F0502020204030204" pitchFamily="34" charset="0"/>
                <a:cs typeface="Calibri" panose="020F0502020204030204" pitchFamily="34" charset="0"/>
                <a:sym typeface="Calibri"/>
              </a:rPr>
              <a:t> </a:t>
            </a:r>
            <a:r>
              <a:rPr sz="1500" b="1" err="1">
                <a:latin typeface="Calibri" panose="020F0502020204030204" pitchFamily="34" charset="0"/>
                <a:cs typeface="Calibri" panose="020F0502020204030204" pitchFamily="34" charset="0"/>
              </a:rPr>
              <a:t>Bildungswissenschaft</a:t>
            </a:r>
            <a:r>
              <a:rPr sz="1500" b="1">
                <a:latin typeface="Calibri" panose="020F0502020204030204" pitchFamily="34" charset="0"/>
                <a:cs typeface="Calibri" panose="020F0502020204030204" pitchFamily="34" charset="0"/>
                <a:sym typeface="Calibri"/>
              </a:rPr>
              <a:t>, </a:t>
            </a:r>
            <a:r>
              <a:rPr sz="1500" b="1" err="1">
                <a:latin typeface="Calibri" panose="020F0502020204030204" pitchFamily="34" charset="0"/>
                <a:cs typeface="Calibri" panose="020F0502020204030204" pitchFamily="34" charset="0"/>
              </a:rPr>
              <a:t>Fachdidaktik</a:t>
            </a:r>
            <a:r>
              <a:rPr sz="1500" b="1">
                <a:latin typeface="Calibri" panose="020F0502020204030204" pitchFamily="34" charset="0"/>
                <a:cs typeface="Calibri" panose="020F0502020204030204" pitchFamily="34" charset="0"/>
                <a:sym typeface="Calibri"/>
              </a:rPr>
              <a:t> </a:t>
            </a:r>
            <a:r>
              <a:rPr sz="1500" b="0">
                <a:latin typeface="Calibri" panose="020F0502020204030204" pitchFamily="34" charset="0"/>
                <a:cs typeface="Calibri" panose="020F0502020204030204" pitchFamily="34" charset="0"/>
                <a:sym typeface="Calibri"/>
              </a:rPr>
              <a:t>und </a:t>
            </a:r>
            <a:r>
              <a:rPr sz="1500" b="1" err="1">
                <a:latin typeface="Calibri" panose="020F0502020204030204" pitchFamily="34" charset="0"/>
                <a:cs typeface="Calibri" panose="020F0502020204030204" pitchFamily="34" charset="0"/>
              </a:rPr>
              <a:t>berufsorientierte</a:t>
            </a:r>
            <a:r>
              <a:rPr sz="1500" b="1">
                <a:latin typeface="Calibri" panose="020F0502020204030204" pitchFamily="34" charset="0"/>
                <a:cs typeface="Calibri" panose="020F0502020204030204" pitchFamily="34" charset="0"/>
              </a:rPr>
              <a:t> </a:t>
            </a:r>
            <a:r>
              <a:rPr sz="1500" b="1" err="1">
                <a:latin typeface="Calibri" panose="020F0502020204030204" pitchFamily="34" charset="0"/>
                <a:cs typeface="Calibri" panose="020F0502020204030204" pitchFamily="34" charset="0"/>
              </a:rPr>
              <a:t>Praktika</a:t>
            </a:r>
            <a:r>
              <a:rPr sz="1500" b="1">
                <a:latin typeface="Calibri" panose="020F0502020204030204" pitchFamily="34" charset="0"/>
                <a:cs typeface="Calibri" panose="020F0502020204030204" pitchFamily="34" charset="0"/>
                <a:sym typeface="Calibri"/>
              </a:rPr>
              <a:t> </a:t>
            </a:r>
            <a:r>
              <a:rPr sz="1500" b="0" err="1">
                <a:latin typeface="Calibri" panose="020F0502020204030204" pitchFamily="34" charset="0"/>
                <a:cs typeface="Calibri" panose="020F0502020204030204" pitchFamily="34" charset="0"/>
                <a:sym typeface="Calibri"/>
              </a:rPr>
              <a:t>abgedeckt</a:t>
            </a:r>
            <a:endParaRPr sz="1500" b="0">
              <a:latin typeface="Calibri" panose="020F0502020204030204" pitchFamily="34" charset="0"/>
              <a:cs typeface="Calibri" panose="020F0502020204030204" pitchFamily="34" charset="0"/>
              <a:sym typeface="Calibri"/>
            </a:endParaRPr>
          </a:p>
          <a:p>
            <a:pPr marL="160421" indent="-160421">
              <a:buSzPct val="100000"/>
              <a:buChar char="•"/>
              <a:defRPr b="1">
                <a:latin typeface="+mj-lt"/>
                <a:ea typeface="+mj-ea"/>
                <a:cs typeface="+mj-cs"/>
                <a:sym typeface="Helvetica"/>
              </a:defRPr>
            </a:pPr>
            <a:endParaRPr sz="1500" b="0">
              <a:latin typeface="Calibri" panose="020F0502020204030204" pitchFamily="34" charset="0"/>
              <a:cs typeface="Calibri" panose="020F0502020204030204" pitchFamily="34" charset="0"/>
              <a:sym typeface="Calibri"/>
            </a:endParaRPr>
          </a:p>
          <a:p>
            <a:pPr marL="160421" indent="-160421">
              <a:buSzPct val="100000"/>
              <a:buChar char="•"/>
              <a:defRPr b="1">
                <a:latin typeface="+mj-lt"/>
                <a:ea typeface="+mj-ea"/>
                <a:cs typeface="+mj-cs"/>
                <a:sym typeface="Helvetica"/>
              </a:defRPr>
            </a:pPr>
            <a:r>
              <a:rPr sz="1500" b="0" err="1">
                <a:latin typeface="Calibri" panose="020F0502020204030204" pitchFamily="34" charset="0"/>
                <a:cs typeface="Calibri" panose="020F0502020204030204" pitchFamily="34" charset="0"/>
                <a:sym typeface="Calibri"/>
              </a:rPr>
              <a:t>Nachweis</a:t>
            </a:r>
            <a:r>
              <a:rPr sz="1500" b="0">
                <a:latin typeface="Calibri" panose="020F0502020204030204" pitchFamily="34" charset="0"/>
                <a:cs typeface="Calibri" panose="020F0502020204030204" pitchFamily="34" charset="0"/>
                <a:sym typeface="Calibri"/>
              </a:rPr>
              <a:t> der 20 LP </a:t>
            </a:r>
            <a:r>
              <a:rPr sz="1500" b="0" err="1">
                <a:latin typeface="Calibri" panose="020F0502020204030204" pitchFamily="34" charset="0"/>
                <a:cs typeface="Calibri" panose="020F0502020204030204" pitchFamily="34" charset="0"/>
                <a:sym typeface="Calibri"/>
              </a:rPr>
              <a:t>ist</a:t>
            </a:r>
            <a:r>
              <a:rPr sz="1500" b="0">
                <a:latin typeface="Calibri" panose="020F0502020204030204" pitchFamily="34" charset="0"/>
                <a:cs typeface="Calibri" panose="020F0502020204030204" pitchFamily="34" charset="0"/>
                <a:sym typeface="Calibri"/>
              </a:rPr>
              <a:t> </a:t>
            </a:r>
            <a:r>
              <a:rPr sz="1500" b="1" err="1">
                <a:latin typeface="Calibri" panose="020F0502020204030204" pitchFamily="34" charset="0"/>
                <a:cs typeface="Calibri" panose="020F0502020204030204" pitchFamily="34" charset="0"/>
                <a:sym typeface="Calibri"/>
              </a:rPr>
              <a:t>Voraussetzung</a:t>
            </a:r>
            <a:r>
              <a:rPr sz="1500" b="1">
                <a:latin typeface="Calibri" panose="020F0502020204030204" pitchFamily="34" charset="0"/>
                <a:cs typeface="Calibri" panose="020F0502020204030204" pitchFamily="34" charset="0"/>
                <a:sym typeface="Calibri"/>
              </a:rPr>
              <a:t> für die </a:t>
            </a:r>
            <a:r>
              <a:rPr sz="1500" b="1" err="1">
                <a:latin typeface="Calibri" panose="020F0502020204030204" pitchFamily="34" charset="0"/>
                <a:cs typeface="Calibri" panose="020F0502020204030204" pitchFamily="34" charset="0"/>
                <a:sym typeface="Calibri"/>
              </a:rPr>
              <a:t>Zulassung</a:t>
            </a:r>
            <a:r>
              <a:rPr sz="1500" b="1">
                <a:latin typeface="Calibri" panose="020F0502020204030204" pitchFamily="34" charset="0"/>
                <a:cs typeface="Calibri" panose="020F0502020204030204" pitchFamily="34" charset="0"/>
                <a:sym typeface="Calibri"/>
              </a:rPr>
              <a:t> </a:t>
            </a:r>
            <a:r>
              <a:rPr sz="1500" b="1" err="1">
                <a:latin typeface="Calibri" panose="020F0502020204030204" pitchFamily="34" charset="0"/>
                <a:cs typeface="Calibri" panose="020F0502020204030204" pitchFamily="34" charset="0"/>
                <a:sym typeface="Calibri"/>
              </a:rPr>
              <a:t>zum</a:t>
            </a:r>
            <a:r>
              <a:rPr sz="1500" b="1">
                <a:latin typeface="Calibri" panose="020F0502020204030204" pitchFamily="34" charset="0"/>
                <a:cs typeface="Calibri" panose="020F0502020204030204" pitchFamily="34" charset="0"/>
                <a:sym typeface="Calibri"/>
              </a:rPr>
              <a:t> Master of Education</a:t>
            </a:r>
            <a:endParaRPr lang="de-DE" sz="1500" b="1">
              <a:latin typeface="Calibri" panose="020F0502020204030204" pitchFamily="34" charset="0"/>
              <a:cs typeface="Calibri" panose="020F0502020204030204" pitchFamily="34" charset="0"/>
              <a:sym typeface="Calibri"/>
            </a:endParaRPr>
          </a:p>
          <a:p>
            <a:pPr marL="160421" indent="-160421">
              <a:buSzPct val="100000"/>
              <a:buChar char="•"/>
              <a:defRPr b="1">
                <a:latin typeface="+mj-lt"/>
                <a:ea typeface="+mj-ea"/>
                <a:cs typeface="+mj-cs"/>
                <a:sym typeface="Helvetica"/>
              </a:defRPr>
            </a:pPr>
            <a:endParaRPr sz="1500" b="1">
              <a:latin typeface="Calibri" panose="020F0502020204030204" pitchFamily="34" charset="0"/>
              <a:cs typeface="Calibri" panose="020F0502020204030204" pitchFamily="34" charset="0"/>
              <a:sym typeface="Calibri"/>
            </a:endParaRPr>
          </a:p>
          <a:p>
            <a:pPr marL="160421" indent="-160421">
              <a:buSzPct val="100000"/>
              <a:buChar char="•"/>
              <a:defRPr b="1">
                <a:latin typeface="+mj-lt"/>
                <a:ea typeface="+mj-ea"/>
                <a:cs typeface="+mj-cs"/>
                <a:sym typeface="Helvetica"/>
              </a:defRPr>
            </a:pPr>
            <a:r>
              <a:rPr sz="1500" b="0" err="1">
                <a:latin typeface="Calibri" panose="020F0502020204030204" pitchFamily="34" charset="0"/>
                <a:cs typeface="Calibri" panose="020F0502020204030204" pitchFamily="34" charset="0"/>
                <a:sym typeface="Calibri"/>
              </a:rPr>
              <a:t>Aufteilung</a:t>
            </a:r>
            <a:r>
              <a:rPr sz="1500" b="0">
                <a:latin typeface="Calibri" panose="020F0502020204030204" pitchFamily="34" charset="0"/>
                <a:cs typeface="Calibri" panose="020F0502020204030204" pitchFamily="34" charset="0"/>
                <a:sym typeface="Calibri"/>
              </a:rPr>
              <a:t> der LP:</a:t>
            </a:r>
          </a:p>
          <a:p>
            <a:pPr marL="541421" lvl="1" indent="-160421">
              <a:buChar char="•"/>
              <a:defRPr b="1">
                <a:latin typeface="+mj-lt"/>
                <a:ea typeface="+mj-ea"/>
                <a:cs typeface="+mj-cs"/>
                <a:sym typeface="Helvetica"/>
              </a:defRPr>
            </a:pPr>
            <a:r>
              <a:rPr sz="1500" b="1" err="1">
                <a:latin typeface="Calibri" panose="020F0502020204030204" pitchFamily="34" charset="0"/>
                <a:cs typeface="Calibri" panose="020F0502020204030204" pitchFamily="34" charset="0"/>
                <a:sym typeface="Calibri"/>
              </a:rPr>
              <a:t>Bildungswissenschaften</a:t>
            </a:r>
            <a:r>
              <a:rPr sz="1500" b="1">
                <a:latin typeface="Calibri" panose="020F0502020204030204" pitchFamily="34" charset="0"/>
                <a:cs typeface="Calibri" panose="020F0502020204030204" pitchFamily="34" charset="0"/>
                <a:sym typeface="Calibri"/>
              </a:rPr>
              <a:t> (10 LP)</a:t>
            </a:r>
          </a:p>
          <a:p>
            <a:pPr marL="1047750" lvl="2" indent="-285750">
              <a:buFont typeface="Symbol" pitchFamily="2" charset="2"/>
              <a:buChar char="-"/>
              <a:defRPr b="1">
                <a:latin typeface="+mj-lt"/>
                <a:ea typeface="+mj-ea"/>
                <a:cs typeface="+mj-cs"/>
                <a:sym typeface="Helvetica"/>
              </a:defRPr>
            </a:pPr>
            <a:r>
              <a:rPr sz="1500" b="0" err="1">
                <a:latin typeface="Calibri" panose="020F0502020204030204" pitchFamily="34" charset="0"/>
                <a:cs typeface="Calibri" panose="020F0502020204030204" pitchFamily="34" charset="0"/>
                <a:sym typeface="Calibri"/>
              </a:rPr>
              <a:t>Grundlagenmodul</a:t>
            </a:r>
            <a:r>
              <a:rPr sz="1500" b="0">
                <a:latin typeface="Calibri" panose="020F0502020204030204" pitchFamily="34" charset="0"/>
                <a:cs typeface="Calibri" panose="020F0502020204030204" pitchFamily="34" charset="0"/>
                <a:sym typeface="Calibri"/>
              </a:rPr>
              <a:t> </a:t>
            </a:r>
            <a:r>
              <a:rPr sz="1500" b="0" err="1">
                <a:latin typeface="Calibri" panose="020F0502020204030204" pitchFamily="34" charset="0"/>
                <a:cs typeface="Calibri" panose="020F0502020204030204" pitchFamily="34" charset="0"/>
                <a:sym typeface="Calibri"/>
              </a:rPr>
              <a:t>Bildungswissenschaften</a:t>
            </a:r>
            <a:r>
              <a:rPr sz="1500" b="0">
                <a:latin typeface="Calibri" panose="020F0502020204030204" pitchFamily="34" charset="0"/>
                <a:cs typeface="Calibri" panose="020F0502020204030204" pitchFamily="34" charset="0"/>
                <a:sym typeface="Calibri"/>
              </a:rPr>
              <a:t>: 4 LP</a:t>
            </a:r>
          </a:p>
          <a:p>
            <a:pPr marL="1047750" lvl="2" indent="-285750">
              <a:buFont typeface="Symbol" pitchFamily="2" charset="2"/>
              <a:buChar char="-"/>
              <a:defRPr b="1">
                <a:latin typeface="+mj-lt"/>
                <a:ea typeface="+mj-ea"/>
                <a:cs typeface="+mj-cs"/>
                <a:sym typeface="Helvetica"/>
              </a:defRPr>
            </a:pPr>
            <a:r>
              <a:rPr sz="1500" b="0" err="1">
                <a:latin typeface="Calibri" panose="020F0502020204030204" pitchFamily="34" charset="0"/>
                <a:cs typeface="Calibri" panose="020F0502020204030204" pitchFamily="34" charset="0"/>
                <a:sym typeface="Calibri"/>
              </a:rPr>
              <a:t>Einführung</a:t>
            </a:r>
            <a:r>
              <a:rPr sz="1500" b="0">
                <a:latin typeface="Calibri" panose="020F0502020204030204" pitchFamily="34" charset="0"/>
                <a:cs typeface="Calibri" panose="020F0502020204030204" pitchFamily="34" charset="0"/>
                <a:sym typeface="Calibri"/>
              </a:rPr>
              <a:t> in die </a:t>
            </a:r>
            <a:r>
              <a:rPr sz="1500" b="0" err="1">
                <a:latin typeface="Calibri" panose="020F0502020204030204" pitchFamily="34" charset="0"/>
                <a:cs typeface="Calibri" panose="020F0502020204030204" pitchFamily="34" charset="0"/>
                <a:sym typeface="Calibri"/>
              </a:rPr>
              <a:t>Schulpädagogik</a:t>
            </a:r>
            <a:r>
              <a:rPr sz="1500" b="0">
                <a:latin typeface="Calibri" panose="020F0502020204030204" pitchFamily="34" charset="0"/>
                <a:cs typeface="Calibri" panose="020F0502020204030204" pitchFamily="34" charset="0"/>
                <a:sym typeface="Calibri"/>
              </a:rPr>
              <a:t>: 3 LP</a:t>
            </a:r>
          </a:p>
          <a:p>
            <a:pPr marL="1047750" lvl="2" indent="-285750">
              <a:buFont typeface="Symbol" pitchFamily="2" charset="2"/>
              <a:buChar char="-"/>
              <a:defRPr b="1">
                <a:latin typeface="+mj-lt"/>
                <a:ea typeface="+mj-ea"/>
                <a:cs typeface="+mj-cs"/>
                <a:sym typeface="Helvetica"/>
              </a:defRPr>
            </a:pPr>
            <a:r>
              <a:rPr sz="1500" b="0" err="1">
                <a:latin typeface="Calibri" panose="020F0502020204030204" pitchFamily="34" charset="0"/>
                <a:cs typeface="Calibri" panose="020F0502020204030204" pitchFamily="34" charset="0"/>
                <a:sym typeface="Calibri"/>
              </a:rPr>
              <a:t>Einführung</a:t>
            </a:r>
            <a:r>
              <a:rPr sz="1500" b="0">
                <a:latin typeface="Calibri" panose="020F0502020204030204" pitchFamily="34" charset="0"/>
                <a:cs typeface="Calibri" panose="020F0502020204030204" pitchFamily="34" charset="0"/>
                <a:sym typeface="Calibri"/>
              </a:rPr>
              <a:t> in die </a:t>
            </a:r>
            <a:r>
              <a:rPr sz="1500" b="0" err="1">
                <a:latin typeface="Calibri" panose="020F0502020204030204" pitchFamily="34" charset="0"/>
                <a:cs typeface="Calibri" panose="020F0502020204030204" pitchFamily="34" charset="0"/>
                <a:sym typeface="Calibri"/>
              </a:rPr>
              <a:t>Pädagogische</a:t>
            </a:r>
            <a:r>
              <a:rPr sz="1500" b="0">
                <a:latin typeface="Calibri" panose="020F0502020204030204" pitchFamily="34" charset="0"/>
                <a:cs typeface="Calibri" panose="020F0502020204030204" pitchFamily="34" charset="0"/>
                <a:sym typeface="Calibri"/>
              </a:rPr>
              <a:t> </a:t>
            </a:r>
            <a:r>
              <a:rPr sz="1500" b="0" err="1">
                <a:latin typeface="Calibri" panose="020F0502020204030204" pitchFamily="34" charset="0"/>
                <a:cs typeface="Calibri" panose="020F0502020204030204" pitchFamily="34" charset="0"/>
                <a:sym typeface="Calibri"/>
              </a:rPr>
              <a:t>Psychologie</a:t>
            </a:r>
            <a:r>
              <a:rPr sz="1500" b="0">
                <a:latin typeface="Calibri" panose="020F0502020204030204" pitchFamily="34" charset="0"/>
                <a:cs typeface="Calibri" panose="020F0502020204030204" pitchFamily="34" charset="0"/>
                <a:sym typeface="Calibri"/>
              </a:rPr>
              <a:t>: 3 LP</a:t>
            </a:r>
            <a:endParaRPr lang="de-DE" sz="1500" b="0">
              <a:latin typeface="Calibri" panose="020F0502020204030204" pitchFamily="34" charset="0"/>
              <a:cs typeface="Calibri" panose="020F0502020204030204" pitchFamily="34" charset="0"/>
              <a:sym typeface="Calibri"/>
            </a:endParaRPr>
          </a:p>
          <a:p>
            <a:pPr marL="922421" lvl="2" indent="-160421">
              <a:defRPr b="1">
                <a:latin typeface="+mj-lt"/>
                <a:ea typeface="+mj-ea"/>
                <a:cs typeface="+mj-cs"/>
                <a:sym typeface="Helvetica"/>
              </a:defRPr>
            </a:pPr>
            <a:endParaRPr sz="1500" b="0">
              <a:latin typeface="Calibri" panose="020F0502020204030204" pitchFamily="34" charset="0"/>
              <a:cs typeface="Calibri" panose="020F0502020204030204" pitchFamily="34" charset="0"/>
              <a:sym typeface="Calibri"/>
            </a:endParaRPr>
          </a:p>
          <a:p>
            <a:pPr marL="541421" lvl="1" indent="-160421">
              <a:buChar char="•"/>
              <a:defRPr b="1">
                <a:latin typeface="+mj-lt"/>
                <a:ea typeface="+mj-ea"/>
                <a:cs typeface="+mj-cs"/>
                <a:sym typeface="Helvetica"/>
              </a:defRPr>
            </a:pPr>
            <a:r>
              <a:rPr sz="1500" b="1" err="1">
                <a:latin typeface="Calibri" panose="020F0502020204030204" pitchFamily="34" charset="0"/>
                <a:cs typeface="Calibri" panose="020F0502020204030204" pitchFamily="34" charset="0"/>
                <a:sym typeface="Calibri"/>
              </a:rPr>
              <a:t>Fachdidaktik</a:t>
            </a:r>
            <a:r>
              <a:rPr sz="1500" b="1">
                <a:latin typeface="Calibri" panose="020F0502020204030204" pitchFamily="34" charset="0"/>
                <a:cs typeface="Calibri" panose="020F0502020204030204" pitchFamily="34" charset="0"/>
                <a:sym typeface="Calibri"/>
              </a:rPr>
              <a:t> (4 LP)</a:t>
            </a:r>
          </a:p>
          <a:p>
            <a:pPr marL="1047750" lvl="2" indent="-285750">
              <a:buFont typeface="Symbol" pitchFamily="2" charset="2"/>
              <a:buChar char="-"/>
              <a:defRPr b="1">
                <a:latin typeface="+mj-lt"/>
                <a:ea typeface="+mj-ea"/>
                <a:cs typeface="+mj-cs"/>
                <a:sym typeface="Helvetica"/>
              </a:defRPr>
            </a:pPr>
            <a:r>
              <a:rPr sz="1500" b="0" err="1">
                <a:latin typeface="Calibri" panose="020F0502020204030204" pitchFamily="34" charset="0"/>
                <a:cs typeface="Calibri" panose="020F0502020204030204" pitchFamily="34" charset="0"/>
                <a:sym typeface="Calibri"/>
              </a:rPr>
              <a:t>eine</a:t>
            </a:r>
            <a:r>
              <a:rPr sz="1500" b="0">
                <a:latin typeface="Calibri" panose="020F0502020204030204" pitchFamily="34" charset="0"/>
                <a:cs typeface="Calibri" panose="020F0502020204030204" pitchFamily="34" charset="0"/>
                <a:sym typeface="Calibri"/>
              </a:rPr>
              <a:t> </a:t>
            </a:r>
            <a:r>
              <a:rPr sz="1500" b="0" err="1">
                <a:latin typeface="Calibri" panose="020F0502020204030204" pitchFamily="34" charset="0"/>
                <a:cs typeface="Calibri" panose="020F0502020204030204" pitchFamily="34" charset="0"/>
                <a:sym typeface="Calibri"/>
              </a:rPr>
              <a:t>Veranstaltung</a:t>
            </a:r>
            <a:r>
              <a:rPr sz="1500" b="0">
                <a:latin typeface="Calibri" panose="020F0502020204030204" pitchFamily="34" charset="0"/>
                <a:cs typeface="Calibri" panose="020F0502020204030204" pitchFamily="34" charset="0"/>
                <a:sym typeface="Calibri"/>
              </a:rPr>
              <a:t> </a:t>
            </a:r>
            <a:r>
              <a:rPr sz="1500" b="0" err="1">
                <a:latin typeface="Calibri" panose="020F0502020204030204" pitchFamily="34" charset="0"/>
                <a:cs typeface="Calibri" panose="020F0502020204030204" pitchFamily="34" charset="0"/>
                <a:sym typeface="Calibri"/>
              </a:rPr>
              <a:t>im</a:t>
            </a:r>
            <a:r>
              <a:rPr sz="1500" b="0">
                <a:latin typeface="Calibri" panose="020F0502020204030204" pitchFamily="34" charset="0"/>
                <a:cs typeface="Calibri" panose="020F0502020204030204" pitchFamily="34" charset="0"/>
                <a:sym typeface="Calibri"/>
              </a:rPr>
              <a:t> 1. HF: 2 LP</a:t>
            </a:r>
          </a:p>
          <a:p>
            <a:pPr marL="1047750" lvl="2" indent="-285750">
              <a:buFont typeface="Symbol" pitchFamily="2" charset="2"/>
              <a:buChar char="-"/>
              <a:defRPr b="1">
                <a:latin typeface="+mj-lt"/>
                <a:ea typeface="+mj-ea"/>
                <a:cs typeface="+mj-cs"/>
                <a:sym typeface="Helvetica"/>
              </a:defRPr>
            </a:pPr>
            <a:r>
              <a:rPr sz="1500" b="0" err="1">
                <a:latin typeface="Calibri" panose="020F0502020204030204" pitchFamily="34" charset="0"/>
                <a:cs typeface="Calibri" panose="020F0502020204030204" pitchFamily="34" charset="0"/>
                <a:sym typeface="Calibri"/>
              </a:rPr>
              <a:t>eine</a:t>
            </a:r>
            <a:r>
              <a:rPr sz="1500" b="0">
                <a:latin typeface="Calibri" panose="020F0502020204030204" pitchFamily="34" charset="0"/>
                <a:cs typeface="Calibri" panose="020F0502020204030204" pitchFamily="34" charset="0"/>
                <a:sym typeface="Calibri"/>
              </a:rPr>
              <a:t> </a:t>
            </a:r>
            <a:r>
              <a:rPr sz="1500" b="0" err="1">
                <a:latin typeface="Calibri" panose="020F0502020204030204" pitchFamily="34" charset="0"/>
                <a:cs typeface="Calibri" panose="020F0502020204030204" pitchFamily="34" charset="0"/>
                <a:sym typeface="Calibri"/>
              </a:rPr>
              <a:t>Veranstaltung</a:t>
            </a:r>
            <a:r>
              <a:rPr sz="1500" b="0">
                <a:latin typeface="Calibri" panose="020F0502020204030204" pitchFamily="34" charset="0"/>
                <a:cs typeface="Calibri" panose="020F0502020204030204" pitchFamily="34" charset="0"/>
                <a:sym typeface="Calibri"/>
              </a:rPr>
              <a:t> </a:t>
            </a:r>
            <a:r>
              <a:rPr sz="1500" b="0" err="1">
                <a:latin typeface="Calibri" panose="020F0502020204030204" pitchFamily="34" charset="0"/>
                <a:cs typeface="Calibri" panose="020F0502020204030204" pitchFamily="34" charset="0"/>
                <a:sym typeface="Calibri"/>
              </a:rPr>
              <a:t>im</a:t>
            </a:r>
            <a:r>
              <a:rPr sz="1500" b="0">
                <a:latin typeface="Calibri" panose="020F0502020204030204" pitchFamily="34" charset="0"/>
                <a:cs typeface="Calibri" panose="020F0502020204030204" pitchFamily="34" charset="0"/>
                <a:sym typeface="Calibri"/>
              </a:rPr>
              <a:t> 2. HF: 2 LP</a:t>
            </a:r>
            <a:endParaRPr lang="de-DE" sz="1500" b="0">
              <a:latin typeface="Calibri" panose="020F0502020204030204" pitchFamily="34" charset="0"/>
              <a:cs typeface="Calibri" panose="020F0502020204030204" pitchFamily="34" charset="0"/>
              <a:sym typeface="Calibri"/>
            </a:endParaRPr>
          </a:p>
          <a:p>
            <a:pPr marL="922421" lvl="2" indent="-160421">
              <a:defRPr b="1">
                <a:latin typeface="+mj-lt"/>
                <a:ea typeface="+mj-ea"/>
                <a:cs typeface="+mj-cs"/>
                <a:sym typeface="Helvetica"/>
              </a:defRPr>
            </a:pPr>
            <a:endParaRPr sz="1500" b="0">
              <a:latin typeface="Calibri" panose="020F0502020204030204" pitchFamily="34" charset="0"/>
              <a:cs typeface="Calibri" panose="020F0502020204030204" pitchFamily="34" charset="0"/>
              <a:sym typeface="Calibri"/>
            </a:endParaRPr>
          </a:p>
          <a:p>
            <a:pPr marL="541421" lvl="1" indent="-160421">
              <a:buChar char="•"/>
              <a:defRPr b="1">
                <a:latin typeface="+mj-lt"/>
                <a:ea typeface="+mj-ea"/>
                <a:cs typeface="+mj-cs"/>
                <a:sym typeface="Helvetica"/>
              </a:defRPr>
            </a:pPr>
            <a:r>
              <a:rPr sz="1500" b="1" err="1">
                <a:latin typeface="Calibri" panose="020F0502020204030204" pitchFamily="34" charset="0"/>
                <a:cs typeface="Calibri" panose="020F0502020204030204" pitchFamily="34" charset="0"/>
                <a:sym typeface="Calibri"/>
              </a:rPr>
              <a:t>Berufsorientierte</a:t>
            </a:r>
            <a:r>
              <a:rPr sz="1500" b="1">
                <a:latin typeface="Calibri" panose="020F0502020204030204" pitchFamily="34" charset="0"/>
                <a:cs typeface="Calibri" panose="020F0502020204030204" pitchFamily="34" charset="0"/>
                <a:sym typeface="Calibri"/>
              </a:rPr>
              <a:t> </a:t>
            </a:r>
            <a:r>
              <a:rPr sz="1500" b="1" err="1">
                <a:latin typeface="Calibri" panose="020F0502020204030204" pitchFamily="34" charset="0"/>
                <a:cs typeface="Calibri" panose="020F0502020204030204" pitchFamily="34" charset="0"/>
                <a:sym typeface="Calibri"/>
              </a:rPr>
              <a:t>Praktika</a:t>
            </a:r>
            <a:r>
              <a:rPr sz="1500" b="1">
                <a:latin typeface="Calibri" panose="020F0502020204030204" pitchFamily="34" charset="0"/>
                <a:cs typeface="Calibri" panose="020F0502020204030204" pitchFamily="34" charset="0"/>
                <a:sym typeface="Calibri"/>
              </a:rPr>
              <a:t> (BOP) (6 LP)</a:t>
            </a:r>
          </a:p>
          <a:p>
            <a:pPr marL="1047750" lvl="2" indent="-285750">
              <a:buFont typeface="Symbol" pitchFamily="2" charset="2"/>
              <a:buChar char="-"/>
              <a:defRPr b="1">
                <a:latin typeface="+mj-lt"/>
                <a:ea typeface="+mj-ea"/>
                <a:cs typeface="+mj-cs"/>
                <a:sym typeface="Helvetica"/>
              </a:defRPr>
            </a:pPr>
            <a:r>
              <a:rPr sz="1500" b="0">
                <a:latin typeface="Calibri" panose="020F0502020204030204" pitchFamily="34" charset="0"/>
                <a:cs typeface="Calibri" panose="020F0502020204030204" pitchFamily="34" charset="0"/>
                <a:sym typeface="Calibri"/>
              </a:rPr>
              <a:t>BOP 1 (</a:t>
            </a:r>
            <a:r>
              <a:rPr sz="1500" b="0" err="1">
                <a:latin typeface="Calibri" panose="020F0502020204030204" pitchFamily="34" charset="0"/>
                <a:cs typeface="Calibri" panose="020F0502020204030204" pitchFamily="34" charset="0"/>
                <a:sym typeface="Calibri"/>
              </a:rPr>
              <a:t>Orientierungspraktikum</a:t>
            </a:r>
            <a:r>
              <a:rPr sz="1500" b="0">
                <a:latin typeface="Calibri" panose="020F0502020204030204" pitchFamily="34" charset="0"/>
                <a:cs typeface="Calibri" panose="020F0502020204030204" pitchFamily="34" charset="0"/>
                <a:sym typeface="Calibri"/>
              </a:rPr>
              <a:t>, 3 </a:t>
            </a:r>
            <a:r>
              <a:rPr sz="1500" b="0" err="1">
                <a:latin typeface="Calibri" panose="020F0502020204030204" pitchFamily="34" charset="0"/>
                <a:cs typeface="Calibri" panose="020F0502020204030204" pitchFamily="34" charset="0"/>
                <a:sym typeface="Calibri"/>
              </a:rPr>
              <a:t>Wochen</a:t>
            </a:r>
            <a:r>
              <a:rPr sz="1500" b="0">
                <a:latin typeface="Calibri" panose="020F0502020204030204" pitchFamily="34" charset="0"/>
                <a:cs typeface="Calibri" panose="020F0502020204030204" pitchFamily="34" charset="0"/>
                <a:sym typeface="Calibri"/>
              </a:rPr>
              <a:t> an </a:t>
            </a:r>
            <a:r>
              <a:rPr sz="1500" b="0" err="1">
                <a:latin typeface="Calibri" panose="020F0502020204030204" pitchFamily="34" charset="0"/>
                <a:cs typeface="Calibri" panose="020F0502020204030204" pitchFamily="34" charset="0"/>
                <a:sym typeface="Calibri"/>
              </a:rPr>
              <a:t>einer</a:t>
            </a:r>
            <a:r>
              <a:rPr sz="1500" b="0">
                <a:latin typeface="Calibri" panose="020F0502020204030204" pitchFamily="34" charset="0"/>
                <a:cs typeface="Calibri" panose="020F0502020204030204" pitchFamily="34" charset="0"/>
                <a:sym typeface="Calibri"/>
              </a:rPr>
              <a:t> Schule): 4 LP</a:t>
            </a:r>
          </a:p>
          <a:p>
            <a:pPr marL="1047750" lvl="2" indent="-285750">
              <a:buFont typeface="Symbol" pitchFamily="2" charset="2"/>
              <a:buChar char="-"/>
              <a:defRPr b="1">
                <a:latin typeface="+mj-lt"/>
                <a:ea typeface="+mj-ea"/>
                <a:cs typeface="+mj-cs"/>
                <a:sym typeface="Helvetica"/>
              </a:defRPr>
            </a:pPr>
            <a:r>
              <a:rPr sz="1500" b="0">
                <a:latin typeface="Calibri" panose="020F0502020204030204" pitchFamily="34" charset="0"/>
                <a:cs typeface="Calibri" panose="020F0502020204030204" pitchFamily="34" charset="0"/>
                <a:sym typeface="Calibri"/>
              </a:rPr>
              <a:t>BOP 2 (in </a:t>
            </a:r>
            <a:r>
              <a:rPr sz="1500" b="0" err="1">
                <a:latin typeface="Calibri" panose="020F0502020204030204" pitchFamily="34" charset="0"/>
                <a:cs typeface="Calibri" panose="020F0502020204030204" pitchFamily="34" charset="0"/>
                <a:sym typeface="Calibri"/>
              </a:rPr>
              <a:t>einer</a:t>
            </a:r>
            <a:r>
              <a:rPr sz="1500" b="0">
                <a:latin typeface="Calibri" panose="020F0502020204030204" pitchFamily="34" charset="0"/>
                <a:cs typeface="Calibri" panose="020F0502020204030204" pitchFamily="34" charset="0"/>
                <a:sym typeface="Calibri"/>
              </a:rPr>
              <a:t> </a:t>
            </a:r>
            <a:r>
              <a:rPr sz="1500" b="0" err="1">
                <a:latin typeface="Calibri" panose="020F0502020204030204" pitchFamily="34" charset="0"/>
                <a:cs typeface="Calibri" panose="020F0502020204030204" pitchFamily="34" charset="0"/>
                <a:sym typeface="Calibri"/>
              </a:rPr>
              <a:t>Bildungseinrichtung</a:t>
            </a:r>
            <a:r>
              <a:rPr sz="1500" b="0">
                <a:latin typeface="Calibri" panose="020F0502020204030204" pitchFamily="34" charset="0"/>
                <a:cs typeface="Calibri" panose="020F0502020204030204" pitchFamily="34" charset="0"/>
                <a:sym typeface="Calibri"/>
              </a:rPr>
              <a:t>): 2 LP</a:t>
            </a:r>
          </a:p>
        </p:txBody>
      </p:sp>
      <p:sp>
        <p:nvSpPr>
          <p:cNvPr id="2" name="Foliennummernplatzhalter 1">
            <a:extLst>
              <a:ext uri="{FF2B5EF4-FFF2-40B4-BE49-F238E27FC236}">
                <a16:creationId xmlns:a16="http://schemas.microsoft.com/office/drawing/2014/main" id="{201ACB17-43BF-9145-A86B-2AF20EAE90C2}"/>
              </a:ext>
            </a:extLst>
          </p:cNvPr>
          <p:cNvSpPr>
            <a:spLocks noGrp="1"/>
          </p:cNvSpPr>
          <p:nvPr>
            <p:ph type="sldNum" sz="quarter" idx="2"/>
          </p:nvPr>
        </p:nvSpPr>
        <p:spPr/>
        <p:txBody>
          <a:bodyPr/>
          <a:lstStyle/>
          <a:p>
            <a:fld id="{86CB4B4D-7CA3-9044-876B-883B54F8677D}" type="slidenum">
              <a:rPr lang="de-DE" smtClean="0"/>
              <a:t>52</a:t>
            </a:fld>
            <a:endParaRPr lang="de-DE"/>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Modulhandbuch – Hauptfach"/>
          <p:cNvSpPr txBox="1">
            <a:spLocks noGrp="1"/>
          </p:cNvSpPr>
          <p:nvPr>
            <p:ph type="title" idx="4294967295"/>
          </p:nvPr>
        </p:nvSpPr>
        <p:spPr>
          <a:prstGeom prst="rect">
            <a:avLst/>
          </a:prstGeom>
        </p:spPr>
        <p:txBody>
          <a:bodyPr/>
          <a:lstStyle/>
          <a:p>
            <a:r>
              <a:rPr lang="de-DE" dirty="0">
                <a:latin typeface="Calibri" panose="020F0502020204030204" pitchFamily="34" charset="0"/>
                <a:cs typeface="Calibri" panose="020F0502020204030204" pitchFamily="34" charset="0"/>
              </a:rPr>
              <a:t>Lehramtsoption Verlaufsplan</a:t>
            </a:r>
            <a:endParaRPr sz="2400" b="0" dirty="0">
              <a:latin typeface="Calibri" panose="020F0502020204030204" pitchFamily="34" charset="0"/>
              <a:ea typeface="Calibri"/>
              <a:cs typeface="Calibri" panose="020F0502020204030204" pitchFamily="34" charset="0"/>
              <a:sym typeface="Calibri"/>
            </a:endParaRPr>
          </a:p>
        </p:txBody>
      </p:sp>
      <p:sp>
        <p:nvSpPr>
          <p:cNvPr id="283" name="Quelle: http://www.uni-heidelberg.de/studium/interesse/abschluesse/lehramt_bachelor.html [01.04.2017]"/>
          <p:cNvSpPr txBox="1"/>
          <p:nvPr/>
        </p:nvSpPr>
        <p:spPr>
          <a:xfrm>
            <a:off x="521413" y="5195552"/>
            <a:ext cx="7593174" cy="2769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100000"/>
              </a:lnSpc>
              <a:defRPr sz="1200" b="0">
                <a:latin typeface="Calibri"/>
                <a:ea typeface="Calibri"/>
                <a:cs typeface="Calibri"/>
                <a:sym typeface="Calibri"/>
              </a:defRPr>
            </a:lvl1pPr>
          </a:lstStyle>
          <a:p>
            <a:r>
              <a:rPr dirty="0"/>
              <a:t>Quelle: </a:t>
            </a:r>
            <a:r>
              <a:rPr lang="de-DE" dirty="0"/>
              <a:t>https://www.uni-heidelberg.de/de/studium/studienangebot/lehrerin-werden/bachelor-phase </a:t>
            </a:r>
            <a:r>
              <a:rPr dirty="0"/>
              <a:t>[0</a:t>
            </a:r>
            <a:r>
              <a:rPr lang="de-DE" dirty="0"/>
              <a:t>7</a:t>
            </a:r>
            <a:r>
              <a:rPr dirty="0"/>
              <a:t>.04.20</a:t>
            </a:r>
            <a:r>
              <a:rPr lang="de-DE" dirty="0"/>
              <a:t>24</a:t>
            </a:r>
            <a:r>
              <a:rPr dirty="0"/>
              <a:t>]</a:t>
            </a:r>
          </a:p>
        </p:txBody>
      </p:sp>
      <p:sp>
        <p:nvSpPr>
          <p:cNvPr id="2" name="Foliennummernplatzhalter 1">
            <a:extLst>
              <a:ext uri="{FF2B5EF4-FFF2-40B4-BE49-F238E27FC236}">
                <a16:creationId xmlns:a16="http://schemas.microsoft.com/office/drawing/2014/main" id="{2CE3D79D-5CB8-C04D-A5E3-3B44A1EBDAB3}"/>
              </a:ext>
            </a:extLst>
          </p:cNvPr>
          <p:cNvSpPr>
            <a:spLocks noGrp="1"/>
          </p:cNvSpPr>
          <p:nvPr>
            <p:ph type="sldNum" sz="quarter" idx="2"/>
          </p:nvPr>
        </p:nvSpPr>
        <p:spPr/>
        <p:txBody>
          <a:bodyPr/>
          <a:lstStyle/>
          <a:p>
            <a:fld id="{86CB4B4D-7CA3-9044-876B-883B54F8677D}" type="slidenum">
              <a:rPr lang="de-DE" smtClean="0"/>
              <a:t>53</a:t>
            </a:fld>
            <a:endParaRPr lang="de-DE"/>
          </a:p>
        </p:txBody>
      </p:sp>
      <p:pic>
        <p:nvPicPr>
          <p:cNvPr id="4" name="Grafik 3" descr="Ein Bild, das Text, Screenshot, Diagramm, Zahl enthält.&#10;&#10;Automatisch generierte Beschreibung">
            <a:extLst>
              <a:ext uri="{FF2B5EF4-FFF2-40B4-BE49-F238E27FC236}">
                <a16:creationId xmlns:a16="http://schemas.microsoft.com/office/drawing/2014/main" id="{97516330-C6D0-B9BA-42CD-7646281FED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560" y="1125806"/>
            <a:ext cx="6294872" cy="4069746"/>
          </a:xfrm>
          <a:prstGeom prst="rect">
            <a:avLst/>
          </a:prstGeom>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893DBC3-9FA0-4BE1-8269-2DD31F052FA7}"/>
              </a:ext>
            </a:extLst>
          </p:cNvPr>
          <p:cNvSpPr>
            <a:spLocks noGrp="1"/>
          </p:cNvSpPr>
          <p:nvPr>
            <p:ph type="sldNum" sz="quarter" idx="2"/>
          </p:nvPr>
        </p:nvSpPr>
        <p:spPr>
          <a:xfrm>
            <a:off x="8282212" y="6110388"/>
            <a:ext cx="141064" cy="153888"/>
          </a:xfrm>
        </p:spPr>
        <p:txBody>
          <a:bodyPr/>
          <a:lstStyle/>
          <a:p>
            <a:fld id="{86CB4B4D-7CA3-9044-876B-883B54F8677D}" type="slidenum">
              <a:rPr lang="de-DE" smtClean="0">
                <a:latin typeface="+mn-lt"/>
              </a:rPr>
              <a:t>54</a:t>
            </a:fld>
            <a:endParaRPr lang="de-DE">
              <a:latin typeface="+mn-lt"/>
            </a:endParaRPr>
          </a:p>
        </p:txBody>
      </p:sp>
      <p:sp>
        <p:nvSpPr>
          <p:cNvPr id="3" name="Textfeld 2">
            <a:extLst>
              <a:ext uri="{FF2B5EF4-FFF2-40B4-BE49-F238E27FC236}">
                <a16:creationId xmlns:a16="http://schemas.microsoft.com/office/drawing/2014/main" id="{9031C276-CBBC-460F-A161-AF5846C929A8}"/>
              </a:ext>
            </a:extLst>
          </p:cNvPr>
          <p:cNvSpPr txBox="1"/>
          <p:nvPr/>
        </p:nvSpPr>
        <p:spPr>
          <a:xfrm>
            <a:off x="1065527" y="2438282"/>
            <a:ext cx="6504945" cy="1600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863600" rtl="0" fontAlgn="auto" latinLnBrk="0" hangingPunct="0">
              <a:lnSpc>
                <a:spcPct val="100000"/>
              </a:lnSpc>
              <a:spcBef>
                <a:spcPts val="0"/>
              </a:spcBef>
              <a:spcAft>
                <a:spcPts val="0"/>
              </a:spcAft>
              <a:buClrTx/>
              <a:buSzTx/>
              <a:buFontTx/>
              <a:buNone/>
              <a:tabLst/>
            </a:pPr>
            <a:r>
              <a:rPr kumimoji="0" lang="de-DE" sz="54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rPr>
              <a:t>B.A. Germanistik </a:t>
            </a:r>
            <a:r>
              <a:rPr lang="de-DE" sz="5400" dirty="0">
                <a:latin typeface="Calibri" panose="020F0502020204030204" pitchFamily="34" charset="0"/>
                <a:cs typeface="Calibri" panose="020F0502020204030204" pitchFamily="34" charset="0"/>
              </a:rPr>
              <a:t>25</a:t>
            </a:r>
            <a:r>
              <a:rPr kumimoji="0" lang="de-DE" sz="54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rPr>
              <a:t>%</a:t>
            </a:r>
          </a:p>
          <a:p>
            <a:pPr marL="0" marR="0" indent="0" algn="ctr" defTabSz="863600" rtl="0" fontAlgn="auto" latinLnBrk="0" hangingPunct="0">
              <a:lnSpc>
                <a:spcPct val="100000"/>
              </a:lnSpc>
              <a:spcBef>
                <a:spcPts val="0"/>
              </a:spcBef>
              <a:spcAft>
                <a:spcPts val="0"/>
              </a:spcAft>
              <a:buClrTx/>
              <a:buSzTx/>
              <a:buFontTx/>
              <a:buNone/>
              <a:tabLst/>
            </a:pPr>
            <a:endParaRPr kumimoji="0" lang="de-DE" sz="44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endParaRPr>
          </a:p>
        </p:txBody>
      </p:sp>
    </p:spTree>
    <p:extLst>
      <p:ext uri="{BB962C8B-B14F-4D97-AF65-F5344CB8AC3E}">
        <p14:creationId xmlns:p14="http://schemas.microsoft.com/office/powerpoint/2010/main" val="2381748008"/>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Modulhandbuch – Begleitfach (25%)"/>
          <p:cNvSpPr txBox="1">
            <a:spLocks noGrp="1"/>
          </p:cNvSpPr>
          <p:nvPr>
            <p:ph type="title" idx="4294967295"/>
          </p:nvPr>
        </p:nvSpPr>
        <p:spPr>
          <a:prstGeom prst="rect">
            <a:avLst/>
          </a:prstGeom>
        </p:spPr>
        <p:txBody>
          <a:bodyPr lIns="0" tIns="0" rIns="0" bIns="0" anchor="t"/>
          <a:lstStyle/>
          <a:p>
            <a:r>
              <a:rPr dirty="0" err="1">
                <a:latin typeface="Calibri"/>
              </a:rPr>
              <a:t>Modulhandbuch</a:t>
            </a:r>
            <a:r>
              <a:rPr sz="2400" dirty="0">
                <a:latin typeface="Calibri"/>
                <a:ea typeface="Calibri"/>
                <a:cs typeface="Calibri"/>
                <a:sym typeface="Calibri"/>
              </a:rPr>
              <a:t> </a:t>
            </a:r>
            <a:r>
              <a:rPr sz="2400" b="0" dirty="0">
                <a:latin typeface="Calibri"/>
                <a:ea typeface="Calibri"/>
                <a:cs typeface="Calibri"/>
                <a:sym typeface="Calibri"/>
              </a:rPr>
              <a:t>– </a:t>
            </a:r>
            <a:r>
              <a:rPr sz="2400" b="0" dirty="0" err="1">
                <a:latin typeface="Calibri"/>
                <a:ea typeface="Calibri"/>
                <a:cs typeface="Calibri"/>
                <a:sym typeface="Calibri"/>
              </a:rPr>
              <a:t>Begleitfach</a:t>
            </a:r>
            <a:r>
              <a:rPr sz="2400" b="0" dirty="0">
                <a:latin typeface="Calibri"/>
                <a:ea typeface="Calibri"/>
                <a:cs typeface="Calibri"/>
                <a:sym typeface="Calibri"/>
              </a:rPr>
              <a:t> (25%)</a:t>
            </a:r>
          </a:p>
        </p:txBody>
      </p:sp>
      <p:graphicFrame>
        <p:nvGraphicFramePr>
          <p:cNvPr id="287" name="Tabelle"/>
          <p:cNvGraphicFramePr/>
          <p:nvPr>
            <p:extLst>
              <p:ext uri="{D42A27DB-BD31-4B8C-83A1-F6EECF244321}">
                <p14:modId xmlns:p14="http://schemas.microsoft.com/office/powerpoint/2010/main" val="2510974783"/>
              </p:ext>
            </p:extLst>
          </p:nvPr>
        </p:nvGraphicFramePr>
        <p:xfrm>
          <a:off x="480250" y="1355616"/>
          <a:ext cx="7310225" cy="2768756"/>
        </p:xfrm>
        <a:graphic>
          <a:graphicData uri="http://schemas.openxmlformats.org/drawingml/2006/table">
            <a:tbl>
              <a:tblPr>
                <a:tableStyleId>{4C3C2611-4C71-4FC5-86AE-919BDF0F9419}</a:tableStyleId>
              </a:tblPr>
              <a:tblGrid>
                <a:gridCol w="2443762">
                  <a:extLst>
                    <a:ext uri="{9D8B030D-6E8A-4147-A177-3AD203B41FA5}">
                      <a16:colId xmlns:a16="http://schemas.microsoft.com/office/drawing/2014/main" val="20000"/>
                    </a:ext>
                  </a:extLst>
                </a:gridCol>
                <a:gridCol w="1028276">
                  <a:extLst>
                    <a:ext uri="{9D8B030D-6E8A-4147-A177-3AD203B41FA5}">
                      <a16:colId xmlns:a16="http://schemas.microsoft.com/office/drawing/2014/main" val="20001"/>
                    </a:ext>
                  </a:extLst>
                </a:gridCol>
                <a:gridCol w="955857">
                  <a:extLst>
                    <a:ext uri="{9D8B030D-6E8A-4147-A177-3AD203B41FA5}">
                      <a16:colId xmlns:a16="http://schemas.microsoft.com/office/drawing/2014/main" val="20002"/>
                    </a:ext>
                  </a:extLst>
                </a:gridCol>
                <a:gridCol w="955857">
                  <a:extLst>
                    <a:ext uri="{9D8B030D-6E8A-4147-A177-3AD203B41FA5}">
                      <a16:colId xmlns:a16="http://schemas.microsoft.com/office/drawing/2014/main" val="20003"/>
                    </a:ext>
                  </a:extLst>
                </a:gridCol>
                <a:gridCol w="961544">
                  <a:extLst>
                    <a:ext uri="{9D8B030D-6E8A-4147-A177-3AD203B41FA5}">
                      <a16:colId xmlns:a16="http://schemas.microsoft.com/office/drawing/2014/main" val="20004"/>
                    </a:ext>
                  </a:extLst>
                </a:gridCol>
                <a:gridCol w="964929">
                  <a:extLst>
                    <a:ext uri="{9D8B030D-6E8A-4147-A177-3AD203B41FA5}">
                      <a16:colId xmlns:a16="http://schemas.microsoft.com/office/drawing/2014/main" val="20005"/>
                    </a:ext>
                  </a:extLst>
                </a:gridCol>
              </a:tblGrid>
              <a:tr h="247352">
                <a:tc gridSpan="2">
                  <a:txBody>
                    <a:bodyPr/>
                    <a:lstStyle/>
                    <a:p>
                      <a:pPr algn="l">
                        <a:defRPr sz="1400">
                          <a:latin typeface="Calibri"/>
                          <a:ea typeface="Calibri"/>
                          <a:cs typeface="Calibri"/>
                        </a:defRPr>
                      </a:pPr>
                      <a:r>
                        <a:rPr sz="1400" b="1">
                          <a:latin typeface="Calibri"/>
                          <a:ea typeface="+mj-ea"/>
                          <a:cs typeface="+mj-cs"/>
                          <a:sym typeface="Helvetica"/>
                        </a:rPr>
                        <a:t>Modul B 1.2</a:t>
                      </a:r>
                      <a:r>
                        <a:rPr sz="1400">
                          <a:latin typeface="Calibri"/>
                        </a:rPr>
                        <a:t> – Basis – </a:t>
                      </a:r>
                      <a:r>
                        <a:rPr sz="1400" u="sng" err="1">
                          <a:latin typeface="Calibri"/>
                        </a:rPr>
                        <a:t>Pflichtmodul</a:t>
                      </a:r>
                      <a:endParaRPr sz="1400" u="sng">
                        <a:latin typeface="Calibri"/>
                      </a:endParaRPr>
                    </a:p>
                  </a:txBody>
                  <a:tcPr marL="0" marR="0" marT="0" marB="0" anchor="ctr"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FF"/>
                    </a:solidFill>
                  </a:tcPr>
                </a:tc>
                <a:tc hMerge="1">
                  <a:txBody>
                    <a:bodyPr/>
                    <a:lstStyle/>
                    <a:p>
                      <a:endParaRPr lang="de-DE"/>
                    </a:p>
                  </a:txBody>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000000"/>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254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extLst>
                  <a:ext uri="{0D108BD9-81ED-4DB2-BD59-A6C34878D82A}">
                    <a16:rowId xmlns:a16="http://schemas.microsoft.com/office/drawing/2014/main" val="10000"/>
                  </a:ext>
                </a:extLst>
              </a:tr>
              <a:tr h="247352">
                <a:tc>
                  <a:txBody>
                    <a:bodyPr/>
                    <a:lstStyle/>
                    <a:p>
                      <a:pPr algn="ctr">
                        <a:defRPr sz="1800"/>
                      </a:pPr>
                      <a:r>
                        <a:rPr sz="1400" b="1">
                          <a:solidFill>
                            <a:srgbClr val="FFFFFF"/>
                          </a:solidFill>
                          <a:latin typeface="Calibri"/>
                          <a:ea typeface="+mj-ea"/>
                          <a:cs typeface="+mj-cs"/>
                          <a:sym typeface="Helvetica"/>
                        </a:rPr>
                        <a:t>Titel der </a:t>
                      </a:r>
                      <a:r>
                        <a:rPr sz="1400" b="1" err="1">
                          <a:solidFill>
                            <a:srgbClr val="FFFFFF"/>
                          </a:solidFill>
                          <a:latin typeface="Calibri"/>
                          <a:ea typeface="+mj-ea"/>
                          <a:cs typeface="+mj-cs"/>
                          <a:sym typeface="Helvetica"/>
                        </a:rPr>
                        <a:t>Veranstaltung</a:t>
                      </a:r>
                    </a:p>
                  </a:txBody>
                  <a:tcPr marL="0" marR="0" marT="0" marB="0" anchor="ctr" horzOverflow="overflow">
                    <a:lnL w="254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a:solidFill>
                            <a:srgbClr val="FFFFFF"/>
                          </a:solidFill>
                          <a:latin typeface="Calibri"/>
                          <a:ea typeface="+mj-ea"/>
                          <a:cs typeface="+mj-cs"/>
                          <a:sym typeface="Helvetica"/>
                        </a:rPr>
                        <a:t>Art</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err="1">
                          <a:solidFill>
                            <a:srgbClr val="FFFFFF"/>
                          </a:solidFill>
                          <a:latin typeface="Calibri"/>
                          <a:ea typeface="+mj-ea"/>
                          <a:cs typeface="+mj-cs"/>
                          <a:sym typeface="Helvetica"/>
                        </a:rPr>
                        <a:t>Prüfung</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a:solidFill>
                            <a:srgbClr val="FFFFFF"/>
                          </a:solidFill>
                          <a:latin typeface="Calibri"/>
                          <a:ea typeface="+mj-ea"/>
                          <a:cs typeface="+mj-cs"/>
                          <a:sym typeface="Helvetica"/>
                        </a:rPr>
                        <a:t>SWS</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err="1">
                          <a:solidFill>
                            <a:srgbClr val="FFFFFF"/>
                          </a:solidFill>
                          <a:latin typeface="Calibri"/>
                          <a:ea typeface="+mj-ea"/>
                          <a:cs typeface="+mj-cs"/>
                          <a:sym typeface="Helvetica"/>
                        </a:rPr>
                        <a:t>empf</a:t>
                      </a:r>
                      <a:r>
                        <a:rPr sz="1400" b="1">
                          <a:solidFill>
                            <a:srgbClr val="FFFFFF"/>
                          </a:solidFill>
                          <a:latin typeface="Calibri"/>
                          <a:ea typeface="+mj-ea"/>
                          <a:cs typeface="+mj-cs"/>
                          <a:sym typeface="Helvetica"/>
                        </a:rPr>
                        <a:t>. Semester</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a:solidFill>
                            <a:srgbClr val="FFFFFF"/>
                          </a:solidFill>
                          <a:latin typeface="Calibri"/>
                          <a:ea typeface="+mj-ea"/>
                          <a:cs typeface="+mj-cs"/>
                          <a:sym typeface="Helvetica"/>
                        </a:rPr>
                        <a:t>LP</a:t>
                      </a:r>
                    </a:p>
                  </a:txBody>
                  <a:tcPr marL="0" marR="0" marT="0" marB="0" anchor="ctr" horzOverflow="overflow">
                    <a:lnL w="12700">
                      <a:solidFill>
                        <a:srgbClr val="000000"/>
                      </a:solidFill>
                    </a:lnL>
                    <a:lnR w="25400">
                      <a:solidFill>
                        <a:srgbClr val="000000"/>
                      </a:solidFill>
                    </a:lnR>
                    <a:lnT w="25400">
                      <a:solidFill>
                        <a:srgbClr val="000000"/>
                      </a:solidFill>
                    </a:lnT>
                    <a:lnB w="31750">
                      <a:solidFill>
                        <a:srgbClr val="000000"/>
                      </a:solidFill>
                      <a:miter lim="400000"/>
                    </a:lnB>
                    <a:solidFill>
                      <a:srgbClr val="C51429">
                        <a:alpha val="50000"/>
                      </a:srgbClr>
                    </a:solidFill>
                  </a:tcPr>
                </a:tc>
                <a:extLst>
                  <a:ext uri="{0D108BD9-81ED-4DB2-BD59-A6C34878D82A}">
                    <a16:rowId xmlns:a16="http://schemas.microsoft.com/office/drawing/2014/main" val="10001"/>
                  </a:ext>
                </a:extLst>
              </a:tr>
              <a:tr h="2473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31750">
                      <a:solidFill>
                        <a:srgbClr val="000000"/>
                      </a:solidFill>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247352">
                <a:tc>
                  <a:txBody>
                    <a:bodyPr/>
                    <a:lstStyle/>
                    <a:p>
                      <a:pPr algn="l">
                        <a:defRPr sz="1800"/>
                      </a:pPr>
                      <a:r>
                        <a:rPr sz="1400" err="1">
                          <a:latin typeface="Calibri"/>
                          <a:ea typeface="Calibri"/>
                          <a:cs typeface="Calibri"/>
                        </a:rPr>
                        <a:t>Einführung</a:t>
                      </a:r>
                      <a:r>
                        <a:rPr sz="1400">
                          <a:latin typeface="Calibri"/>
                          <a:ea typeface="Calibri"/>
                          <a:cs typeface="Calibri"/>
                        </a:rPr>
                        <a:t> in die </a:t>
                      </a:r>
                      <a:r>
                        <a:rPr sz="1400" err="1">
                          <a:latin typeface="Calibri"/>
                          <a:ea typeface="Calibri"/>
                          <a:cs typeface="Calibri"/>
                        </a:rPr>
                        <a:t>Linguistik</a:t>
                      </a: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VL/</a:t>
                      </a:r>
                      <a:r>
                        <a:rPr sz="1400" err="1">
                          <a:latin typeface="Calibri"/>
                          <a:ea typeface="Calibri"/>
                          <a:cs typeface="Calibri"/>
                        </a:rPr>
                        <a:t>Einf</a:t>
                      </a:r>
                      <a:r>
                        <a:rPr sz="1400">
                          <a:latin typeface="Calibri"/>
                          <a:ea typeface="Calibri"/>
                          <a:cs typeface="Calibri"/>
                        </a:rPr>
                        <a: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Klausur</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1–2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3</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234652">
                <a:tc>
                  <a:txBody>
                    <a:bodyPr/>
                    <a:lstStyle/>
                    <a:p>
                      <a:pPr algn="l">
                        <a:defRPr sz="1800"/>
                      </a:pPr>
                      <a:r>
                        <a:rPr sz="1400" err="1">
                          <a:latin typeface="Calibri"/>
                          <a:ea typeface="Calibri"/>
                          <a:cs typeface="Calibri"/>
                        </a:rPr>
                        <a:t>Einführung</a:t>
                      </a:r>
                      <a:r>
                        <a:rPr sz="1400">
                          <a:latin typeface="Calibri"/>
                          <a:ea typeface="Calibri"/>
                          <a:cs typeface="Calibri"/>
                        </a:rPr>
                        <a:t> in die </a:t>
                      </a:r>
                      <a:r>
                        <a:rPr sz="1400" err="1">
                          <a:latin typeface="Calibri"/>
                          <a:ea typeface="Calibri"/>
                          <a:cs typeface="Calibri"/>
                        </a:rPr>
                        <a:t>Neuere</a:t>
                      </a:r>
                      <a:r>
                        <a:rPr sz="1400">
                          <a:latin typeface="Calibri"/>
                          <a:ea typeface="Calibri"/>
                          <a:cs typeface="Calibri"/>
                        </a:rPr>
                        <a:t> Deutsche </a:t>
                      </a:r>
                      <a:r>
                        <a:rPr sz="1400" err="1">
                          <a:latin typeface="Calibri"/>
                          <a:ea typeface="Calibri"/>
                          <a:cs typeface="Calibri"/>
                        </a:rPr>
                        <a:t>Literaturwissenschaft</a:t>
                      </a: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VL/</a:t>
                      </a:r>
                      <a:r>
                        <a:rPr sz="1400" err="1">
                          <a:latin typeface="Calibri"/>
                          <a:ea typeface="Calibri"/>
                          <a:cs typeface="Calibri"/>
                        </a:rPr>
                        <a:t>Einf</a:t>
                      </a:r>
                      <a:r>
                        <a:rPr sz="1400">
                          <a:latin typeface="Calibri"/>
                          <a:ea typeface="Calibri"/>
                          <a:cs typeface="Calibri"/>
                        </a:rPr>
                        <a: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Klausur</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1–2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3</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5"/>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6"/>
                  </a:ext>
                </a:extLst>
              </a:tr>
              <a:tr h="234652">
                <a:tc>
                  <a:txBody>
                    <a:bodyPr/>
                    <a:lstStyle/>
                    <a:p>
                      <a:pPr algn="l">
                        <a:defRPr sz="1800"/>
                      </a:pPr>
                      <a:r>
                        <a:rPr sz="1400" err="1">
                          <a:latin typeface="Calibri"/>
                          <a:ea typeface="Calibri"/>
                          <a:cs typeface="Calibri"/>
                        </a:rPr>
                        <a:t>Einführung</a:t>
                      </a:r>
                      <a:r>
                        <a:rPr sz="1400">
                          <a:latin typeface="Calibri"/>
                          <a:ea typeface="Calibri"/>
                          <a:cs typeface="Calibri"/>
                        </a:rPr>
                        <a:t> in die </a:t>
                      </a:r>
                      <a:r>
                        <a:rPr sz="1400" err="1">
                          <a:latin typeface="Calibri"/>
                          <a:ea typeface="Calibri"/>
                          <a:cs typeface="Calibri"/>
                        </a:rPr>
                        <a:t>Mediävistik</a:t>
                      </a: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VL/</a:t>
                      </a:r>
                      <a:r>
                        <a:rPr sz="1400" err="1">
                          <a:latin typeface="Calibri"/>
                          <a:ea typeface="Calibri"/>
                          <a:cs typeface="Calibri"/>
                        </a:rPr>
                        <a:t>Einf</a:t>
                      </a:r>
                      <a:r>
                        <a:rPr sz="1400">
                          <a:latin typeface="Calibri"/>
                          <a:ea typeface="Calibri"/>
                          <a:cs typeface="Calibri"/>
                        </a:rPr>
                        <a: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Klausur</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3*</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1–2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3</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7"/>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3175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8"/>
                  </a:ext>
                </a:extLst>
              </a:tr>
              <a:tr h="234652">
                <a:tc>
                  <a:txBody>
                    <a:bodyPr/>
                    <a:lstStyle/>
                    <a:p>
                      <a:pPr algn="l">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solidFill>
                    </a:lnL>
                    <a:lnR w="127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dirty="0">
                        <a:latin typeface="Calibri"/>
                      </a:endParaRPr>
                    </a:p>
                  </a:txBody>
                  <a:tcPr marL="0" marR="0" marT="0" marB="0" anchor="ctr" horzOverflow="overflow">
                    <a:lnL w="12700">
                      <a:solidFill>
                        <a:srgbClr val="FFFFFF">
                          <a:alpha val="0"/>
                        </a:srgbClr>
                      </a:solidFill>
                    </a:lnL>
                    <a:lnR w="254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alpha val="0"/>
                        </a:srgbClr>
                      </a:solidFill>
                    </a:lnL>
                    <a:lnR w="25400">
                      <a:solidFill>
                        <a:srgbClr val="000000"/>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800"/>
                      </a:pPr>
                      <a:r>
                        <a:rPr sz="1400" b="1">
                          <a:solidFill>
                            <a:srgbClr val="FFFFFF"/>
                          </a:solidFill>
                          <a:latin typeface="Calibri"/>
                          <a:ea typeface="+mj-ea"/>
                          <a:cs typeface="+mj-cs"/>
                          <a:sym typeface="Helvetica"/>
                        </a:rPr>
                        <a:t>7</a:t>
                      </a:r>
                    </a:p>
                  </a:txBody>
                  <a:tcPr marL="0" marR="0" marT="0" marB="0" anchor="ctr" horzOverflow="overflow">
                    <a:lnL w="25400">
                      <a:solidFill>
                        <a:srgbClr val="000000"/>
                      </a:solidFill>
                    </a:lnL>
                    <a:lnR w="12700">
                      <a:solidFill>
                        <a:srgbClr val="000000"/>
                      </a:solidFill>
                    </a:lnR>
                    <a:lnT w="31750">
                      <a:solidFill>
                        <a:srgbClr val="000000"/>
                      </a:solidFill>
                    </a:lnT>
                    <a:lnB w="25400">
                      <a:solidFill>
                        <a:srgbClr val="000000"/>
                      </a:solidFill>
                    </a:lnB>
                    <a:solidFill>
                      <a:srgbClr val="C51429">
                        <a:alpha val="50000"/>
                      </a:srgbClr>
                    </a:solidFill>
                  </a:tcPr>
                </a:tc>
                <a:tc>
                  <a:txBody>
                    <a:bodyPr/>
                    <a:lstStyle/>
                    <a:p>
                      <a:pPr algn="ctr">
                        <a:defRPr sz="1800"/>
                      </a:pPr>
                      <a:r>
                        <a:rPr sz="1400" b="1">
                          <a:solidFill>
                            <a:srgbClr val="FFFFFF"/>
                          </a:solidFill>
                          <a:latin typeface="Calibri"/>
                          <a:ea typeface="+mj-ea"/>
                          <a:cs typeface="+mj-cs"/>
                          <a:sym typeface="Helvetica"/>
                        </a:rPr>
                        <a:t>1–2</a:t>
                      </a:r>
                    </a:p>
                  </a:txBody>
                  <a:tcPr marL="0" marR="0" marT="0" marB="0" anchor="ctr" horzOverflow="overflow">
                    <a:lnL w="12700">
                      <a:solidFill>
                        <a:srgbClr val="000000"/>
                      </a:solidFill>
                    </a:lnL>
                    <a:lnR w="12700">
                      <a:solidFill>
                        <a:srgbClr val="000000"/>
                      </a:solidFill>
                    </a:lnR>
                    <a:lnT w="31750">
                      <a:solidFill>
                        <a:srgbClr val="000000"/>
                      </a:solidFill>
                    </a:lnT>
                    <a:lnB w="25400">
                      <a:solidFill>
                        <a:srgbClr val="000000"/>
                      </a:solidFill>
                    </a:lnB>
                    <a:solidFill>
                      <a:srgbClr val="C51429">
                        <a:alpha val="50000"/>
                      </a:srgbClr>
                    </a:solidFill>
                  </a:tcPr>
                </a:tc>
                <a:tc>
                  <a:txBody>
                    <a:bodyPr/>
                    <a:lstStyle/>
                    <a:p>
                      <a:pPr algn="ctr">
                        <a:defRPr sz="1800"/>
                      </a:pPr>
                      <a:r>
                        <a:rPr sz="1400" b="1" dirty="0">
                          <a:solidFill>
                            <a:srgbClr val="FFFFFF"/>
                          </a:solidFill>
                          <a:latin typeface="Calibri"/>
                          <a:ea typeface="+mj-ea"/>
                          <a:cs typeface="+mj-cs"/>
                          <a:sym typeface="Helvetica"/>
                        </a:rPr>
                        <a:t>9</a:t>
                      </a:r>
                    </a:p>
                  </a:txBody>
                  <a:tcPr marL="0" marR="0" marT="0" marB="0" anchor="ctr" horzOverflow="overflow">
                    <a:lnL w="12700">
                      <a:solidFill>
                        <a:srgbClr val="000000"/>
                      </a:solidFill>
                    </a:lnL>
                    <a:lnR w="25400">
                      <a:solidFill>
                        <a:srgbClr val="000000"/>
                      </a:solidFill>
                    </a:lnR>
                    <a:lnT w="31750">
                      <a:solidFill>
                        <a:srgbClr val="000000"/>
                      </a:solidFill>
                    </a:lnT>
                    <a:lnB w="25400">
                      <a:solidFill>
                        <a:srgbClr val="000000"/>
                      </a:solidFill>
                    </a:lnB>
                    <a:solidFill>
                      <a:srgbClr val="C51429">
                        <a:alpha val="50000"/>
                      </a:srgbClr>
                    </a:solidFill>
                  </a:tcPr>
                </a:tc>
                <a:extLst>
                  <a:ext uri="{0D108BD9-81ED-4DB2-BD59-A6C34878D82A}">
                    <a16:rowId xmlns:a16="http://schemas.microsoft.com/office/drawing/2014/main" val="10009"/>
                  </a:ext>
                </a:extLst>
              </a:tr>
            </a:tbl>
          </a:graphicData>
        </a:graphic>
      </p:graphicFrame>
      <p:sp>
        <p:nvSpPr>
          <p:cNvPr id="288" name="* Die Einführung Mediävistik besteht aus einer einstündigen Vorlesung und einem zweistündigen Begleitseminar. Beide Kurse müssen im gleichen Semester besucht werden, in SignUp wird nur das Seminar angemeldet, eine separate Anmeldung für die Vorlesung ist nicht notwendig."/>
          <p:cNvSpPr txBox="1"/>
          <p:nvPr/>
        </p:nvSpPr>
        <p:spPr>
          <a:xfrm>
            <a:off x="467550" y="4494140"/>
            <a:ext cx="7335627" cy="1069341"/>
          </a:xfrm>
          <a:prstGeom prst="rect">
            <a:avLst/>
          </a:prstGeom>
          <a:ln w="12700">
            <a:solidFill>
              <a:srgbClr val="C51429">
                <a:alpha val="50000"/>
              </a:srgbClr>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marL="139700" indent="-139700">
              <a:lnSpc>
                <a:spcPct val="100000"/>
              </a:lnSpc>
              <a:defRPr sz="1600" b="0">
                <a:latin typeface="Calibri"/>
                <a:ea typeface="Calibri"/>
                <a:cs typeface="Calibri"/>
                <a:sym typeface="Calibri"/>
              </a:defRPr>
            </a:lvl1pPr>
          </a:lstStyle>
          <a:p>
            <a:r>
              <a:t>* Die </a:t>
            </a:r>
            <a:r>
              <a:rPr err="1"/>
              <a:t>Einführung</a:t>
            </a:r>
            <a:r>
              <a:t> </a:t>
            </a:r>
            <a:r>
              <a:rPr err="1"/>
              <a:t>Mediävistik</a:t>
            </a:r>
            <a:r>
              <a:t> </a:t>
            </a:r>
            <a:r>
              <a:rPr err="1"/>
              <a:t>besteht</a:t>
            </a:r>
            <a:r>
              <a:t> </a:t>
            </a:r>
            <a:r>
              <a:rPr err="1"/>
              <a:t>aus</a:t>
            </a:r>
            <a:r>
              <a:t> </a:t>
            </a:r>
            <a:r>
              <a:rPr err="1"/>
              <a:t>einer</a:t>
            </a:r>
            <a:r>
              <a:t> </a:t>
            </a:r>
            <a:r>
              <a:rPr err="1"/>
              <a:t>einstündigen</a:t>
            </a:r>
            <a:r>
              <a:t> </a:t>
            </a:r>
            <a:r>
              <a:rPr err="1"/>
              <a:t>Vorlesung</a:t>
            </a:r>
            <a:r>
              <a:t> und </a:t>
            </a:r>
            <a:r>
              <a:rPr err="1"/>
              <a:t>einem</a:t>
            </a:r>
            <a:r>
              <a:t> </a:t>
            </a:r>
            <a:r>
              <a:rPr err="1"/>
              <a:t>zweistündigen</a:t>
            </a:r>
            <a:r>
              <a:t> </a:t>
            </a:r>
            <a:r>
              <a:rPr err="1"/>
              <a:t>Begleitseminar</a:t>
            </a:r>
            <a:r>
              <a:t>. </a:t>
            </a:r>
            <a:r>
              <a:rPr err="1"/>
              <a:t>Beide</a:t>
            </a:r>
            <a:r>
              <a:t> </a:t>
            </a:r>
            <a:r>
              <a:rPr err="1"/>
              <a:t>Kurse</a:t>
            </a:r>
            <a:r>
              <a:t> </a:t>
            </a:r>
            <a:r>
              <a:rPr err="1"/>
              <a:t>müssen</a:t>
            </a:r>
            <a:r>
              <a:t> </a:t>
            </a:r>
            <a:r>
              <a:rPr err="1"/>
              <a:t>im</a:t>
            </a:r>
            <a:r>
              <a:t> </a:t>
            </a:r>
            <a:r>
              <a:rPr err="1"/>
              <a:t>gleichen</a:t>
            </a:r>
            <a:r>
              <a:t> Semester </a:t>
            </a:r>
            <a:r>
              <a:rPr err="1"/>
              <a:t>besucht</a:t>
            </a:r>
            <a:r>
              <a:t> </a:t>
            </a:r>
            <a:r>
              <a:rPr err="1"/>
              <a:t>werden</a:t>
            </a:r>
            <a:r>
              <a:t>, in </a:t>
            </a:r>
            <a:r>
              <a:rPr err="1"/>
              <a:t>SignUp</a:t>
            </a:r>
            <a:r>
              <a:t> </a:t>
            </a:r>
            <a:r>
              <a:rPr err="1"/>
              <a:t>wird</a:t>
            </a:r>
            <a:r>
              <a:t> </a:t>
            </a:r>
            <a:r>
              <a:rPr err="1"/>
              <a:t>nur</a:t>
            </a:r>
            <a:r>
              <a:t> das Seminar </a:t>
            </a:r>
            <a:r>
              <a:rPr err="1"/>
              <a:t>angemeldet</a:t>
            </a:r>
            <a:r>
              <a:t>, </a:t>
            </a:r>
            <a:r>
              <a:rPr err="1"/>
              <a:t>eine</a:t>
            </a:r>
            <a:r>
              <a:t> separate </a:t>
            </a:r>
            <a:r>
              <a:rPr err="1"/>
              <a:t>Anmeldung</a:t>
            </a:r>
            <a:r>
              <a:t> für die </a:t>
            </a:r>
            <a:r>
              <a:rPr err="1"/>
              <a:t>Vorlesung</a:t>
            </a:r>
            <a:r>
              <a:t> </a:t>
            </a:r>
            <a:r>
              <a:rPr err="1"/>
              <a:t>ist</a:t>
            </a:r>
            <a:r>
              <a:t> </a:t>
            </a:r>
            <a:r>
              <a:rPr err="1"/>
              <a:t>nicht</a:t>
            </a:r>
            <a:r>
              <a:t> </a:t>
            </a:r>
            <a:r>
              <a:rPr err="1"/>
              <a:t>notwendig</a:t>
            </a:r>
            <a:r>
              <a:t>.</a:t>
            </a:r>
          </a:p>
        </p:txBody>
      </p:sp>
      <p:sp>
        <p:nvSpPr>
          <p:cNvPr id="2" name="Foliennummernplatzhalter 1">
            <a:extLst>
              <a:ext uri="{FF2B5EF4-FFF2-40B4-BE49-F238E27FC236}">
                <a16:creationId xmlns:a16="http://schemas.microsoft.com/office/drawing/2014/main" id="{19684446-23B5-2A4B-9D32-93D84BB5EDAA}"/>
              </a:ext>
            </a:extLst>
          </p:cNvPr>
          <p:cNvSpPr>
            <a:spLocks noGrp="1"/>
          </p:cNvSpPr>
          <p:nvPr>
            <p:ph type="sldNum" sz="quarter" idx="2"/>
          </p:nvPr>
        </p:nvSpPr>
        <p:spPr/>
        <p:txBody>
          <a:bodyPr/>
          <a:lstStyle/>
          <a:p>
            <a:fld id="{86CB4B4D-7CA3-9044-876B-883B54F8677D}" type="slidenum">
              <a:rPr lang="de-DE" smtClean="0"/>
              <a:t>55</a:t>
            </a:fld>
            <a:endParaRPr lang="de-DE"/>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Modulhandbuch – Begleitfach (25%)"/>
          <p:cNvSpPr txBox="1">
            <a:spLocks noGrp="1"/>
          </p:cNvSpPr>
          <p:nvPr>
            <p:ph type="title" idx="4294967295"/>
          </p:nvPr>
        </p:nvSpPr>
        <p:spPr>
          <a:prstGeom prst="rect">
            <a:avLst/>
          </a:prstGeom>
        </p:spPr>
        <p:txBody>
          <a:bodyPr lIns="0" tIns="0" rIns="0" bIns="0" anchor="t"/>
          <a:lstStyle/>
          <a:p>
            <a:r>
              <a:rPr err="1">
                <a:latin typeface="Calibri"/>
              </a:rPr>
              <a:t>Modulhandbuch</a:t>
            </a:r>
            <a:r>
              <a:rPr sz="2400">
                <a:latin typeface="Calibri"/>
                <a:ea typeface="Calibri"/>
                <a:cs typeface="Calibri"/>
                <a:sym typeface="Calibri"/>
              </a:rPr>
              <a:t> </a:t>
            </a:r>
            <a:r>
              <a:rPr sz="2400" b="0">
                <a:latin typeface="Calibri"/>
                <a:ea typeface="Calibri"/>
                <a:cs typeface="Calibri"/>
                <a:sym typeface="Calibri"/>
              </a:rPr>
              <a:t>– </a:t>
            </a:r>
            <a:r>
              <a:rPr sz="2400" b="0" err="1">
                <a:latin typeface="Calibri"/>
                <a:ea typeface="Calibri"/>
                <a:cs typeface="Calibri"/>
                <a:sym typeface="Calibri"/>
              </a:rPr>
              <a:t>Begleitfach</a:t>
            </a:r>
            <a:r>
              <a:rPr sz="2400" b="0">
                <a:latin typeface="Calibri"/>
                <a:ea typeface="Calibri"/>
                <a:cs typeface="Calibri"/>
                <a:sym typeface="Calibri"/>
              </a:rPr>
              <a:t> (25%)</a:t>
            </a:r>
          </a:p>
        </p:txBody>
      </p:sp>
      <p:graphicFrame>
        <p:nvGraphicFramePr>
          <p:cNvPr id="292" name="Tabelle"/>
          <p:cNvGraphicFramePr/>
          <p:nvPr>
            <p:extLst>
              <p:ext uri="{D42A27DB-BD31-4B8C-83A1-F6EECF244321}">
                <p14:modId xmlns:p14="http://schemas.microsoft.com/office/powerpoint/2010/main" val="24443998"/>
              </p:ext>
            </p:extLst>
          </p:nvPr>
        </p:nvGraphicFramePr>
        <p:xfrm>
          <a:off x="662886" y="1852910"/>
          <a:ext cx="7310225" cy="2286752"/>
        </p:xfrm>
        <a:graphic>
          <a:graphicData uri="http://schemas.openxmlformats.org/drawingml/2006/table">
            <a:tbl>
              <a:tblPr>
                <a:tableStyleId>{4C3C2611-4C71-4FC5-86AE-919BDF0F9419}</a:tableStyleId>
              </a:tblPr>
              <a:tblGrid>
                <a:gridCol w="2443762">
                  <a:extLst>
                    <a:ext uri="{9D8B030D-6E8A-4147-A177-3AD203B41FA5}">
                      <a16:colId xmlns:a16="http://schemas.microsoft.com/office/drawing/2014/main" val="20000"/>
                    </a:ext>
                  </a:extLst>
                </a:gridCol>
                <a:gridCol w="1028276">
                  <a:extLst>
                    <a:ext uri="{9D8B030D-6E8A-4147-A177-3AD203B41FA5}">
                      <a16:colId xmlns:a16="http://schemas.microsoft.com/office/drawing/2014/main" val="20001"/>
                    </a:ext>
                  </a:extLst>
                </a:gridCol>
                <a:gridCol w="955857">
                  <a:extLst>
                    <a:ext uri="{9D8B030D-6E8A-4147-A177-3AD203B41FA5}">
                      <a16:colId xmlns:a16="http://schemas.microsoft.com/office/drawing/2014/main" val="20002"/>
                    </a:ext>
                  </a:extLst>
                </a:gridCol>
                <a:gridCol w="955857">
                  <a:extLst>
                    <a:ext uri="{9D8B030D-6E8A-4147-A177-3AD203B41FA5}">
                      <a16:colId xmlns:a16="http://schemas.microsoft.com/office/drawing/2014/main" val="20003"/>
                    </a:ext>
                  </a:extLst>
                </a:gridCol>
                <a:gridCol w="961544">
                  <a:extLst>
                    <a:ext uri="{9D8B030D-6E8A-4147-A177-3AD203B41FA5}">
                      <a16:colId xmlns:a16="http://schemas.microsoft.com/office/drawing/2014/main" val="20004"/>
                    </a:ext>
                  </a:extLst>
                </a:gridCol>
                <a:gridCol w="964929">
                  <a:extLst>
                    <a:ext uri="{9D8B030D-6E8A-4147-A177-3AD203B41FA5}">
                      <a16:colId xmlns:a16="http://schemas.microsoft.com/office/drawing/2014/main" val="20005"/>
                    </a:ext>
                  </a:extLst>
                </a:gridCol>
              </a:tblGrid>
              <a:tr h="247352">
                <a:tc gridSpan="2">
                  <a:txBody>
                    <a:bodyPr/>
                    <a:lstStyle/>
                    <a:p>
                      <a:pPr algn="l">
                        <a:defRPr sz="1400">
                          <a:latin typeface="Calibri"/>
                          <a:ea typeface="Calibri"/>
                          <a:cs typeface="Calibri"/>
                        </a:defRPr>
                      </a:pPr>
                      <a:r>
                        <a:rPr sz="1400" b="1">
                          <a:latin typeface="Calibri"/>
                          <a:ea typeface="+mj-ea"/>
                          <a:cs typeface="+mj-cs"/>
                          <a:sym typeface="Helvetica"/>
                        </a:rPr>
                        <a:t>Modul B 2.3a</a:t>
                      </a:r>
                      <a:r>
                        <a:rPr sz="1400">
                          <a:latin typeface="Calibri"/>
                        </a:rPr>
                        <a:t> – Basis – </a:t>
                      </a:r>
                      <a:r>
                        <a:rPr sz="1400" u="sng" err="1">
                          <a:latin typeface="Calibri"/>
                        </a:rPr>
                        <a:t>Wahlpflichtmodul</a:t>
                      </a:r>
                    </a:p>
                    <a:p>
                      <a:pPr algn="l">
                        <a:defRPr sz="1400" i="1">
                          <a:latin typeface="+mj-lt"/>
                          <a:ea typeface="+mj-ea"/>
                          <a:cs typeface="+mj-cs"/>
                          <a:sym typeface="Helvetica"/>
                        </a:defRPr>
                      </a:pPr>
                      <a:r>
                        <a:rPr sz="1400" err="1">
                          <a:latin typeface="Calibri"/>
                        </a:rPr>
                        <a:t>Germanistische</a:t>
                      </a:r>
                      <a:r>
                        <a:rPr sz="1400">
                          <a:latin typeface="Calibri"/>
                        </a:rPr>
                        <a:t> </a:t>
                      </a:r>
                      <a:r>
                        <a:rPr sz="1400" err="1">
                          <a:latin typeface="Calibri"/>
                        </a:rPr>
                        <a:t>Sprachwissenschaft</a:t>
                      </a:r>
                      <a:endParaRPr sz="1400">
                        <a:latin typeface="Calibri"/>
                      </a:endParaRPr>
                    </a:p>
                  </a:txBody>
                  <a:tcPr marL="0" marR="0" marT="0" marB="0" anchor="ctr"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FF"/>
                    </a:solidFill>
                  </a:tcPr>
                </a:tc>
                <a:tc hMerge="1">
                  <a:txBody>
                    <a:bodyPr/>
                    <a:lstStyle/>
                    <a:p>
                      <a:endParaRPr lang="de-DE"/>
                    </a:p>
                  </a:txBody>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000000"/>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254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extLst>
                  <a:ext uri="{0D108BD9-81ED-4DB2-BD59-A6C34878D82A}">
                    <a16:rowId xmlns:a16="http://schemas.microsoft.com/office/drawing/2014/main" val="10000"/>
                  </a:ext>
                </a:extLst>
              </a:tr>
              <a:tr h="247352">
                <a:tc>
                  <a:txBody>
                    <a:bodyPr/>
                    <a:lstStyle/>
                    <a:p>
                      <a:pPr algn="ctr">
                        <a:defRPr sz="1800"/>
                      </a:pPr>
                      <a:r>
                        <a:rPr sz="1400" b="1">
                          <a:solidFill>
                            <a:srgbClr val="FFFFFF"/>
                          </a:solidFill>
                          <a:latin typeface="Calibri"/>
                          <a:ea typeface="+mj-ea"/>
                          <a:cs typeface="+mj-cs"/>
                          <a:sym typeface="Helvetica"/>
                        </a:rPr>
                        <a:t>Titel der </a:t>
                      </a:r>
                      <a:r>
                        <a:rPr sz="1400" b="1" err="1">
                          <a:solidFill>
                            <a:srgbClr val="FFFFFF"/>
                          </a:solidFill>
                          <a:latin typeface="Calibri"/>
                          <a:ea typeface="+mj-ea"/>
                          <a:cs typeface="+mj-cs"/>
                          <a:sym typeface="Helvetica"/>
                        </a:rPr>
                        <a:t>Veranstaltung</a:t>
                      </a:r>
                    </a:p>
                  </a:txBody>
                  <a:tcPr marL="0" marR="0" marT="0" marB="0" anchor="ctr" horzOverflow="overflow">
                    <a:lnL w="254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a:solidFill>
                            <a:srgbClr val="FFFFFF"/>
                          </a:solidFill>
                          <a:latin typeface="Calibri"/>
                          <a:ea typeface="+mj-ea"/>
                          <a:cs typeface="+mj-cs"/>
                          <a:sym typeface="Helvetica"/>
                        </a:rPr>
                        <a:t>Art</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err="1">
                          <a:solidFill>
                            <a:srgbClr val="FFFFFF"/>
                          </a:solidFill>
                          <a:latin typeface="Calibri"/>
                          <a:ea typeface="+mj-ea"/>
                          <a:cs typeface="+mj-cs"/>
                          <a:sym typeface="Helvetica"/>
                        </a:rPr>
                        <a:t>Prüfung</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a:solidFill>
                            <a:srgbClr val="FFFFFF"/>
                          </a:solidFill>
                          <a:latin typeface="Calibri"/>
                          <a:ea typeface="+mj-ea"/>
                          <a:cs typeface="+mj-cs"/>
                          <a:sym typeface="Helvetica"/>
                        </a:rPr>
                        <a:t>SWS</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err="1">
                          <a:solidFill>
                            <a:srgbClr val="FFFFFF"/>
                          </a:solidFill>
                          <a:latin typeface="Calibri"/>
                          <a:ea typeface="+mj-ea"/>
                          <a:cs typeface="+mj-cs"/>
                          <a:sym typeface="Helvetica"/>
                        </a:rPr>
                        <a:t>empf</a:t>
                      </a:r>
                      <a:r>
                        <a:rPr sz="1400" b="1">
                          <a:solidFill>
                            <a:srgbClr val="FFFFFF"/>
                          </a:solidFill>
                          <a:latin typeface="Calibri"/>
                          <a:ea typeface="+mj-ea"/>
                          <a:cs typeface="+mj-cs"/>
                          <a:sym typeface="Helvetica"/>
                        </a:rPr>
                        <a:t>. Semester</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a:solidFill>
                            <a:srgbClr val="FFFFFF"/>
                          </a:solidFill>
                          <a:latin typeface="Calibri"/>
                          <a:ea typeface="+mj-ea"/>
                          <a:cs typeface="+mj-cs"/>
                          <a:sym typeface="Helvetica"/>
                        </a:rPr>
                        <a:t>LP</a:t>
                      </a:r>
                    </a:p>
                  </a:txBody>
                  <a:tcPr marL="0" marR="0" marT="0" marB="0" anchor="ctr" horzOverflow="overflow">
                    <a:lnL w="12700">
                      <a:solidFill>
                        <a:srgbClr val="000000"/>
                      </a:solidFill>
                    </a:lnL>
                    <a:lnR w="25400">
                      <a:solidFill>
                        <a:srgbClr val="000000"/>
                      </a:solidFill>
                    </a:lnR>
                    <a:lnT w="25400">
                      <a:solidFill>
                        <a:srgbClr val="000000"/>
                      </a:solidFill>
                    </a:lnT>
                    <a:lnB w="31750">
                      <a:solidFill>
                        <a:srgbClr val="000000"/>
                      </a:solidFill>
                      <a:miter lim="400000"/>
                    </a:lnB>
                    <a:solidFill>
                      <a:srgbClr val="C51429">
                        <a:alpha val="50000"/>
                      </a:srgbClr>
                    </a:solidFill>
                  </a:tcPr>
                </a:tc>
                <a:extLst>
                  <a:ext uri="{0D108BD9-81ED-4DB2-BD59-A6C34878D82A}">
                    <a16:rowId xmlns:a16="http://schemas.microsoft.com/office/drawing/2014/main" val="10001"/>
                  </a:ext>
                </a:extLst>
              </a:tr>
              <a:tr h="2473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31750">
                      <a:solidFill>
                        <a:srgbClr val="000000"/>
                      </a:solidFill>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247352">
                <a:tc>
                  <a:txBody>
                    <a:bodyPr/>
                    <a:lstStyle/>
                    <a:p>
                      <a:pPr algn="l">
                        <a:defRPr sz="1400">
                          <a:latin typeface="Calibri"/>
                          <a:ea typeface="Calibri"/>
                          <a:cs typeface="Calibri"/>
                        </a:defRPr>
                      </a:pPr>
                      <a:r>
                        <a:rPr sz="1400" dirty="0">
                          <a:latin typeface="Calibri"/>
                        </a:rPr>
                        <a:t>Proseminar </a:t>
                      </a:r>
                      <a:r>
                        <a:rPr sz="1400" dirty="0" err="1">
                          <a:latin typeface="Calibri"/>
                        </a:rPr>
                        <a:t>Linguistik</a:t>
                      </a:r>
                      <a:endParaRPr sz="1400" dirty="0">
                        <a:latin typeface="Calibri"/>
                      </a:endParaRP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PS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Hausarbeit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2–4</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6</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234652">
                <a:tc>
                  <a:txBody>
                    <a:bodyPr/>
                    <a:lstStyle/>
                    <a:p>
                      <a:pPr algn="l">
                        <a:defRPr sz="1400">
                          <a:latin typeface="Calibri"/>
                          <a:ea typeface="Calibri"/>
                          <a:cs typeface="Calibri"/>
                        </a:defRPr>
                      </a:pPr>
                      <a:r>
                        <a:rPr sz="1400" dirty="0">
                          <a:latin typeface="Calibri"/>
                        </a:rPr>
                        <a:t>Proseminar </a:t>
                      </a:r>
                      <a:r>
                        <a:rPr sz="1400" dirty="0" err="1">
                          <a:latin typeface="Calibri"/>
                        </a:rPr>
                        <a:t>Linguistik</a:t>
                      </a:r>
                      <a:endParaRPr sz="1400" dirty="0">
                        <a:latin typeface="Calibri"/>
                      </a:endParaRP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PS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Hausarbeit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2–4</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6</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5"/>
                  </a:ext>
                </a:extLst>
              </a:tr>
              <a:tr h="234652">
                <a:tc gridSpan="6">
                  <a:txBody>
                    <a:bodyPr/>
                    <a:lstStyle/>
                    <a:p>
                      <a:pPr algn="l">
                        <a:defRPr sz="1400">
                          <a:latin typeface="Calibri"/>
                          <a:ea typeface="Calibri"/>
                          <a:cs typeface="Calibri"/>
                        </a:defRPr>
                      </a:pPr>
                      <a:endParaRPr sz="1400" dirty="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3175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6"/>
                  </a:ext>
                </a:extLst>
              </a:tr>
              <a:tr h="234652">
                <a:tc>
                  <a:txBody>
                    <a:bodyPr/>
                    <a:lstStyle/>
                    <a:p>
                      <a:pPr algn="l">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solidFill>
                    </a:lnL>
                    <a:lnR w="127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alpha val="0"/>
                        </a:srgbClr>
                      </a:solidFill>
                    </a:lnL>
                    <a:lnR w="25400">
                      <a:solidFill>
                        <a:srgbClr val="000000"/>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800"/>
                      </a:pPr>
                      <a:r>
                        <a:rPr sz="1400" b="1">
                          <a:solidFill>
                            <a:srgbClr val="FFFFFF"/>
                          </a:solidFill>
                          <a:latin typeface="Calibri"/>
                          <a:ea typeface="+mj-ea"/>
                          <a:cs typeface="+mj-cs"/>
                          <a:sym typeface="Helvetica"/>
                        </a:rPr>
                        <a:t>4</a:t>
                      </a:r>
                    </a:p>
                  </a:txBody>
                  <a:tcPr marL="0" marR="0" marT="0" marB="0" anchor="ctr" horzOverflow="overflow">
                    <a:lnL w="25400">
                      <a:solidFill>
                        <a:srgbClr val="000000"/>
                      </a:solidFill>
                    </a:lnL>
                    <a:lnR w="12700">
                      <a:solidFill>
                        <a:srgbClr val="000000"/>
                      </a:solidFill>
                    </a:lnR>
                    <a:lnT w="31750">
                      <a:solidFill>
                        <a:srgbClr val="000000"/>
                      </a:solidFill>
                    </a:lnT>
                    <a:lnB w="25400">
                      <a:solidFill>
                        <a:srgbClr val="000000"/>
                      </a:solidFill>
                    </a:lnB>
                    <a:solidFill>
                      <a:srgbClr val="C51429">
                        <a:alpha val="50000"/>
                      </a:srgbClr>
                    </a:solidFill>
                  </a:tcPr>
                </a:tc>
                <a:tc>
                  <a:txBody>
                    <a:bodyPr/>
                    <a:lstStyle/>
                    <a:p>
                      <a:pPr algn="ctr">
                        <a:defRPr sz="1800"/>
                      </a:pPr>
                      <a:r>
                        <a:rPr sz="1400" b="1">
                          <a:solidFill>
                            <a:srgbClr val="FFFFFF"/>
                          </a:solidFill>
                          <a:latin typeface="Calibri"/>
                          <a:ea typeface="+mj-ea"/>
                          <a:cs typeface="+mj-cs"/>
                          <a:sym typeface="Helvetica"/>
                        </a:rPr>
                        <a:t>2–4</a:t>
                      </a:r>
                    </a:p>
                  </a:txBody>
                  <a:tcPr marL="0" marR="0" marT="0" marB="0" anchor="ctr" horzOverflow="overflow">
                    <a:lnL w="12700">
                      <a:solidFill>
                        <a:srgbClr val="000000"/>
                      </a:solidFill>
                    </a:lnL>
                    <a:lnR w="12700">
                      <a:solidFill>
                        <a:srgbClr val="000000"/>
                      </a:solidFill>
                    </a:lnR>
                    <a:lnT w="31750">
                      <a:solidFill>
                        <a:srgbClr val="000000"/>
                      </a:solidFill>
                    </a:lnT>
                    <a:lnB w="25400">
                      <a:solidFill>
                        <a:srgbClr val="000000"/>
                      </a:solidFill>
                    </a:lnB>
                    <a:solidFill>
                      <a:srgbClr val="C51429">
                        <a:alpha val="50000"/>
                      </a:srgbClr>
                    </a:solidFill>
                  </a:tcPr>
                </a:tc>
                <a:tc>
                  <a:txBody>
                    <a:bodyPr/>
                    <a:lstStyle/>
                    <a:p>
                      <a:pPr algn="ctr">
                        <a:defRPr sz="1800"/>
                      </a:pPr>
                      <a:r>
                        <a:rPr sz="1400" b="1" dirty="0">
                          <a:solidFill>
                            <a:srgbClr val="FFFFFF"/>
                          </a:solidFill>
                          <a:latin typeface="Calibri"/>
                          <a:ea typeface="+mj-ea"/>
                          <a:cs typeface="+mj-cs"/>
                          <a:sym typeface="Helvetica"/>
                        </a:rPr>
                        <a:t>12</a:t>
                      </a:r>
                    </a:p>
                  </a:txBody>
                  <a:tcPr marL="0" marR="0" marT="0" marB="0" anchor="ctr" horzOverflow="overflow">
                    <a:lnL w="12700">
                      <a:solidFill>
                        <a:srgbClr val="000000"/>
                      </a:solidFill>
                    </a:lnL>
                    <a:lnR w="25400">
                      <a:solidFill>
                        <a:srgbClr val="000000"/>
                      </a:solidFill>
                    </a:lnR>
                    <a:lnT w="31750">
                      <a:solidFill>
                        <a:srgbClr val="000000"/>
                      </a:solidFill>
                    </a:lnT>
                    <a:lnB w="25400">
                      <a:solidFill>
                        <a:srgbClr val="000000"/>
                      </a:solidFill>
                    </a:lnB>
                    <a:solidFill>
                      <a:srgbClr val="C51429">
                        <a:alpha val="50000"/>
                      </a:srgbClr>
                    </a:solidFill>
                  </a:tcPr>
                </a:tc>
                <a:extLst>
                  <a:ext uri="{0D108BD9-81ED-4DB2-BD59-A6C34878D82A}">
                    <a16:rowId xmlns:a16="http://schemas.microsoft.com/office/drawing/2014/main" val="10007"/>
                  </a:ext>
                </a:extLst>
              </a:tr>
            </a:tbl>
          </a:graphicData>
        </a:graphic>
      </p:graphicFrame>
      <p:sp>
        <p:nvSpPr>
          <p:cNvPr id="293" name="Achtung: Schwerpunktwahl für das restliche Studium!"/>
          <p:cNvSpPr txBox="1"/>
          <p:nvPr/>
        </p:nvSpPr>
        <p:spPr>
          <a:xfrm>
            <a:off x="670844" y="4698482"/>
            <a:ext cx="7294312" cy="345441"/>
          </a:xfrm>
          <a:prstGeom prst="rect">
            <a:avLst/>
          </a:prstGeom>
          <a:ln w="12700">
            <a:solidFill>
              <a:srgbClr val="C51429">
                <a:alpha val="50000"/>
              </a:srgbClr>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100000"/>
              </a:lnSpc>
              <a:defRPr sz="1600" b="0">
                <a:latin typeface="Calibri"/>
                <a:ea typeface="Calibri"/>
                <a:cs typeface="Calibri"/>
                <a:sym typeface="Calibri"/>
              </a:defRPr>
            </a:lvl1pPr>
          </a:lstStyle>
          <a:p>
            <a:r>
              <a:t>Achtung: Schwerpunktwahl für das restliche Studium!</a:t>
            </a:r>
          </a:p>
        </p:txBody>
      </p:sp>
      <p:sp>
        <p:nvSpPr>
          <p:cNvPr id="2" name="Foliennummernplatzhalter 1">
            <a:extLst>
              <a:ext uri="{FF2B5EF4-FFF2-40B4-BE49-F238E27FC236}">
                <a16:creationId xmlns:a16="http://schemas.microsoft.com/office/drawing/2014/main" id="{ECCA3256-3D33-A146-A15D-48671C8C2AED}"/>
              </a:ext>
            </a:extLst>
          </p:cNvPr>
          <p:cNvSpPr>
            <a:spLocks noGrp="1"/>
          </p:cNvSpPr>
          <p:nvPr>
            <p:ph type="sldNum" sz="quarter" idx="2"/>
          </p:nvPr>
        </p:nvSpPr>
        <p:spPr/>
        <p:txBody>
          <a:bodyPr/>
          <a:lstStyle/>
          <a:p>
            <a:fld id="{86CB4B4D-7CA3-9044-876B-883B54F8677D}" type="slidenum">
              <a:rPr lang="de-DE" smtClean="0"/>
              <a:t>56</a:t>
            </a:fld>
            <a:endParaRPr lang="de-DE"/>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Modulhandbuch – Begleitfach"/>
          <p:cNvSpPr txBox="1">
            <a:spLocks noGrp="1"/>
          </p:cNvSpPr>
          <p:nvPr>
            <p:ph type="title" idx="4294967295"/>
          </p:nvPr>
        </p:nvSpPr>
        <p:spPr>
          <a:prstGeom prst="rect">
            <a:avLst/>
          </a:prstGeom>
        </p:spPr>
        <p:txBody>
          <a:bodyPr lIns="0" tIns="0" rIns="0" bIns="0" anchor="t"/>
          <a:lstStyle/>
          <a:p>
            <a:r>
              <a:rPr dirty="0" err="1">
                <a:latin typeface="Calibri"/>
              </a:rPr>
              <a:t>Modulhandbuch</a:t>
            </a:r>
            <a:r>
              <a:rPr dirty="0">
                <a:latin typeface="Calibri"/>
                <a:ea typeface="Calibri"/>
                <a:cs typeface="Calibri"/>
                <a:sym typeface="Calibri"/>
              </a:rPr>
              <a:t> </a:t>
            </a:r>
            <a:r>
              <a:rPr sz="2400" b="0" dirty="0">
                <a:latin typeface="Calibri"/>
                <a:ea typeface="Calibri"/>
                <a:cs typeface="Calibri"/>
                <a:sym typeface="Calibri"/>
              </a:rPr>
              <a:t>– </a:t>
            </a:r>
            <a:r>
              <a:rPr sz="2400" b="0" dirty="0" err="1">
                <a:latin typeface="Calibri"/>
                <a:ea typeface="Calibri"/>
                <a:cs typeface="Calibri"/>
                <a:sym typeface="Calibri"/>
              </a:rPr>
              <a:t>Begleitfach</a:t>
            </a:r>
            <a:r>
              <a:rPr lang="de-DE" sz="2400" b="0" dirty="0">
                <a:latin typeface="Calibri"/>
                <a:ea typeface="Calibri"/>
                <a:cs typeface="Calibri"/>
                <a:sym typeface="Calibri"/>
              </a:rPr>
              <a:t> (25%)</a:t>
            </a:r>
            <a:endParaRPr lang="de-DE" sz="2400" b="0" dirty="0">
              <a:latin typeface="Calibri"/>
              <a:ea typeface="Calibri"/>
              <a:cs typeface="Calibri"/>
            </a:endParaRPr>
          </a:p>
        </p:txBody>
      </p:sp>
      <p:graphicFrame>
        <p:nvGraphicFramePr>
          <p:cNvPr id="297" name="Tabelle"/>
          <p:cNvGraphicFramePr/>
          <p:nvPr>
            <p:extLst>
              <p:ext uri="{D42A27DB-BD31-4B8C-83A1-F6EECF244321}">
                <p14:modId xmlns:p14="http://schemas.microsoft.com/office/powerpoint/2010/main" val="3574811524"/>
              </p:ext>
            </p:extLst>
          </p:nvPr>
        </p:nvGraphicFramePr>
        <p:xfrm>
          <a:off x="662886" y="1852910"/>
          <a:ext cx="7310225" cy="2286752"/>
        </p:xfrm>
        <a:graphic>
          <a:graphicData uri="http://schemas.openxmlformats.org/drawingml/2006/table">
            <a:tbl>
              <a:tblPr>
                <a:tableStyleId>{4C3C2611-4C71-4FC5-86AE-919BDF0F9419}</a:tableStyleId>
              </a:tblPr>
              <a:tblGrid>
                <a:gridCol w="2443762">
                  <a:extLst>
                    <a:ext uri="{9D8B030D-6E8A-4147-A177-3AD203B41FA5}">
                      <a16:colId xmlns:a16="http://schemas.microsoft.com/office/drawing/2014/main" val="20000"/>
                    </a:ext>
                  </a:extLst>
                </a:gridCol>
                <a:gridCol w="1028276">
                  <a:extLst>
                    <a:ext uri="{9D8B030D-6E8A-4147-A177-3AD203B41FA5}">
                      <a16:colId xmlns:a16="http://schemas.microsoft.com/office/drawing/2014/main" val="20001"/>
                    </a:ext>
                  </a:extLst>
                </a:gridCol>
                <a:gridCol w="955857">
                  <a:extLst>
                    <a:ext uri="{9D8B030D-6E8A-4147-A177-3AD203B41FA5}">
                      <a16:colId xmlns:a16="http://schemas.microsoft.com/office/drawing/2014/main" val="20002"/>
                    </a:ext>
                  </a:extLst>
                </a:gridCol>
                <a:gridCol w="955857">
                  <a:extLst>
                    <a:ext uri="{9D8B030D-6E8A-4147-A177-3AD203B41FA5}">
                      <a16:colId xmlns:a16="http://schemas.microsoft.com/office/drawing/2014/main" val="20003"/>
                    </a:ext>
                  </a:extLst>
                </a:gridCol>
                <a:gridCol w="961544">
                  <a:extLst>
                    <a:ext uri="{9D8B030D-6E8A-4147-A177-3AD203B41FA5}">
                      <a16:colId xmlns:a16="http://schemas.microsoft.com/office/drawing/2014/main" val="20004"/>
                    </a:ext>
                  </a:extLst>
                </a:gridCol>
                <a:gridCol w="964929">
                  <a:extLst>
                    <a:ext uri="{9D8B030D-6E8A-4147-A177-3AD203B41FA5}">
                      <a16:colId xmlns:a16="http://schemas.microsoft.com/office/drawing/2014/main" val="20005"/>
                    </a:ext>
                  </a:extLst>
                </a:gridCol>
              </a:tblGrid>
              <a:tr h="247352">
                <a:tc gridSpan="2">
                  <a:txBody>
                    <a:bodyPr/>
                    <a:lstStyle/>
                    <a:p>
                      <a:pPr algn="l">
                        <a:defRPr sz="1400">
                          <a:latin typeface="Calibri"/>
                          <a:ea typeface="Calibri"/>
                          <a:cs typeface="Calibri"/>
                        </a:defRPr>
                      </a:pPr>
                      <a:r>
                        <a:rPr sz="1400" b="1">
                          <a:latin typeface="Calibri"/>
                          <a:ea typeface="+mj-ea"/>
                          <a:cs typeface="+mj-cs"/>
                          <a:sym typeface="Helvetica"/>
                        </a:rPr>
                        <a:t>Modul B 2.3b</a:t>
                      </a:r>
                      <a:r>
                        <a:rPr sz="1400">
                          <a:latin typeface="Calibri"/>
                        </a:rPr>
                        <a:t> – Basis – </a:t>
                      </a:r>
                      <a:r>
                        <a:rPr sz="1400" u="sng" err="1">
                          <a:latin typeface="Calibri"/>
                        </a:rPr>
                        <a:t>Wahlpflichtmodul</a:t>
                      </a:r>
                    </a:p>
                    <a:p>
                      <a:pPr algn="l">
                        <a:defRPr sz="1400" i="1">
                          <a:latin typeface="+mj-lt"/>
                          <a:ea typeface="+mj-ea"/>
                          <a:cs typeface="+mj-cs"/>
                          <a:sym typeface="Helvetica"/>
                        </a:defRPr>
                      </a:pPr>
                      <a:r>
                        <a:rPr sz="1400" err="1">
                          <a:latin typeface="Calibri"/>
                        </a:rPr>
                        <a:t>Ältere</a:t>
                      </a:r>
                      <a:r>
                        <a:rPr sz="1400">
                          <a:latin typeface="Calibri"/>
                        </a:rPr>
                        <a:t> deutsche </a:t>
                      </a:r>
                      <a:r>
                        <a:rPr sz="1400" err="1">
                          <a:latin typeface="Calibri"/>
                        </a:rPr>
                        <a:t>Philologie</a:t>
                      </a:r>
                      <a:endParaRPr sz="1400">
                        <a:latin typeface="Calibri"/>
                      </a:endParaRPr>
                    </a:p>
                  </a:txBody>
                  <a:tcPr marL="0" marR="0" marT="0" marB="0" anchor="ctr"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FF"/>
                    </a:solidFill>
                  </a:tcPr>
                </a:tc>
                <a:tc hMerge="1">
                  <a:txBody>
                    <a:bodyPr/>
                    <a:lstStyle/>
                    <a:p>
                      <a:endParaRPr lang="de-DE"/>
                    </a:p>
                  </a:txBody>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000000"/>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254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extLst>
                  <a:ext uri="{0D108BD9-81ED-4DB2-BD59-A6C34878D82A}">
                    <a16:rowId xmlns:a16="http://schemas.microsoft.com/office/drawing/2014/main" val="10000"/>
                  </a:ext>
                </a:extLst>
              </a:tr>
              <a:tr h="247352">
                <a:tc>
                  <a:txBody>
                    <a:bodyPr/>
                    <a:lstStyle/>
                    <a:p>
                      <a:pPr algn="ctr">
                        <a:defRPr sz="1800"/>
                      </a:pPr>
                      <a:r>
                        <a:rPr sz="1400" b="1">
                          <a:solidFill>
                            <a:srgbClr val="FFFFFF"/>
                          </a:solidFill>
                          <a:latin typeface="Calibri"/>
                          <a:ea typeface="+mj-ea"/>
                          <a:cs typeface="+mj-cs"/>
                          <a:sym typeface="Helvetica"/>
                        </a:rPr>
                        <a:t>Titel der </a:t>
                      </a:r>
                      <a:r>
                        <a:rPr sz="1400" b="1" err="1">
                          <a:solidFill>
                            <a:srgbClr val="FFFFFF"/>
                          </a:solidFill>
                          <a:latin typeface="Calibri"/>
                          <a:ea typeface="+mj-ea"/>
                          <a:cs typeface="+mj-cs"/>
                          <a:sym typeface="Helvetica"/>
                        </a:rPr>
                        <a:t>Veranstaltung</a:t>
                      </a:r>
                    </a:p>
                  </a:txBody>
                  <a:tcPr marL="0" marR="0" marT="0" marB="0" anchor="ctr" horzOverflow="overflow">
                    <a:lnL w="254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a:solidFill>
                            <a:srgbClr val="FFFFFF"/>
                          </a:solidFill>
                          <a:latin typeface="Calibri"/>
                          <a:ea typeface="+mj-ea"/>
                          <a:cs typeface="+mj-cs"/>
                          <a:sym typeface="Helvetica"/>
                        </a:rPr>
                        <a:t>Art</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err="1">
                          <a:solidFill>
                            <a:srgbClr val="FFFFFF"/>
                          </a:solidFill>
                          <a:latin typeface="Calibri"/>
                          <a:ea typeface="+mj-ea"/>
                          <a:cs typeface="+mj-cs"/>
                          <a:sym typeface="Helvetica"/>
                        </a:rPr>
                        <a:t>Prüfung</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a:solidFill>
                            <a:srgbClr val="FFFFFF"/>
                          </a:solidFill>
                          <a:latin typeface="Calibri"/>
                          <a:ea typeface="+mj-ea"/>
                          <a:cs typeface="+mj-cs"/>
                          <a:sym typeface="Helvetica"/>
                        </a:rPr>
                        <a:t>SWS</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err="1">
                          <a:solidFill>
                            <a:srgbClr val="FFFFFF"/>
                          </a:solidFill>
                          <a:latin typeface="Calibri"/>
                          <a:ea typeface="+mj-ea"/>
                          <a:cs typeface="+mj-cs"/>
                          <a:sym typeface="Helvetica"/>
                        </a:rPr>
                        <a:t>empf</a:t>
                      </a:r>
                      <a:r>
                        <a:rPr sz="1400" b="1">
                          <a:solidFill>
                            <a:srgbClr val="FFFFFF"/>
                          </a:solidFill>
                          <a:latin typeface="Calibri"/>
                          <a:ea typeface="+mj-ea"/>
                          <a:cs typeface="+mj-cs"/>
                          <a:sym typeface="Helvetica"/>
                        </a:rPr>
                        <a:t>. Semester</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a:solidFill>
                            <a:srgbClr val="FFFFFF"/>
                          </a:solidFill>
                          <a:latin typeface="Calibri"/>
                          <a:ea typeface="+mj-ea"/>
                          <a:cs typeface="+mj-cs"/>
                          <a:sym typeface="Helvetica"/>
                        </a:rPr>
                        <a:t>LP</a:t>
                      </a:r>
                    </a:p>
                  </a:txBody>
                  <a:tcPr marL="0" marR="0" marT="0" marB="0" anchor="ctr" horzOverflow="overflow">
                    <a:lnL w="12700">
                      <a:solidFill>
                        <a:srgbClr val="000000"/>
                      </a:solidFill>
                    </a:lnL>
                    <a:lnR w="25400">
                      <a:solidFill>
                        <a:srgbClr val="000000"/>
                      </a:solidFill>
                    </a:lnR>
                    <a:lnT w="25400">
                      <a:solidFill>
                        <a:srgbClr val="000000"/>
                      </a:solidFill>
                    </a:lnT>
                    <a:lnB w="31750">
                      <a:solidFill>
                        <a:srgbClr val="000000"/>
                      </a:solidFill>
                      <a:miter lim="400000"/>
                    </a:lnB>
                    <a:solidFill>
                      <a:srgbClr val="C51429">
                        <a:alpha val="50000"/>
                      </a:srgbClr>
                    </a:solidFill>
                  </a:tcPr>
                </a:tc>
                <a:extLst>
                  <a:ext uri="{0D108BD9-81ED-4DB2-BD59-A6C34878D82A}">
                    <a16:rowId xmlns:a16="http://schemas.microsoft.com/office/drawing/2014/main" val="10001"/>
                  </a:ext>
                </a:extLst>
              </a:tr>
              <a:tr h="2473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31750">
                      <a:solidFill>
                        <a:srgbClr val="000000"/>
                      </a:solidFill>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247352">
                <a:tc>
                  <a:txBody>
                    <a:bodyPr/>
                    <a:lstStyle/>
                    <a:p>
                      <a:pPr algn="l">
                        <a:defRPr sz="1400">
                          <a:latin typeface="Calibri"/>
                          <a:ea typeface="Calibri"/>
                          <a:cs typeface="Calibri"/>
                        </a:defRPr>
                      </a:pPr>
                      <a:r>
                        <a:rPr sz="1400" dirty="0">
                          <a:latin typeface="Calibri"/>
                        </a:rPr>
                        <a:t>Proseminar </a:t>
                      </a:r>
                      <a:r>
                        <a:rPr sz="1400" dirty="0" err="1">
                          <a:latin typeface="Calibri"/>
                        </a:rPr>
                        <a:t>Mediävistik</a:t>
                      </a:r>
                      <a:endParaRPr sz="1400" dirty="0">
                        <a:latin typeface="Calibri"/>
                      </a:endParaRP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PS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Hausarbeit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2–4</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6</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234652">
                <a:tc>
                  <a:txBody>
                    <a:bodyPr/>
                    <a:lstStyle/>
                    <a:p>
                      <a:pPr algn="l">
                        <a:defRPr sz="1400">
                          <a:latin typeface="Calibri"/>
                          <a:ea typeface="Calibri"/>
                          <a:cs typeface="Calibri"/>
                        </a:defRPr>
                      </a:pPr>
                      <a:r>
                        <a:rPr sz="1400" dirty="0">
                          <a:latin typeface="Calibri"/>
                        </a:rPr>
                        <a:t>Proseminar </a:t>
                      </a:r>
                      <a:r>
                        <a:rPr sz="1400" dirty="0" err="1">
                          <a:latin typeface="Calibri"/>
                        </a:rPr>
                        <a:t>Mediävistik</a:t>
                      </a:r>
                      <a:endParaRPr sz="1400" dirty="0">
                        <a:latin typeface="Calibri"/>
                      </a:endParaRP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PS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Hausarbeit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2–4</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6</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5"/>
                  </a:ext>
                </a:extLst>
              </a:tr>
              <a:tr h="234652">
                <a:tc gridSpan="6">
                  <a:txBody>
                    <a:bodyPr/>
                    <a:lstStyle/>
                    <a:p>
                      <a:pPr algn="l">
                        <a:defRPr sz="1400">
                          <a:latin typeface="Calibri"/>
                          <a:ea typeface="Calibri"/>
                          <a:cs typeface="Calibri"/>
                        </a:defRPr>
                      </a:pPr>
                      <a:endParaRPr sz="1400" dirty="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3175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6"/>
                  </a:ext>
                </a:extLst>
              </a:tr>
              <a:tr h="234652">
                <a:tc>
                  <a:txBody>
                    <a:bodyPr/>
                    <a:lstStyle/>
                    <a:p>
                      <a:pPr algn="l">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solidFill>
                    </a:lnL>
                    <a:lnR w="127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alpha val="0"/>
                        </a:srgbClr>
                      </a:solidFill>
                    </a:lnL>
                    <a:lnR w="25400">
                      <a:solidFill>
                        <a:srgbClr val="000000"/>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800"/>
                      </a:pPr>
                      <a:r>
                        <a:rPr sz="1400" b="1">
                          <a:solidFill>
                            <a:srgbClr val="FFFFFF"/>
                          </a:solidFill>
                          <a:latin typeface="Calibri"/>
                          <a:ea typeface="+mj-ea"/>
                          <a:cs typeface="+mj-cs"/>
                          <a:sym typeface="Helvetica"/>
                        </a:rPr>
                        <a:t>4</a:t>
                      </a:r>
                    </a:p>
                  </a:txBody>
                  <a:tcPr marL="0" marR="0" marT="0" marB="0" anchor="ctr" horzOverflow="overflow">
                    <a:lnL w="25400">
                      <a:solidFill>
                        <a:srgbClr val="000000"/>
                      </a:solidFill>
                    </a:lnL>
                    <a:lnR w="12700">
                      <a:solidFill>
                        <a:srgbClr val="000000"/>
                      </a:solidFill>
                    </a:lnR>
                    <a:lnT w="31750">
                      <a:solidFill>
                        <a:srgbClr val="000000"/>
                      </a:solidFill>
                    </a:lnT>
                    <a:lnB w="25400">
                      <a:solidFill>
                        <a:srgbClr val="000000"/>
                      </a:solidFill>
                    </a:lnB>
                    <a:solidFill>
                      <a:srgbClr val="C51429">
                        <a:alpha val="50000"/>
                      </a:srgbClr>
                    </a:solidFill>
                  </a:tcPr>
                </a:tc>
                <a:tc>
                  <a:txBody>
                    <a:bodyPr/>
                    <a:lstStyle/>
                    <a:p>
                      <a:pPr algn="ctr">
                        <a:defRPr sz="1800"/>
                      </a:pPr>
                      <a:r>
                        <a:rPr sz="1400" b="1">
                          <a:solidFill>
                            <a:srgbClr val="FFFFFF"/>
                          </a:solidFill>
                          <a:latin typeface="Calibri"/>
                          <a:ea typeface="+mj-ea"/>
                          <a:cs typeface="+mj-cs"/>
                          <a:sym typeface="Helvetica"/>
                        </a:rPr>
                        <a:t>2–4</a:t>
                      </a:r>
                    </a:p>
                  </a:txBody>
                  <a:tcPr marL="0" marR="0" marT="0" marB="0" anchor="ctr" horzOverflow="overflow">
                    <a:lnL w="12700">
                      <a:solidFill>
                        <a:srgbClr val="000000"/>
                      </a:solidFill>
                    </a:lnL>
                    <a:lnR w="12700">
                      <a:solidFill>
                        <a:srgbClr val="000000"/>
                      </a:solidFill>
                    </a:lnR>
                    <a:lnT w="31750">
                      <a:solidFill>
                        <a:srgbClr val="000000"/>
                      </a:solidFill>
                    </a:lnT>
                    <a:lnB w="25400">
                      <a:solidFill>
                        <a:srgbClr val="000000"/>
                      </a:solidFill>
                    </a:lnB>
                    <a:solidFill>
                      <a:srgbClr val="C51429">
                        <a:alpha val="50000"/>
                      </a:srgbClr>
                    </a:solidFill>
                  </a:tcPr>
                </a:tc>
                <a:tc>
                  <a:txBody>
                    <a:bodyPr/>
                    <a:lstStyle/>
                    <a:p>
                      <a:pPr algn="ctr">
                        <a:defRPr sz="1800"/>
                      </a:pPr>
                      <a:r>
                        <a:rPr sz="1400" b="1" dirty="0">
                          <a:solidFill>
                            <a:srgbClr val="FFFFFF"/>
                          </a:solidFill>
                          <a:latin typeface="Calibri"/>
                          <a:ea typeface="+mj-ea"/>
                          <a:cs typeface="+mj-cs"/>
                          <a:sym typeface="Helvetica"/>
                        </a:rPr>
                        <a:t>12</a:t>
                      </a:r>
                    </a:p>
                  </a:txBody>
                  <a:tcPr marL="0" marR="0" marT="0" marB="0" anchor="ctr" horzOverflow="overflow">
                    <a:lnL w="12700">
                      <a:solidFill>
                        <a:srgbClr val="000000"/>
                      </a:solidFill>
                    </a:lnL>
                    <a:lnR w="25400">
                      <a:solidFill>
                        <a:srgbClr val="000000"/>
                      </a:solidFill>
                    </a:lnR>
                    <a:lnT w="31750">
                      <a:solidFill>
                        <a:srgbClr val="000000"/>
                      </a:solidFill>
                    </a:lnT>
                    <a:lnB w="25400">
                      <a:solidFill>
                        <a:srgbClr val="000000"/>
                      </a:solidFill>
                    </a:lnB>
                    <a:solidFill>
                      <a:srgbClr val="C51429">
                        <a:alpha val="50000"/>
                      </a:srgbClr>
                    </a:solidFill>
                  </a:tcPr>
                </a:tc>
                <a:extLst>
                  <a:ext uri="{0D108BD9-81ED-4DB2-BD59-A6C34878D82A}">
                    <a16:rowId xmlns:a16="http://schemas.microsoft.com/office/drawing/2014/main" val="10007"/>
                  </a:ext>
                </a:extLst>
              </a:tr>
            </a:tbl>
          </a:graphicData>
        </a:graphic>
      </p:graphicFrame>
      <p:sp>
        <p:nvSpPr>
          <p:cNvPr id="298" name="Achtung: Schwerpunktwahl für das restliche Studium!"/>
          <p:cNvSpPr txBox="1"/>
          <p:nvPr/>
        </p:nvSpPr>
        <p:spPr>
          <a:xfrm>
            <a:off x="670844" y="4698482"/>
            <a:ext cx="7294312" cy="345441"/>
          </a:xfrm>
          <a:prstGeom prst="rect">
            <a:avLst/>
          </a:prstGeom>
          <a:ln w="12700">
            <a:solidFill>
              <a:srgbClr val="C51429">
                <a:alpha val="50000"/>
              </a:srgbClr>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100000"/>
              </a:lnSpc>
              <a:defRPr sz="1600" b="0">
                <a:latin typeface="Calibri"/>
                <a:ea typeface="Calibri"/>
                <a:cs typeface="Calibri"/>
                <a:sym typeface="Calibri"/>
              </a:defRPr>
            </a:lvl1pPr>
          </a:lstStyle>
          <a:p>
            <a:r>
              <a:t>Achtung: Schwerpunktwahl für das restliche Studium!</a:t>
            </a:r>
          </a:p>
        </p:txBody>
      </p:sp>
      <p:sp>
        <p:nvSpPr>
          <p:cNvPr id="2" name="Foliennummernplatzhalter 1">
            <a:extLst>
              <a:ext uri="{FF2B5EF4-FFF2-40B4-BE49-F238E27FC236}">
                <a16:creationId xmlns:a16="http://schemas.microsoft.com/office/drawing/2014/main" id="{AFE4FFC7-0548-4147-9A1F-7B152F8BCDFD}"/>
              </a:ext>
            </a:extLst>
          </p:cNvPr>
          <p:cNvSpPr>
            <a:spLocks noGrp="1"/>
          </p:cNvSpPr>
          <p:nvPr>
            <p:ph type="sldNum" sz="quarter" idx="2"/>
          </p:nvPr>
        </p:nvSpPr>
        <p:spPr/>
        <p:txBody>
          <a:bodyPr/>
          <a:lstStyle/>
          <a:p>
            <a:fld id="{86CB4B4D-7CA3-9044-876B-883B54F8677D}" type="slidenum">
              <a:rPr lang="de-DE" smtClean="0"/>
              <a:t>57</a:t>
            </a:fld>
            <a:endParaRPr lang="de-DE"/>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Modulhandbuch – Begleitfach"/>
          <p:cNvSpPr txBox="1">
            <a:spLocks noGrp="1"/>
          </p:cNvSpPr>
          <p:nvPr>
            <p:ph type="title" idx="4294967295"/>
          </p:nvPr>
        </p:nvSpPr>
        <p:spPr>
          <a:prstGeom prst="rect">
            <a:avLst/>
          </a:prstGeom>
        </p:spPr>
        <p:txBody>
          <a:bodyPr lIns="0" tIns="0" rIns="0" bIns="0" anchor="t"/>
          <a:lstStyle/>
          <a:p>
            <a:r>
              <a:rPr dirty="0" err="1">
                <a:latin typeface="Calibri"/>
              </a:rPr>
              <a:t>Modulhandbuch</a:t>
            </a:r>
            <a:r>
              <a:rPr dirty="0">
                <a:latin typeface="Calibri"/>
                <a:ea typeface="Calibri"/>
                <a:cs typeface="Calibri"/>
                <a:sym typeface="Calibri"/>
              </a:rPr>
              <a:t> </a:t>
            </a:r>
            <a:r>
              <a:rPr sz="2400" b="0" dirty="0">
                <a:latin typeface="Calibri"/>
                <a:ea typeface="Calibri"/>
                <a:cs typeface="Calibri"/>
                <a:sym typeface="Calibri"/>
              </a:rPr>
              <a:t>– </a:t>
            </a:r>
            <a:r>
              <a:rPr sz="2400" b="0" dirty="0" err="1">
                <a:latin typeface="Calibri"/>
                <a:ea typeface="Calibri"/>
                <a:cs typeface="Calibri"/>
                <a:sym typeface="Calibri"/>
              </a:rPr>
              <a:t>Begleitfach</a:t>
            </a:r>
            <a:r>
              <a:rPr lang="de-DE" sz="2400" b="0" dirty="0">
                <a:latin typeface="Calibri"/>
                <a:ea typeface="Calibri"/>
                <a:cs typeface="Calibri"/>
                <a:sym typeface="Calibri"/>
              </a:rPr>
              <a:t> (25%)</a:t>
            </a:r>
            <a:endParaRPr lang="de-DE" sz="2400" b="0" dirty="0">
              <a:latin typeface="Calibri"/>
              <a:ea typeface="Calibri"/>
              <a:cs typeface="Calibri"/>
            </a:endParaRPr>
          </a:p>
        </p:txBody>
      </p:sp>
      <p:graphicFrame>
        <p:nvGraphicFramePr>
          <p:cNvPr id="297" name="Tabelle"/>
          <p:cNvGraphicFramePr/>
          <p:nvPr>
            <p:extLst>
              <p:ext uri="{D42A27DB-BD31-4B8C-83A1-F6EECF244321}">
                <p14:modId xmlns:p14="http://schemas.microsoft.com/office/powerpoint/2010/main" val="639395878"/>
              </p:ext>
            </p:extLst>
          </p:nvPr>
        </p:nvGraphicFramePr>
        <p:xfrm>
          <a:off x="662886" y="1852910"/>
          <a:ext cx="7310225" cy="2658188"/>
        </p:xfrm>
        <a:graphic>
          <a:graphicData uri="http://schemas.openxmlformats.org/drawingml/2006/table">
            <a:tbl>
              <a:tblPr>
                <a:tableStyleId>{4C3C2611-4C71-4FC5-86AE-919BDF0F9419}</a:tableStyleId>
              </a:tblPr>
              <a:tblGrid>
                <a:gridCol w="2443762">
                  <a:extLst>
                    <a:ext uri="{9D8B030D-6E8A-4147-A177-3AD203B41FA5}">
                      <a16:colId xmlns:a16="http://schemas.microsoft.com/office/drawing/2014/main" val="20000"/>
                    </a:ext>
                  </a:extLst>
                </a:gridCol>
                <a:gridCol w="1028276">
                  <a:extLst>
                    <a:ext uri="{9D8B030D-6E8A-4147-A177-3AD203B41FA5}">
                      <a16:colId xmlns:a16="http://schemas.microsoft.com/office/drawing/2014/main" val="20001"/>
                    </a:ext>
                  </a:extLst>
                </a:gridCol>
                <a:gridCol w="955857">
                  <a:extLst>
                    <a:ext uri="{9D8B030D-6E8A-4147-A177-3AD203B41FA5}">
                      <a16:colId xmlns:a16="http://schemas.microsoft.com/office/drawing/2014/main" val="20002"/>
                    </a:ext>
                  </a:extLst>
                </a:gridCol>
                <a:gridCol w="955857">
                  <a:extLst>
                    <a:ext uri="{9D8B030D-6E8A-4147-A177-3AD203B41FA5}">
                      <a16:colId xmlns:a16="http://schemas.microsoft.com/office/drawing/2014/main" val="20003"/>
                    </a:ext>
                  </a:extLst>
                </a:gridCol>
                <a:gridCol w="961544">
                  <a:extLst>
                    <a:ext uri="{9D8B030D-6E8A-4147-A177-3AD203B41FA5}">
                      <a16:colId xmlns:a16="http://schemas.microsoft.com/office/drawing/2014/main" val="20004"/>
                    </a:ext>
                  </a:extLst>
                </a:gridCol>
                <a:gridCol w="964929">
                  <a:extLst>
                    <a:ext uri="{9D8B030D-6E8A-4147-A177-3AD203B41FA5}">
                      <a16:colId xmlns:a16="http://schemas.microsoft.com/office/drawing/2014/main" val="20005"/>
                    </a:ext>
                  </a:extLst>
                </a:gridCol>
              </a:tblGrid>
              <a:tr h="247352">
                <a:tc gridSpan="2">
                  <a:txBody>
                    <a:bodyPr/>
                    <a:lstStyle/>
                    <a:p>
                      <a:pPr algn="l">
                        <a:defRPr sz="1400">
                          <a:latin typeface="Calibri"/>
                          <a:ea typeface="Calibri"/>
                          <a:cs typeface="Calibri"/>
                        </a:defRPr>
                      </a:pPr>
                      <a:r>
                        <a:rPr sz="1400" b="1" dirty="0">
                          <a:latin typeface="Calibri"/>
                          <a:ea typeface="+mj-ea"/>
                          <a:cs typeface="+mj-cs"/>
                          <a:sym typeface="Helvetica"/>
                        </a:rPr>
                        <a:t>Modul B 2.3b</a:t>
                      </a:r>
                      <a:r>
                        <a:rPr sz="1400" dirty="0">
                          <a:latin typeface="Calibri"/>
                        </a:rPr>
                        <a:t> – Basis – </a:t>
                      </a:r>
                      <a:r>
                        <a:rPr sz="1400" u="sng" dirty="0" err="1">
                          <a:latin typeface="Calibri"/>
                        </a:rPr>
                        <a:t>Wahlpflichtmodul</a:t>
                      </a:r>
                      <a:endParaRPr sz="1400" u="sng" dirty="0">
                        <a:latin typeface="Calibri"/>
                      </a:endParaRPr>
                    </a:p>
                    <a:p>
                      <a:pPr algn="l">
                        <a:defRPr sz="1400" i="1">
                          <a:latin typeface="+mj-lt"/>
                          <a:ea typeface="+mj-ea"/>
                          <a:cs typeface="+mj-cs"/>
                          <a:sym typeface="Helvetica"/>
                        </a:defRPr>
                      </a:pPr>
                      <a:r>
                        <a:rPr lang="de-DE" sz="1400" dirty="0">
                          <a:latin typeface="Calibri"/>
                        </a:rPr>
                        <a:t>Neuere deutsche Literaturwissenschaft</a:t>
                      </a:r>
                      <a:endParaRPr sz="1400" dirty="0">
                        <a:latin typeface="Calibri"/>
                      </a:endParaRPr>
                    </a:p>
                  </a:txBody>
                  <a:tcPr marL="0" marR="0" marT="0" marB="0" anchor="ctr"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FF"/>
                    </a:solidFill>
                  </a:tcPr>
                </a:tc>
                <a:tc hMerge="1">
                  <a:txBody>
                    <a:bodyPr/>
                    <a:lstStyle/>
                    <a:p>
                      <a:endParaRPr lang="de-DE"/>
                    </a:p>
                  </a:txBody>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000000"/>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254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extLst>
                  <a:ext uri="{0D108BD9-81ED-4DB2-BD59-A6C34878D82A}">
                    <a16:rowId xmlns:a16="http://schemas.microsoft.com/office/drawing/2014/main" val="10000"/>
                  </a:ext>
                </a:extLst>
              </a:tr>
              <a:tr h="247352">
                <a:tc>
                  <a:txBody>
                    <a:bodyPr/>
                    <a:lstStyle/>
                    <a:p>
                      <a:pPr algn="ctr">
                        <a:defRPr sz="1800"/>
                      </a:pPr>
                      <a:r>
                        <a:rPr sz="1400" b="1">
                          <a:solidFill>
                            <a:srgbClr val="FFFFFF"/>
                          </a:solidFill>
                          <a:latin typeface="Calibri"/>
                          <a:ea typeface="+mj-ea"/>
                          <a:cs typeface="+mj-cs"/>
                          <a:sym typeface="Helvetica"/>
                        </a:rPr>
                        <a:t>Titel der </a:t>
                      </a:r>
                      <a:r>
                        <a:rPr sz="1400" b="1" err="1">
                          <a:solidFill>
                            <a:srgbClr val="FFFFFF"/>
                          </a:solidFill>
                          <a:latin typeface="Calibri"/>
                          <a:ea typeface="+mj-ea"/>
                          <a:cs typeface="+mj-cs"/>
                          <a:sym typeface="Helvetica"/>
                        </a:rPr>
                        <a:t>Veranstaltung</a:t>
                      </a:r>
                    </a:p>
                  </a:txBody>
                  <a:tcPr marL="0" marR="0" marT="0" marB="0" anchor="ctr" horzOverflow="overflow">
                    <a:lnL w="254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a:solidFill>
                            <a:srgbClr val="FFFFFF"/>
                          </a:solidFill>
                          <a:latin typeface="Calibri"/>
                          <a:ea typeface="+mj-ea"/>
                          <a:cs typeface="+mj-cs"/>
                          <a:sym typeface="Helvetica"/>
                        </a:rPr>
                        <a:t>Art</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err="1">
                          <a:solidFill>
                            <a:srgbClr val="FFFFFF"/>
                          </a:solidFill>
                          <a:latin typeface="Calibri"/>
                          <a:ea typeface="+mj-ea"/>
                          <a:cs typeface="+mj-cs"/>
                          <a:sym typeface="Helvetica"/>
                        </a:rPr>
                        <a:t>Prüfung</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a:solidFill>
                            <a:srgbClr val="FFFFFF"/>
                          </a:solidFill>
                          <a:latin typeface="Calibri"/>
                          <a:ea typeface="+mj-ea"/>
                          <a:cs typeface="+mj-cs"/>
                          <a:sym typeface="Helvetica"/>
                        </a:rPr>
                        <a:t>SWS</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err="1">
                          <a:solidFill>
                            <a:srgbClr val="FFFFFF"/>
                          </a:solidFill>
                          <a:latin typeface="Calibri"/>
                          <a:ea typeface="+mj-ea"/>
                          <a:cs typeface="+mj-cs"/>
                          <a:sym typeface="Helvetica"/>
                        </a:rPr>
                        <a:t>empf</a:t>
                      </a:r>
                      <a:r>
                        <a:rPr sz="1400" b="1">
                          <a:solidFill>
                            <a:srgbClr val="FFFFFF"/>
                          </a:solidFill>
                          <a:latin typeface="Calibri"/>
                          <a:ea typeface="+mj-ea"/>
                          <a:cs typeface="+mj-cs"/>
                          <a:sym typeface="Helvetica"/>
                        </a:rPr>
                        <a:t>. Semester</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a:solidFill>
                            <a:srgbClr val="FFFFFF"/>
                          </a:solidFill>
                          <a:latin typeface="Calibri"/>
                          <a:ea typeface="+mj-ea"/>
                          <a:cs typeface="+mj-cs"/>
                          <a:sym typeface="Helvetica"/>
                        </a:rPr>
                        <a:t>LP</a:t>
                      </a:r>
                    </a:p>
                  </a:txBody>
                  <a:tcPr marL="0" marR="0" marT="0" marB="0" anchor="ctr" horzOverflow="overflow">
                    <a:lnL w="12700">
                      <a:solidFill>
                        <a:srgbClr val="000000"/>
                      </a:solidFill>
                    </a:lnL>
                    <a:lnR w="25400">
                      <a:solidFill>
                        <a:srgbClr val="000000"/>
                      </a:solidFill>
                    </a:lnR>
                    <a:lnT w="25400">
                      <a:solidFill>
                        <a:srgbClr val="000000"/>
                      </a:solidFill>
                    </a:lnT>
                    <a:lnB w="31750">
                      <a:solidFill>
                        <a:srgbClr val="000000"/>
                      </a:solidFill>
                      <a:miter lim="400000"/>
                    </a:lnB>
                    <a:solidFill>
                      <a:srgbClr val="C51429">
                        <a:alpha val="50000"/>
                      </a:srgbClr>
                    </a:solidFill>
                  </a:tcPr>
                </a:tc>
                <a:extLst>
                  <a:ext uri="{0D108BD9-81ED-4DB2-BD59-A6C34878D82A}">
                    <a16:rowId xmlns:a16="http://schemas.microsoft.com/office/drawing/2014/main" val="10001"/>
                  </a:ext>
                </a:extLst>
              </a:tr>
              <a:tr h="2473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31750">
                      <a:solidFill>
                        <a:srgbClr val="000000"/>
                      </a:solidFill>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247352">
                <a:tc>
                  <a:txBody>
                    <a:bodyPr/>
                    <a:lstStyle/>
                    <a:p>
                      <a:pPr algn="l">
                        <a:defRPr sz="1400">
                          <a:latin typeface="Calibri"/>
                          <a:ea typeface="Calibri"/>
                          <a:cs typeface="Calibri"/>
                        </a:defRPr>
                      </a:pPr>
                      <a:r>
                        <a:rPr sz="1400" dirty="0">
                          <a:latin typeface="Calibri"/>
                        </a:rPr>
                        <a:t>Proseminar </a:t>
                      </a:r>
                      <a:r>
                        <a:rPr lang="de-DE" sz="1400" dirty="0">
                          <a:latin typeface="Calibri"/>
                        </a:rPr>
                        <a:t>Neuere deutsche Literaturwissenschaft</a:t>
                      </a:r>
                      <a:endParaRPr sz="1400" dirty="0">
                        <a:latin typeface="Calibri"/>
                      </a:endParaRP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PS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Hausarbeit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2–4</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6</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234652">
                <a:tc>
                  <a:txBody>
                    <a:bodyPr/>
                    <a:lstStyle/>
                    <a:p>
                      <a:pPr algn="l">
                        <a:defRPr sz="1400">
                          <a:latin typeface="Calibri"/>
                          <a:ea typeface="Calibri"/>
                          <a:cs typeface="Calibri"/>
                        </a:defRPr>
                      </a:pPr>
                      <a:r>
                        <a:rPr sz="1400" dirty="0">
                          <a:latin typeface="Calibri"/>
                        </a:rPr>
                        <a:t>Proseminar </a:t>
                      </a:r>
                      <a:r>
                        <a:rPr lang="de-DE" sz="1400" dirty="0">
                          <a:latin typeface="Calibri"/>
                        </a:rPr>
                        <a:t>Neuere deutsche Literaturwissenschaft</a:t>
                      </a:r>
                      <a:endParaRPr sz="1400" dirty="0">
                        <a:latin typeface="Calibri"/>
                      </a:endParaRP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PS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dirty="0" err="1">
                          <a:latin typeface="Calibri"/>
                          <a:ea typeface="Calibri"/>
                          <a:cs typeface="Calibri"/>
                        </a:rPr>
                        <a:t>Hausarbeit</a:t>
                      </a:r>
                      <a:endParaRPr sz="1400" dirty="0">
                        <a:latin typeface="Calibri"/>
                        <a:ea typeface="Calibri"/>
                        <a:cs typeface="Calibri"/>
                      </a:endParaRP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2–4</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6</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5"/>
                  </a:ext>
                </a:extLst>
              </a:tr>
              <a:tr h="234652">
                <a:tc gridSpan="6">
                  <a:txBody>
                    <a:bodyPr/>
                    <a:lstStyle/>
                    <a:p>
                      <a:pPr algn="l">
                        <a:defRPr sz="1400">
                          <a:latin typeface="Calibri"/>
                          <a:ea typeface="Calibri"/>
                          <a:cs typeface="Calibri"/>
                        </a:defRPr>
                      </a:pPr>
                      <a:endParaRPr sz="1400" dirty="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3175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6"/>
                  </a:ext>
                </a:extLst>
              </a:tr>
              <a:tr h="234652">
                <a:tc>
                  <a:txBody>
                    <a:bodyPr/>
                    <a:lstStyle/>
                    <a:p>
                      <a:pPr algn="l">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solidFill>
                    </a:lnL>
                    <a:lnR w="127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alpha val="0"/>
                        </a:srgbClr>
                      </a:solidFill>
                    </a:lnL>
                    <a:lnR w="25400">
                      <a:solidFill>
                        <a:srgbClr val="000000"/>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800"/>
                      </a:pPr>
                      <a:r>
                        <a:rPr sz="1400" b="1">
                          <a:solidFill>
                            <a:srgbClr val="FFFFFF"/>
                          </a:solidFill>
                          <a:latin typeface="Calibri"/>
                          <a:ea typeface="+mj-ea"/>
                          <a:cs typeface="+mj-cs"/>
                          <a:sym typeface="Helvetica"/>
                        </a:rPr>
                        <a:t>4</a:t>
                      </a:r>
                    </a:p>
                  </a:txBody>
                  <a:tcPr marL="0" marR="0" marT="0" marB="0" anchor="ctr" horzOverflow="overflow">
                    <a:lnL w="25400">
                      <a:solidFill>
                        <a:srgbClr val="000000"/>
                      </a:solidFill>
                    </a:lnL>
                    <a:lnR w="12700">
                      <a:solidFill>
                        <a:srgbClr val="000000"/>
                      </a:solidFill>
                    </a:lnR>
                    <a:lnT w="31750">
                      <a:solidFill>
                        <a:srgbClr val="000000"/>
                      </a:solidFill>
                    </a:lnT>
                    <a:lnB w="25400">
                      <a:solidFill>
                        <a:srgbClr val="000000"/>
                      </a:solidFill>
                    </a:lnB>
                    <a:solidFill>
                      <a:srgbClr val="C51429">
                        <a:alpha val="50000"/>
                      </a:srgbClr>
                    </a:solidFill>
                  </a:tcPr>
                </a:tc>
                <a:tc>
                  <a:txBody>
                    <a:bodyPr/>
                    <a:lstStyle/>
                    <a:p>
                      <a:pPr algn="ctr">
                        <a:defRPr sz="1800"/>
                      </a:pPr>
                      <a:r>
                        <a:rPr sz="1400" b="1">
                          <a:solidFill>
                            <a:srgbClr val="FFFFFF"/>
                          </a:solidFill>
                          <a:latin typeface="Calibri"/>
                          <a:ea typeface="+mj-ea"/>
                          <a:cs typeface="+mj-cs"/>
                          <a:sym typeface="Helvetica"/>
                        </a:rPr>
                        <a:t>2–4</a:t>
                      </a:r>
                    </a:p>
                  </a:txBody>
                  <a:tcPr marL="0" marR="0" marT="0" marB="0" anchor="ctr" horzOverflow="overflow">
                    <a:lnL w="12700">
                      <a:solidFill>
                        <a:srgbClr val="000000"/>
                      </a:solidFill>
                    </a:lnL>
                    <a:lnR w="12700">
                      <a:solidFill>
                        <a:srgbClr val="000000"/>
                      </a:solidFill>
                    </a:lnR>
                    <a:lnT w="31750">
                      <a:solidFill>
                        <a:srgbClr val="000000"/>
                      </a:solidFill>
                    </a:lnT>
                    <a:lnB w="25400">
                      <a:solidFill>
                        <a:srgbClr val="000000"/>
                      </a:solidFill>
                    </a:lnB>
                    <a:solidFill>
                      <a:srgbClr val="C51429">
                        <a:alpha val="50000"/>
                      </a:srgbClr>
                    </a:solidFill>
                  </a:tcPr>
                </a:tc>
                <a:tc>
                  <a:txBody>
                    <a:bodyPr/>
                    <a:lstStyle/>
                    <a:p>
                      <a:pPr algn="ctr">
                        <a:defRPr sz="1800"/>
                      </a:pPr>
                      <a:r>
                        <a:rPr sz="1400" b="1" dirty="0">
                          <a:solidFill>
                            <a:srgbClr val="FFFFFF"/>
                          </a:solidFill>
                          <a:latin typeface="Calibri"/>
                          <a:ea typeface="+mj-ea"/>
                          <a:cs typeface="+mj-cs"/>
                          <a:sym typeface="Helvetica"/>
                        </a:rPr>
                        <a:t>12</a:t>
                      </a:r>
                    </a:p>
                  </a:txBody>
                  <a:tcPr marL="0" marR="0" marT="0" marB="0" anchor="ctr" horzOverflow="overflow">
                    <a:lnL w="12700">
                      <a:solidFill>
                        <a:srgbClr val="000000"/>
                      </a:solidFill>
                    </a:lnL>
                    <a:lnR w="25400">
                      <a:solidFill>
                        <a:srgbClr val="000000"/>
                      </a:solidFill>
                    </a:lnR>
                    <a:lnT w="31750">
                      <a:solidFill>
                        <a:srgbClr val="000000"/>
                      </a:solidFill>
                    </a:lnT>
                    <a:lnB w="25400">
                      <a:solidFill>
                        <a:srgbClr val="000000"/>
                      </a:solidFill>
                    </a:lnB>
                    <a:solidFill>
                      <a:srgbClr val="C51429">
                        <a:alpha val="50000"/>
                      </a:srgbClr>
                    </a:solidFill>
                  </a:tcPr>
                </a:tc>
                <a:extLst>
                  <a:ext uri="{0D108BD9-81ED-4DB2-BD59-A6C34878D82A}">
                    <a16:rowId xmlns:a16="http://schemas.microsoft.com/office/drawing/2014/main" val="10007"/>
                  </a:ext>
                </a:extLst>
              </a:tr>
            </a:tbl>
          </a:graphicData>
        </a:graphic>
      </p:graphicFrame>
      <p:sp>
        <p:nvSpPr>
          <p:cNvPr id="298" name="Achtung: Schwerpunktwahl für das restliche Studium!"/>
          <p:cNvSpPr txBox="1"/>
          <p:nvPr/>
        </p:nvSpPr>
        <p:spPr>
          <a:xfrm>
            <a:off x="670844" y="4698482"/>
            <a:ext cx="7294312" cy="345441"/>
          </a:xfrm>
          <a:prstGeom prst="rect">
            <a:avLst/>
          </a:prstGeom>
          <a:ln w="12700">
            <a:solidFill>
              <a:srgbClr val="C51429">
                <a:alpha val="50000"/>
              </a:srgb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nSpc>
                <a:spcPct val="100000"/>
              </a:lnSpc>
              <a:defRPr sz="1600" b="0">
                <a:latin typeface="Calibri"/>
                <a:ea typeface="Calibri"/>
                <a:cs typeface="Calibri"/>
                <a:sym typeface="Calibri"/>
              </a:defRPr>
            </a:lvl1pPr>
          </a:lstStyle>
          <a:p>
            <a:r>
              <a:t>Achtung: Schwerpunktwahl für das restliche Studium!</a:t>
            </a:r>
          </a:p>
        </p:txBody>
      </p:sp>
      <p:sp>
        <p:nvSpPr>
          <p:cNvPr id="2" name="Foliennummernplatzhalter 1">
            <a:extLst>
              <a:ext uri="{FF2B5EF4-FFF2-40B4-BE49-F238E27FC236}">
                <a16:creationId xmlns:a16="http://schemas.microsoft.com/office/drawing/2014/main" id="{AFE4FFC7-0548-4147-9A1F-7B152F8BCDFD}"/>
              </a:ext>
            </a:extLst>
          </p:cNvPr>
          <p:cNvSpPr>
            <a:spLocks noGrp="1"/>
          </p:cNvSpPr>
          <p:nvPr>
            <p:ph type="sldNum" sz="quarter" idx="2"/>
          </p:nvPr>
        </p:nvSpPr>
        <p:spPr/>
        <p:txBody>
          <a:bodyPr/>
          <a:lstStyle/>
          <a:p>
            <a:fld id="{86CB4B4D-7CA3-9044-876B-883B54F8677D}" type="slidenum">
              <a:rPr lang="de-DE" smtClean="0"/>
              <a:t>58</a:t>
            </a:fld>
            <a:endParaRPr lang="de-DE"/>
          </a:p>
        </p:txBody>
      </p:sp>
    </p:spTree>
    <p:extLst>
      <p:ext uri="{BB962C8B-B14F-4D97-AF65-F5344CB8AC3E}">
        <p14:creationId xmlns:p14="http://schemas.microsoft.com/office/powerpoint/2010/main" val="157356206"/>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Modulhandbuch – Begleitfach"/>
          <p:cNvSpPr txBox="1">
            <a:spLocks noGrp="1"/>
          </p:cNvSpPr>
          <p:nvPr>
            <p:ph type="title" idx="4294967295"/>
          </p:nvPr>
        </p:nvSpPr>
        <p:spPr>
          <a:prstGeom prst="rect">
            <a:avLst/>
          </a:prstGeom>
        </p:spPr>
        <p:txBody>
          <a:bodyPr lIns="0" tIns="0" rIns="0" bIns="0" anchor="t"/>
          <a:lstStyle/>
          <a:p>
            <a:r>
              <a:rPr dirty="0" err="1">
                <a:latin typeface="Calibri"/>
              </a:rPr>
              <a:t>Modulhandbuch</a:t>
            </a:r>
            <a:r>
              <a:rPr sz="2400" dirty="0">
                <a:latin typeface="Calibri"/>
                <a:ea typeface="Calibri"/>
                <a:cs typeface="Calibri"/>
                <a:sym typeface="Calibri"/>
              </a:rPr>
              <a:t> </a:t>
            </a:r>
            <a:r>
              <a:rPr sz="2400" b="0" dirty="0">
                <a:latin typeface="Calibri"/>
                <a:ea typeface="Calibri"/>
                <a:cs typeface="Calibri"/>
                <a:sym typeface="Calibri"/>
              </a:rPr>
              <a:t>– </a:t>
            </a:r>
            <a:r>
              <a:rPr sz="2400" b="0" dirty="0" err="1">
                <a:latin typeface="Calibri"/>
                <a:ea typeface="Calibri"/>
                <a:cs typeface="Calibri"/>
                <a:sym typeface="Calibri"/>
              </a:rPr>
              <a:t>Begleitfach</a:t>
            </a:r>
            <a:r>
              <a:rPr lang="de-DE" sz="2400" b="0" dirty="0">
                <a:latin typeface="Calibri"/>
                <a:ea typeface="Calibri"/>
                <a:cs typeface="Calibri"/>
                <a:sym typeface="Calibri"/>
              </a:rPr>
              <a:t> (25%)</a:t>
            </a:r>
            <a:endParaRPr lang="de-DE" sz="2400" b="0" dirty="0">
              <a:latin typeface="Calibri"/>
              <a:ea typeface="Calibri"/>
              <a:cs typeface="Calibri"/>
            </a:endParaRPr>
          </a:p>
        </p:txBody>
      </p:sp>
      <p:sp>
        <p:nvSpPr>
          <p:cNvPr id="309" name="Achtung: Keine Schwerpunktwahl in diesem Modul!"/>
          <p:cNvSpPr txBox="1"/>
          <p:nvPr/>
        </p:nvSpPr>
        <p:spPr>
          <a:xfrm>
            <a:off x="670844" y="4698482"/>
            <a:ext cx="7294312" cy="345441"/>
          </a:xfrm>
          <a:prstGeom prst="rect">
            <a:avLst/>
          </a:prstGeom>
          <a:ln w="12700">
            <a:solidFill>
              <a:srgbClr val="C51429">
                <a:alpha val="50000"/>
              </a:srgbClr>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nSpc>
                <a:spcPct val="100000"/>
              </a:lnSpc>
              <a:defRPr sz="1600" b="0">
                <a:latin typeface="Calibri"/>
                <a:ea typeface="Calibri"/>
                <a:cs typeface="Calibri"/>
                <a:sym typeface="Calibri"/>
              </a:defRPr>
            </a:pPr>
            <a:r>
              <a:t>Achtung: </a:t>
            </a:r>
            <a:r>
              <a:rPr u="sng"/>
              <a:t>Keine</a:t>
            </a:r>
            <a:r>
              <a:t> Schwerpunktwahl in diesem Modul!</a:t>
            </a:r>
          </a:p>
        </p:txBody>
      </p:sp>
      <p:graphicFrame>
        <p:nvGraphicFramePr>
          <p:cNvPr id="310" name="Tabelle"/>
          <p:cNvGraphicFramePr/>
          <p:nvPr>
            <p:extLst>
              <p:ext uri="{D42A27DB-BD31-4B8C-83A1-F6EECF244321}">
                <p14:modId xmlns:p14="http://schemas.microsoft.com/office/powerpoint/2010/main" val="3886311421"/>
              </p:ext>
            </p:extLst>
          </p:nvPr>
        </p:nvGraphicFramePr>
        <p:xfrm>
          <a:off x="668293" y="1506338"/>
          <a:ext cx="7310225" cy="2658188"/>
        </p:xfrm>
        <a:graphic>
          <a:graphicData uri="http://schemas.openxmlformats.org/drawingml/2006/table">
            <a:tbl>
              <a:tblPr>
                <a:tableStyleId>{4C3C2611-4C71-4FC5-86AE-919BDF0F9419}</a:tableStyleId>
              </a:tblPr>
              <a:tblGrid>
                <a:gridCol w="2443762">
                  <a:extLst>
                    <a:ext uri="{9D8B030D-6E8A-4147-A177-3AD203B41FA5}">
                      <a16:colId xmlns:a16="http://schemas.microsoft.com/office/drawing/2014/main" val="20000"/>
                    </a:ext>
                  </a:extLst>
                </a:gridCol>
                <a:gridCol w="1028276">
                  <a:extLst>
                    <a:ext uri="{9D8B030D-6E8A-4147-A177-3AD203B41FA5}">
                      <a16:colId xmlns:a16="http://schemas.microsoft.com/office/drawing/2014/main" val="20001"/>
                    </a:ext>
                  </a:extLst>
                </a:gridCol>
                <a:gridCol w="955857">
                  <a:extLst>
                    <a:ext uri="{9D8B030D-6E8A-4147-A177-3AD203B41FA5}">
                      <a16:colId xmlns:a16="http://schemas.microsoft.com/office/drawing/2014/main" val="20002"/>
                    </a:ext>
                  </a:extLst>
                </a:gridCol>
                <a:gridCol w="955857">
                  <a:extLst>
                    <a:ext uri="{9D8B030D-6E8A-4147-A177-3AD203B41FA5}">
                      <a16:colId xmlns:a16="http://schemas.microsoft.com/office/drawing/2014/main" val="20003"/>
                    </a:ext>
                  </a:extLst>
                </a:gridCol>
                <a:gridCol w="961544">
                  <a:extLst>
                    <a:ext uri="{9D8B030D-6E8A-4147-A177-3AD203B41FA5}">
                      <a16:colId xmlns:a16="http://schemas.microsoft.com/office/drawing/2014/main" val="20004"/>
                    </a:ext>
                  </a:extLst>
                </a:gridCol>
                <a:gridCol w="964929">
                  <a:extLst>
                    <a:ext uri="{9D8B030D-6E8A-4147-A177-3AD203B41FA5}">
                      <a16:colId xmlns:a16="http://schemas.microsoft.com/office/drawing/2014/main" val="20005"/>
                    </a:ext>
                  </a:extLst>
                </a:gridCol>
              </a:tblGrid>
              <a:tr h="247352">
                <a:tc gridSpan="2">
                  <a:txBody>
                    <a:bodyPr/>
                    <a:lstStyle/>
                    <a:p>
                      <a:pPr algn="l">
                        <a:defRPr sz="1400">
                          <a:latin typeface="Calibri"/>
                          <a:ea typeface="Calibri"/>
                          <a:cs typeface="Calibri"/>
                        </a:defRPr>
                      </a:pPr>
                      <a:r>
                        <a:rPr sz="1400" b="1">
                          <a:latin typeface="Calibri"/>
                          <a:ea typeface="+mj-ea"/>
                          <a:cs typeface="+mj-cs"/>
                          <a:sym typeface="Helvetica"/>
                        </a:rPr>
                        <a:t>Modul B 2.4a</a:t>
                      </a:r>
                      <a:r>
                        <a:rPr sz="1400">
                          <a:latin typeface="Calibri"/>
                        </a:rPr>
                        <a:t> – Basis – </a:t>
                      </a:r>
                      <a:r>
                        <a:rPr sz="1400" u="sng" err="1">
                          <a:latin typeface="Calibri"/>
                        </a:rPr>
                        <a:t>Wahlpflichtmodul</a:t>
                      </a:r>
                    </a:p>
                    <a:p>
                      <a:pPr algn="l">
                        <a:defRPr sz="1400" i="1">
                          <a:latin typeface="+mj-lt"/>
                          <a:ea typeface="+mj-ea"/>
                          <a:cs typeface="+mj-cs"/>
                          <a:sym typeface="Helvetica"/>
                        </a:defRPr>
                      </a:pPr>
                      <a:r>
                        <a:rPr sz="1400">
                          <a:latin typeface="Calibri"/>
                        </a:rPr>
                        <a:t>Wahl </a:t>
                      </a:r>
                      <a:r>
                        <a:rPr sz="1400" err="1">
                          <a:latin typeface="Calibri"/>
                        </a:rPr>
                        <a:t>eines</a:t>
                      </a:r>
                      <a:r>
                        <a:rPr sz="1400">
                          <a:latin typeface="Calibri"/>
                        </a:rPr>
                        <a:t> </a:t>
                      </a:r>
                      <a:r>
                        <a:rPr sz="1400" err="1">
                          <a:latin typeface="Calibri"/>
                        </a:rPr>
                        <a:t>germanistischen</a:t>
                      </a:r>
                      <a:r>
                        <a:rPr sz="1400">
                          <a:latin typeface="Calibri"/>
                        </a:rPr>
                        <a:t> </a:t>
                      </a:r>
                      <a:r>
                        <a:rPr sz="1400" err="1">
                          <a:latin typeface="Calibri"/>
                        </a:rPr>
                        <a:t>Teilgebiets</a:t>
                      </a:r>
                      <a:endParaRPr sz="1400">
                        <a:latin typeface="Calibri"/>
                      </a:endParaRPr>
                    </a:p>
                  </a:txBody>
                  <a:tcPr marL="0" marR="0" marT="0" marB="0" anchor="ctr"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FF"/>
                    </a:solidFill>
                  </a:tcPr>
                </a:tc>
                <a:tc hMerge="1">
                  <a:txBody>
                    <a:bodyPr/>
                    <a:lstStyle/>
                    <a:p>
                      <a:endParaRPr lang="de-DE"/>
                    </a:p>
                  </a:txBody>
                  <a:tcPr/>
                </a:tc>
                <a:tc>
                  <a:txBody>
                    <a:bodyPr/>
                    <a:lstStyle/>
                    <a:p>
                      <a:pPr algn="ctr">
                        <a:defRPr sz="1400">
                          <a:solidFill>
                            <a:srgbClr val="FFFFFF"/>
                          </a:solidFill>
                          <a:latin typeface="Calibri"/>
                          <a:ea typeface="Calibri"/>
                          <a:cs typeface="Calibri"/>
                        </a:defRPr>
                      </a:pPr>
                      <a:endParaRPr sz="1400">
                        <a:latin typeface="Calibri"/>
                      </a:endParaRPr>
                    </a:p>
                  </a:txBody>
                  <a:tcPr marL="0" marR="0" marT="0" marB="0" anchor="ctr" horzOverflow="overflow">
                    <a:lnL w="25400">
                      <a:solidFill>
                        <a:srgbClr val="000000"/>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a:solidFill>
                            <a:srgbClr val="FFFFFF"/>
                          </a:solidFill>
                          <a:latin typeface="Calibri"/>
                          <a:ea typeface="Calibri"/>
                          <a:cs typeface="Calibri"/>
                        </a:defRPr>
                      </a:pPr>
                      <a:endParaRPr sz="1400">
                        <a:latin typeface="Calibri"/>
                      </a:endParaRPr>
                    </a:p>
                  </a:txBody>
                  <a:tcPr marL="0" marR="0" marT="0" marB="0" anchor="ctr" horzOverflow="overflow">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a:solidFill>
                            <a:srgbClr val="FFFFFF"/>
                          </a:solidFill>
                          <a:latin typeface="Calibri"/>
                          <a:ea typeface="Calibri"/>
                          <a:cs typeface="Calibri"/>
                        </a:defRPr>
                      </a:pPr>
                      <a:endParaRPr sz="1400">
                        <a:latin typeface="Calibri"/>
                      </a:endParaRPr>
                    </a:p>
                  </a:txBody>
                  <a:tcPr marL="0" marR="0" marT="0" marB="0" anchor="ctr" horzOverflow="overflow">
                    <a:lnL w="12700">
                      <a:solidFill>
                        <a:srgbClr val="FFFFFF">
                          <a:alpha val="0"/>
                        </a:srgbClr>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a:solidFill>
                            <a:srgbClr val="FFFFFF"/>
                          </a:solidFill>
                          <a:latin typeface="Calibri"/>
                          <a:ea typeface="Calibri"/>
                          <a:cs typeface="Calibri"/>
                        </a:defRPr>
                      </a:pPr>
                      <a:endParaRPr sz="1400">
                        <a:latin typeface="Calibri"/>
                      </a:endParaRPr>
                    </a:p>
                  </a:txBody>
                  <a:tcPr marL="0" marR="0" marT="0" marB="0" anchor="ctr" horzOverflow="overflow">
                    <a:lnR w="254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extLst>
                  <a:ext uri="{0D108BD9-81ED-4DB2-BD59-A6C34878D82A}">
                    <a16:rowId xmlns:a16="http://schemas.microsoft.com/office/drawing/2014/main" val="10000"/>
                  </a:ext>
                </a:extLst>
              </a:tr>
              <a:tr h="247352">
                <a:tc>
                  <a:txBody>
                    <a:bodyPr/>
                    <a:lstStyle/>
                    <a:p>
                      <a:pPr algn="ctr">
                        <a:defRPr sz="1800"/>
                      </a:pPr>
                      <a:r>
                        <a:rPr sz="1400">
                          <a:solidFill>
                            <a:srgbClr val="FFFFFF"/>
                          </a:solidFill>
                          <a:latin typeface="Calibri"/>
                          <a:ea typeface="Calibri"/>
                          <a:cs typeface="Calibri"/>
                        </a:rPr>
                        <a:t>Titel der </a:t>
                      </a:r>
                      <a:r>
                        <a:rPr sz="1400" err="1">
                          <a:solidFill>
                            <a:srgbClr val="FFFFFF"/>
                          </a:solidFill>
                          <a:latin typeface="Calibri"/>
                          <a:ea typeface="Calibri"/>
                          <a:cs typeface="Calibri"/>
                        </a:rPr>
                        <a:t>Veranstaltung</a:t>
                      </a:r>
                    </a:p>
                  </a:txBody>
                  <a:tcPr marL="0" marR="0" marT="0" marB="0" anchor="ctr" horzOverflow="overflow">
                    <a:lnL w="254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a:solidFill>
                            <a:srgbClr val="FFFFFF"/>
                          </a:solidFill>
                          <a:latin typeface="Calibri"/>
                          <a:ea typeface="Calibri"/>
                          <a:cs typeface="Calibri"/>
                        </a:rPr>
                        <a:t>Art</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err="1">
                          <a:solidFill>
                            <a:srgbClr val="FFFFFF"/>
                          </a:solidFill>
                          <a:latin typeface="Calibri"/>
                          <a:ea typeface="Calibri"/>
                          <a:cs typeface="Calibri"/>
                        </a:rPr>
                        <a:t>Prüfung</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a:solidFill>
                            <a:srgbClr val="FFFFFF"/>
                          </a:solidFill>
                          <a:latin typeface="Calibri"/>
                          <a:ea typeface="Calibri"/>
                          <a:cs typeface="Calibri"/>
                        </a:rPr>
                        <a:t>SWS</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err="1">
                          <a:solidFill>
                            <a:srgbClr val="FFFFFF"/>
                          </a:solidFill>
                          <a:latin typeface="Calibri"/>
                          <a:ea typeface="Calibri"/>
                          <a:cs typeface="Calibri"/>
                        </a:rPr>
                        <a:t>empf</a:t>
                      </a:r>
                      <a:r>
                        <a:rPr sz="1400">
                          <a:solidFill>
                            <a:srgbClr val="FFFFFF"/>
                          </a:solidFill>
                          <a:latin typeface="Calibri"/>
                          <a:ea typeface="Calibri"/>
                          <a:cs typeface="Calibri"/>
                        </a:rPr>
                        <a:t>. Semester</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a:solidFill>
                            <a:srgbClr val="FFFFFF"/>
                          </a:solidFill>
                          <a:latin typeface="Calibri"/>
                          <a:ea typeface="Calibri"/>
                          <a:cs typeface="Calibri"/>
                        </a:rPr>
                        <a:t>LP</a:t>
                      </a:r>
                    </a:p>
                  </a:txBody>
                  <a:tcPr marL="0" marR="0" marT="0" marB="0" anchor="ctr" horzOverflow="overflow">
                    <a:lnL w="12700">
                      <a:solidFill>
                        <a:srgbClr val="000000"/>
                      </a:solidFill>
                    </a:lnL>
                    <a:lnR w="25400">
                      <a:solidFill>
                        <a:srgbClr val="000000"/>
                      </a:solidFill>
                    </a:lnR>
                    <a:lnT w="25400">
                      <a:solidFill>
                        <a:srgbClr val="000000"/>
                      </a:solidFill>
                    </a:lnT>
                    <a:lnB w="31750">
                      <a:solidFill>
                        <a:srgbClr val="000000"/>
                      </a:solidFill>
                      <a:miter lim="400000"/>
                    </a:lnB>
                    <a:solidFill>
                      <a:srgbClr val="C51429">
                        <a:alpha val="50000"/>
                      </a:srgbClr>
                    </a:solidFill>
                  </a:tcPr>
                </a:tc>
                <a:extLst>
                  <a:ext uri="{0D108BD9-81ED-4DB2-BD59-A6C34878D82A}">
                    <a16:rowId xmlns:a16="http://schemas.microsoft.com/office/drawing/2014/main" val="10001"/>
                  </a:ext>
                </a:extLst>
              </a:tr>
              <a:tr h="2473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31750">
                      <a:solidFill>
                        <a:srgbClr val="000000"/>
                      </a:solidFill>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247352">
                <a:tc>
                  <a:txBody>
                    <a:bodyPr/>
                    <a:lstStyle/>
                    <a:p>
                      <a:pPr algn="l">
                        <a:defRPr sz="1800"/>
                      </a:pPr>
                      <a:r>
                        <a:rPr sz="1400" err="1">
                          <a:latin typeface="Calibri"/>
                          <a:ea typeface="Calibri"/>
                          <a:cs typeface="Calibri"/>
                        </a:rPr>
                        <a:t>Übung</a:t>
                      </a:r>
                      <a:r>
                        <a:rPr sz="1400">
                          <a:latin typeface="Calibri"/>
                          <a:ea typeface="Calibri"/>
                          <a:cs typeface="Calibri"/>
                        </a:rPr>
                        <a:t> </a:t>
                      </a:r>
                      <a:r>
                        <a:rPr sz="1400" err="1">
                          <a:latin typeface="Calibri"/>
                          <a:ea typeface="Calibri"/>
                          <a:cs typeface="Calibri"/>
                        </a:rPr>
                        <a:t>oder</a:t>
                      </a:r>
                      <a:r>
                        <a:rPr sz="1400">
                          <a:latin typeface="Calibri"/>
                          <a:ea typeface="Calibri"/>
                          <a:cs typeface="Calibri"/>
                        </a:rPr>
                        <a:t> </a:t>
                      </a:r>
                      <a:r>
                        <a:rPr sz="1400" err="1">
                          <a:latin typeface="Calibri"/>
                          <a:ea typeface="Calibri"/>
                          <a:cs typeface="Calibri"/>
                        </a:rPr>
                        <a:t>Lektürekurs</a:t>
                      </a: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Übung</a:t>
                      </a:r>
                      <a:r>
                        <a:rPr sz="1400">
                          <a:latin typeface="Calibri"/>
                          <a:ea typeface="Calibri"/>
                          <a:cs typeface="Calibri"/>
                        </a:rPr>
                        <a:t>/LK</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Hausarbeit</a:t>
                      </a:r>
                      <a:r>
                        <a:rPr sz="1400">
                          <a:latin typeface="Calibri"/>
                          <a:ea typeface="Calibri"/>
                          <a:cs typeface="Calibri"/>
                        </a:rPr>
                        <a:t>/</a:t>
                      </a:r>
                      <a:r>
                        <a:rPr sz="1400" err="1">
                          <a:latin typeface="Calibri"/>
                          <a:ea typeface="Calibri"/>
                          <a:cs typeface="Calibri"/>
                        </a:rPr>
                        <a:t>mündl</a:t>
                      </a:r>
                      <a:r>
                        <a:rPr sz="1400">
                          <a:latin typeface="Calibri"/>
                          <a:ea typeface="Calibri"/>
                          <a:cs typeface="Calibri"/>
                        </a:rPr>
                        <a:t>. </a:t>
                      </a:r>
                      <a:r>
                        <a:rPr sz="1400" err="1">
                          <a:latin typeface="Calibri"/>
                          <a:ea typeface="Calibri"/>
                          <a:cs typeface="Calibri"/>
                        </a:rPr>
                        <a:t>Prüf</a:t>
                      </a:r>
                      <a:r>
                        <a:rPr sz="1400">
                          <a:latin typeface="Calibri"/>
                          <a:ea typeface="Calibri"/>
                          <a:cs typeface="Calibri"/>
                        </a:rPr>
                        <a: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2–4</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3</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234652">
                <a:tc>
                  <a:txBody>
                    <a:bodyPr/>
                    <a:lstStyle/>
                    <a:p>
                      <a:pPr algn="l">
                        <a:defRPr sz="1400">
                          <a:latin typeface="Calibri"/>
                          <a:ea typeface="Calibri"/>
                          <a:cs typeface="Calibri"/>
                        </a:defRPr>
                      </a:pPr>
                      <a:r>
                        <a:rPr sz="1400" err="1">
                          <a:latin typeface="Calibri"/>
                        </a:rPr>
                        <a:t>Vorlesung</a:t>
                      </a:r>
                    </a:p>
                    <a:p>
                      <a:pPr algn="l">
                        <a:defRPr sz="1400">
                          <a:latin typeface="Calibri"/>
                          <a:ea typeface="Calibri"/>
                          <a:cs typeface="Calibri"/>
                        </a:defRPr>
                      </a:pPr>
                      <a:r>
                        <a:rPr sz="1400">
                          <a:latin typeface="Calibri"/>
                        </a:rPr>
                        <a:t>(</a:t>
                      </a:r>
                      <a:r>
                        <a:rPr sz="1400" i="1" err="1">
                          <a:latin typeface="Calibri"/>
                          <a:ea typeface="+mj-ea"/>
                          <a:cs typeface="+mj-cs"/>
                          <a:sym typeface="Helvetica"/>
                        </a:rPr>
                        <a:t>aus</a:t>
                      </a:r>
                      <a:r>
                        <a:rPr sz="1400" i="1">
                          <a:latin typeface="Calibri"/>
                          <a:ea typeface="+mj-ea"/>
                          <a:cs typeface="+mj-cs"/>
                          <a:sym typeface="Helvetica"/>
                        </a:rPr>
                        <a:t> dem </a:t>
                      </a:r>
                      <a:r>
                        <a:rPr sz="1400" i="1" err="1">
                          <a:latin typeface="Calibri"/>
                          <a:ea typeface="+mj-ea"/>
                          <a:cs typeface="+mj-cs"/>
                          <a:sym typeface="Helvetica"/>
                        </a:rPr>
                        <a:t>gleichen</a:t>
                      </a:r>
                      <a:r>
                        <a:rPr sz="1400" i="1">
                          <a:latin typeface="Calibri"/>
                          <a:ea typeface="+mj-ea"/>
                          <a:cs typeface="+mj-cs"/>
                          <a:sym typeface="Helvetica"/>
                        </a:rPr>
                        <a:t> </a:t>
                      </a:r>
                      <a:r>
                        <a:rPr sz="1400" i="1" err="1">
                          <a:latin typeface="Calibri"/>
                          <a:ea typeface="+mj-ea"/>
                          <a:cs typeface="+mj-cs"/>
                          <a:sym typeface="Helvetica"/>
                        </a:rPr>
                        <a:t>Teilgebiet</a:t>
                      </a:r>
                      <a:r>
                        <a:rPr sz="1400">
                          <a:latin typeface="Calibri"/>
                        </a:rPr>
                        <a:t>)</a:t>
                      </a: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VL</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Klausur</a:t>
                      </a:r>
                      <a:r>
                        <a:rPr sz="1400">
                          <a:latin typeface="Calibri"/>
                          <a:ea typeface="Calibri"/>
                          <a:cs typeface="Calibri"/>
                        </a:rPr>
                        <a:t>/</a:t>
                      </a:r>
                      <a:r>
                        <a:rPr sz="1400" err="1">
                          <a:latin typeface="Calibri"/>
                          <a:ea typeface="Calibri"/>
                          <a:cs typeface="Calibri"/>
                        </a:rPr>
                        <a:t>mündl</a:t>
                      </a:r>
                      <a:r>
                        <a:rPr sz="1400">
                          <a:latin typeface="Calibri"/>
                          <a:ea typeface="Calibri"/>
                          <a:cs typeface="Calibri"/>
                        </a:rPr>
                        <a:t>. </a:t>
                      </a:r>
                      <a:r>
                        <a:rPr sz="1400" err="1">
                          <a:latin typeface="Calibri"/>
                          <a:ea typeface="Calibri"/>
                          <a:cs typeface="Calibri"/>
                        </a:rPr>
                        <a:t>Prüf</a:t>
                      </a:r>
                      <a:r>
                        <a:rPr sz="1400">
                          <a:latin typeface="Calibri"/>
                          <a:ea typeface="Calibri"/>
                          <a:cs typeface="Calibri"/>
                        </a:rPr>
                        <a: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2–4</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5"/>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3175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6"/>
                  </a:ext>
                </a:extLst>
              </a:tr>
              <a:tr h="234652">
                <a:tc>
                  <a:txBody>
                    <a:bodyPr/>
                    <a:lstStyle/>
                    <a:p>
                      <a:pPr algn="l">
                        <a:defRPr sz="1400">
                          <a:solidFill>
                            <a:srgbClr val="FFFFFF"/>
                          </a:solidFill>
                          <a:latin typeface="Calibri"/>
                          <a:ea typeface="Calibri"/>
                          <a:cs typeface="Calibri"/>
                        </a:defRPr>
                      </a:pPr>
                      <a:endParaRPr sz="1400">
                        <a:latin typeface="Calibri"/>
                      </a:endParaRPr>
                    </a:p>
                  </a:txBody>
                  <a:tcPr marL="0" marR="0" marT="0" marB="0" anchor="ctr" horzOverflow="overflow">
                    <a:lnL w="25400">
                      <a:solidFill>
                        <a:srgbClr val="FFFFFF"/>
                      </a:solidFill>
                    </a:lnL>
                    <a:lnR w="127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a:solidFill>
                            <a:srgbClr val="FFFFFF"/>
                          </a:solidFill>
                          <a:latin typeface="Calibri"/>
                          <a:ea typeface="Calibri"/>
                          <a:cs typeface="Calibri"/>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a:solidFill>
                            <a:srgbClr val="FFFFFF"/>
                          </a:solidFill>
                          <a:latin typeface="Calibri"/>
                          <a:ea typeface="Calibri"/>
                          <a:cs typeface="Calibri"/>
                        </a:defRPr>
                      </a:pPr>
                      <a:endParaRPr sz="1400">
                        <a:latin typeface="Calibri"/>
                      </a:endParaRPr>
                    </a:p>
                  </a:txBody>
                  <a:tcPr marL="0" marR="0" marT="0" marB="0" anchor="ctr" horzOverflow="overflow">
                    <a:lnL w="25400">
                      <a:solidFill>
                        <a:srgbClr val="FFFFFF">
                          <a:alpha val="0"/>
                        </a:srgbClr>
                      </a:solidFill>
                    </a:lnL>
                    <a:lnR w="25400">
                      <a:solidFill>
                        <a:srgbClr val="000000"/>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800"/>
                      </a:pPr>
                      <a:r>
                        <a:rPr sz="1400">
                          <a:solidFill>
                            <a:srgbClr val="FFFFFF"/>
                          </a:solidFill>
                          <a:latin typeface="Calibri"/>
                          <a:ea typeface="Calibri"/>
                          <a:cs typeface="Calibri"/>
                        </a:rPr>
                        <a:t>4</a:t>
                      </a:r>
                    </a:p>
                  </a:txBody>
                  <a:tcPr marL="0" marR="0" marT="0" marB="0" anchor="ctr" horzOverflow="overflow">
                    <a:lnL w="25400">
                      <a:solidFill>
                        <a:srgbClr val="000000"/>
                      </a:solidFill>
                    </a:lnL>
                    <a:lnR w="12700">
                      <a:solidFill>
                        <a:srgbClr val="000000"/>
                      </a:solidFill>
                    </a:lnR>
                    <a:lnT w="31750">
                      <a:solidFill>
                        <a:srgbClr val="000000"/>
                      </a:solidFill>
                    </a:lnT>
                    <a:lnB w="25400">
                      <a:solidFill>
                        <a:srgbClr val="000000"/>
                      </a:solidFill>
                    </a:lnB>
                    <a:solidFill>
                      <a:srgbClr val="C51429">
                        <a:alpha val="50000"/>
                      </a:srgbClr>
                    </a:solidFill>
                  </a:tcPr>
                </a:tc>
                <a:tc>
                  <a:txBody>
                    <a:bodyPr/>
                    <a:lstStyle/>
                    <a:p>
                      <a:pPr algn="ctr">
                        <a:defRPr sz="1800"/>
                      </a:pPr>
                      <a:r>
                        <a:rPr sz="1400">
                          <a:solidFill>
                            <a:srgbClr val="FFFFFF"/>
                          </a:solidFill>
                          <a:latin typeface="Calibri"/>
                          <a:ea typeface="Calibri"/>
                          <a:cs typeface="Calibri"/>
                        </a:rPr>
                        <a:t>2–4</a:t>
                      </a:r>
                    </a:p>
                  </a:txBody>
                  <a:tcPr marL="0" marR="0" marT="0" marB="0" anchor="ctr" horzOverflow="overflow">
                    <a:lnL w="12700">
                      <a:solidFill>
                        <a:srgbClr val="000000"/>
                      </a:solidFill>
                    </a:lnL>
                    <a:lnR w="12700">
                      <a:solidFill>
                        <a:srgbClr val="000000"/>
                      </a:solidFill>
                    </a:lnR>
                    <a:lnT w="31750">
                      <a:solidFill>
                        <a:srgbClr val="000000"/>
                      </a:solidFill>
                    </a:lnT>
                    <a:lnB w="25400">
                      <a:solidFill>
                        <a:srgbClr val="000000"/>
                      </a:solidFill>
                    </a:lnB>
                    <a:solidFill>
                      <a:srgbClr val="C51429">
                        <a:alpha val="50000"/>
                      </a:srgbClr>
                    </a:solidFill>
                  </a:tcPr>
                </a:tc>
                <a:tc>
                  <a:txBody>
                    <a:bodyPr/>
                    <a:lstStyle/>
                    <a:p>
                      <a:pPr algn="ctr">
                        <a:defRPr sz="1800"/>
                      </a:pPr>
                      <a:r>
                        <a:rPr sz="1400">
                          <a:solidFill>
                            <a:srgbClr val="FFFFFF"/>
                          </a:solidFill>
                          <a:latin typeface="Calibri"/>
                          <a:ea typeface="Calibri"/>
                          <a:cs typeface="Calibri"/>
                        </a:rPr>
                        <a:t>5</a:t>
                      </a:r>
                    </a:p>
                  </a:txBody>
                  <a:tcPr marL="0" marR="0" marT="0" marB="0" anchor="ctr" horzOverflow="overflow">
                    <a:lnL w="12700">
                      <a:solidFill>
                        <a:srgbClr val="000000"/>
                      </a:solidFill>
                    </a:lnL>
                    <a:lnR w="25400">
                      <a:solidFill>
                        <a:srgbClr val="000000"/>
                      </a:solidFill>
                    </a:lnR>
                    <a:lnT w="31750">
                      <a:solidFill>
                        <a:srgbClr val="000000"/>
                      </a:solidFill>
                    </a:lnT>
                    <a:lnB w="25400">
                      <a:solidFill>
                        <a:srgbClr val="000000"/>
                      </a:solidFill>
                    </a:lnB>
                    <a:solidFill>
                      <a:srgbClr val="C51429">
                        <a:alpha val="50000"/>
                      </a:srgbClr>
                    </a:solidFill>
                  </a:tcPr>
                </a:tc>
                <a:extLst>
                  <a:ext uri="{0D108BD9-81ED-4DB2-BD59-A6C34878D82A}">
                    <a16:rowId xmlns:a16="http://schemas.microsoft.com/office/drawing/2014/main" val="10007"/>
                  </a:ext>
                </a:extLst>
              </a:tr>
            </a:tbl>
          </a:graphicData>
        </a:graphic>
      </p:graphicFrame>
      <p:sp>
        <p:nvSpPr>
          <p:cNvPr id="2" name="Foliennummernplatzhalter 1">
            <a:extLst>
              <a:ext uri="{FF2B5EF4-FFF2-40B4-BE49-F238E27FC236}">
                <a16:creationId xmlns:a16="http://schemas.microsoft.com/office/drawing/2014/main" id="{BB50E1F4-B46B-7C43-9524-2D924BAB389D}"/>
              </a:ext>
            </a:extLst>
          </p:cNvPr>
          <p:cNvSpPr>
            <a:spLocks noGrp="1"/>
          </p:cNvSpPr>
          <p:nvPr>
            <p:ph type="sldNum" sz="quarter" idx="2"/>
          </p:nvPr>
        </p:nvSpPr>
        <p:spPr/>
        <p:txBody>
          <a:bodyPr/>
          <a:lstStyle/>
          <a:p>
            <a:fld id="{86CB4B4D-7CA3-9044-876B-883B54F8677D}" type="slidenum">
              <a:rPr lang="de-DE" smtClean="0"/>
              <a:t>59</a:t>
            </a:fld>
            <a:endParaRPr lang="de-DE"/>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a:xfrm>
            <a:off x="417650" y="371928"/>
            <a:ext cx="6010136" cy="795835"/>
          </a:xfrm>
        </p:spPr>
        <p:txBody>
          <a:bodyPr lIns="0" tIns="0" rIns="0" bIns="0" anchor="t">
            <a:noAutofit/>
          </a:bodyPr>
          <a:lstStyle/>
          <a:p>
            <a:pPr>
              <a:lnSpc>
                <a:spcPct val="100000"/>
              </a:lnSpc>
            </a:pPr>
            <a:r>
              <a:rPr lang="de-DE" altLang="de-DE" sz="2800" dirty="0">
                <a:latin typeface="Calibri"/>
                <a:cs typeface="Calibri"/>
              </a:rPr>
              <a:t>Ablauf: Was erwartet euch morgen?</a:t>
            </a:r>
            <a:br>
              <a:rPr lang="de-DE" altLang="de-DE" sz="2600" dirty="0">
                <a:latin typeface="Calibri" panose="020F0502020204030204" pitchFamily="34" charset="0"/>
                <a:cs typeface="Calibri" panose="020F0502020204030204" pitchFamily="34" charset="0"/>
              </a:rPr>
            </a:br>
            <a:endParaRPr lang="de-DE" altLang="de-DE" sz="1889" i="1" dirty="0">
              <a:latin typeface="Calibri" panose="020F0502020204030204" pitchFamily="34" charset="0"/>
              <a:cs typeface="Calibri" panose="020F0502020204030204" pitchFamily="34" charset="0"/>
            </a:endParaRPr>
          </a:p>
        </p:txBody>
      </p:sp>
      <p:graphicFrame>
        <p:nvGraphicFramePr>
          <p:cNvPr id="3" name="Tabelle 2"/>
          <p:cNvGraphicFramePr>
            <a:graphicFrameLocks noGrp="1"/>
          </p:cNvGraphicFramePr>
          <p:nvPr>
            <p:extLst>
              <p:ext uri="{D42A27DB-BD31-4B8C-83A1-F6EECF244321}">
                <p14:modId xmlns:p14="http://schemas.microsoft.com/office/powerpoint/2010/main" val="115019870"/>
              </p:ext>
            </p:extLst>
          </p:nvPr>
        </p:nvGraphicFramePr>
        <p:xfrm>
          <a:off x="469783" y="1125965"/>
          <a:ext cx="7748567" cy="4416261"/>
        </p:xfrm>
        <a:graphic>
          <a:graphicData uri="http://schemas.openxmlformats.org/drawingml/2006/table">
            <a:tbl>
              <a:tblPr firstRow="1" firstCol="1" bandRow="1">
                <a:tableStyleId>{5C22544A-7EE6-4342-B048-85BDC9FD1C3A}</a:tableStyleId>
              </a:tblPr>
              <a:tblGrid>
                <a:gridCol w="745406">
                  <a:extLst>
                    <a:ext uri="{9D8B030D-6E8A-4147-A177-3AD203B41FA5}">
                      <a16:colId xmlns:a16="http://schemas.microsoft.com/office/drawing/2014/main" val="4167741113"/>
                    </a:ext>
                  </a:extLst>
                </a:gridCol>
                <a:gridCol w="6626017">
                  <a:extLst>
                    <a:ext uri="{9D8B030D-6E8A-4147-A177-3AD203B41FA5}">
                      <a16:colId xmlns:a16="http://schemas.microsoft.com/office/drawing/2014/main" val="2103004480"/>
                    </a:ext>
                  </a:extLst>
                </a:gridCol>
                <a:gridCol w="377144">
                  <a:extLst>
                    <a:ext uri="{9D8B030D-6E8A-4147-A177-3AD203B41FA5}">
                      <a16:colId xmlns:a16="http://schemas.microsoft.com/office/drawing/2014/main" val="169034369"/>
                    </a:ext>
                  </a:extLst>
                </a:gridCol>
              </a:tblGrid>
              <a:tr h="1109547">
                <a:tc>
                  <a:txBody>
                    <a:bodyPr/>
                    <a:lstStyle/>
                    <a:p>
                      <a:pPr algn="ctr">
                        <a:lnSpc>
                          <a:spcPct val="107000"/>
                        </a:lnSpc>
                        <a:spcAft>
                          <a:spcPts val="0"/>
                        </a:spcAft>
                      </a:pPr>
                      <a:r>
                        <a:rPr lang="de-DE" sz="1800" dirty="0">
                          <a:solidFill>
                            <a:schemeClr val="tx1"/>
                          </a:solidFill>
                          <a:effectLst/>
                          <a:latin typeface="Calibri"/>
                          <a:cs typeface="Calibri"/>
                        </a:rPr>
                        <a:t>Zeit</a:t>
                      </a:r>
                      <a:endParaRPr lang="de-DE" sz="1800" dirty="0">
                        <a:solidFill>
                          <a:schemeClr val="tx1"/>
                        </a:solidFill>
                        <a:effectLst/>
                        <a:latin typeface="Calibri"/>
                        <a:ea typeface="Calibri" panose="020F0502020204030204" pitchFamily="34" charset="0"/>
                        <a:cs typeface="Calibri"/>
                      </a:endParaRPr>
                    </a:p>
                  </a:txBody>
                  <a:tcPr marL="68542" marR="68542" marT="0" marB="0" anchor="ctr">
                    <a:lnR w="12700" cap="flat" cmpd="sng" algn="ctr">
                      <a:solidFill>
                        <a:schemeClr val="bg1"/>
                      </a:solidFill>
                      <a:prstDash val="solid"/>
                      <a:round/>
                      <a:headEnd type="none" w="med" len="med"/>
                      <a:tailEnd type="none" w="med" len="med"/>
                    </a:lnR>
                    <a:solidFill>
                      <a:schemeClr val="bg1">
                        <a:lumMod val="75000"/>
                      </a:schemeClr>
                    </a:solidFill>
                  </a:tcPr>
                </a:tc>
                <a:tc>
                  <a:txBody>
                    <a:bodyPr/>
                    <a:lstStyle/>
                    <a:p>
                      <a:pPr algn="ctr">
                        <a:lnSpc>
                          <a:spcPct val="107000"/>
                        </a:lnSpc>
                        <a:spcAft>
                          <a:spcPts val="0"/>
                        </a:spcAft>
                      </a:pPr>
                      <a:r>
                        <a:rPr lang="de-DE" sz="1800" dirty="0">
                          <a:solidFill>
                            <a:schemeClr val="tx1"/>
                          </a:solidFill>
                          <a:effectLst/>
                          <a:latin typeface="Calibri"/>
                          <a:cs typeface="Calibri"/>
                        </a:rPr>
                        <a:t>Programm am 09.04.2024</a:t>
                      </a:r>
                      <a:endParaRPr lang="de-DE" sz="1800" dirty="0">
                        <a:solidFill>
                          <a:schemeClr val="tx1"/>
                        </a:solidFill>
                        <a:effectLst/>
                        <a:latin typeface="Calibri"/>
                        <a:ea typeface="Calibri" panose="020F0502020204030204" pitchFamily="34" charset="0"/>
                        <a:cs typeface="Calibri"/>
                      </a:endParaRPr>
                    </a:p>
                  </a:txBody>
                  <a:tcPr marL="68542" marR="685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75000"/>
                      </a:schemeClr>
                    </a:solidFill>
                  </a:tcPr>
                </a:tc>
                <a:tc rowSpan="4">
                  <a:txBody>
                    <a:bodyPr/>
                    <a:lstStyle/>
                    <a:p>
                      <a:pPr>
                        <a:lnSpc>
                          <a:spcPct val="107000"/>
                        </a:lnSpc>
                        <a:spcAft>
                          <a:spcPts val="0"/>
                        </a:spcAft>
                      </a:pPr>
                      <a:endParaRPr lang="de-DE" sz="1400" b="1">
                        <a:effectLst/>
                        <a:latin typeface="Arial" panose="020B0604020202020204" pitchFamily="34" charset="0"/>
                        <a:cs typeface="Arial" panose="020B0604020202020204" pitchFamily="34" charset="0"/>
                      </a:endParaRPr>
                    </a:p>
                  </a:txBody>
                  <a:tcPr marL="68542" marR="68542" marT="0" marB="0" anchor="ctr">
                    <a:lnL w="12700" cap="flat" cmpd="sng" algn="ctr">
                      <a:solidFill>
                        <a:schemeClr val="bg1"/>
                      </a:solidFill>
                      <a:prstDash val="solid"/>
                      <a:round/>
                      <a:headEnd type="none" w="med" len="med"/>
                      <a:tailEnd type="none" w="med" len="med"/>
                    </a:lnL>
                    <a:noFill/>
                  </a:tcPr>
                </a:tc>
                <a:extLst>
                  <a:ext uri="{0D108BD9-81ED-4DB2-BD59-A6C34878D82A}">
                    <a16:rowId xmlns:a16="http://schemas.microsoft.com/office/drawing/2014/main" val="2250514770"/>
                  </a:ext>
                </a:extLst>
              </a:tr>
              <a:tr h="476660">
                <a:tc>
                  <a:txBody>
                    <a:bodyPr/>
                    <a:lstStyle/>
                    <a:p>
                      <a:pPr algn="ctr">
                        <a:lnSpc>
                          <a:spcPct val="107000"/>
                        </a:lnSpc>
                        <a:spcAft>
                          <a:spcPts val="0"/>
                        </a:spcAft>
                      </a:pPr>
                      <a:r>
                        <a:rPr lang="de-DE" sz="1400" b="1" dirty="0">
                          <a:solidFill>
                            <a:schemeClr val="tx1"/>
                          </a:solidFill>
                          <a:effectLst/>
                          <a:latin typeface="Calibri"/>
                          <a:ea typeface="Calibri"/>
                          <a:cs typeface="Calibri"/>
                        </a:rPr>
                        <a:t>10:15</a:t>
                      </a:r>
                    </a:p>
                  </a:txBody>
                  <a:tcPr marL="68542" marR="68542" marT="0" marB="0" anchor="ctr">
                    <a:solidFill>
                      <a:schemeClr val="bg1">
                        <a:lumMod val="95000"/>
                      </a:schemeClr>
                    </a:solidFill>
                  </a:tcPr>
                </a:tc>
                <a:tc>
                  <a:txBody>
                    <a:bodyPr/>
                    <a:lstStyle/>
                    <a:p>
                      <a:pPr algn="l">
                        <a:lnSpc>
                          <a:spcPct val="100000"/>
                        </a:lnSpc>
                        <a:spcAft>
                          <a:spcPts val="0"/>
                        </a:spcAft>
                      </a:pPr>
                      <a:r>
                        <a:rPr lang="de-DE" sz="1400" dirty="0">
                          <a:effectLst/>
                          <a:latin typeface="Calibri"/>
                          <a:ea typeface="Calibri"/>
                          <a:cs typeface="Calibri"/>
                        </a:rPr>
                        <a:t>Kurzvorstellung der Präsentation</a:t>
                      </a:r>
                    </a:p>
                  </a:txBody>
                  <a:tcPr marL="68542" marR="68542" marT="0" marB="0" anchor="ctr">
                    <a:lnR w="12700" cap="flat" cmpd="sng" algn="ctr">
                      <a:solidFill>
                        <a:schemeClr val="bg1"/>
                      </a:solidFill>
                      <a:prstDash val="solid"/>
                      <a:round/>
                      <a:headEnd type="none" w="med" len="med"/>
                      <a:tailEnd type="none" w="med" len="med"/>
                    </a:lnR>
                    <a:solidFill>
                      <a:schemeClr val="bg1">
                        <a:lumMod val="95000"/>
                      </a:schemeClr>
                    </a:solidFill>
                  </a:tcPr>
                </a:tc>
                <a:tc vMerge="1">
                  <a:txBody>
                    <a:bodyPr/>
                    <a:lstStyle/>
                    <a:p>
                      <a:pPr algn="l">
                        <a:lnSpc>
                          <a:spcPct val="107000"/>
                        </a:lnSpc>
                        <a:spcAft>
                          <a:spcPts val="0"/>
                        </a:spcAft>
                      </a:pPr>
                      <a:r>
                        <a:rPr lang="de-DE" sz="1400" b="1" err="1">
                          <a:effectLst/>
                          <a:latin typeface="Arial" panose="020B0604020202020204" pitchFamily="34" charset="0"/>
                          <a:ea typeface="Calibri" panose="020F0502020204030204" pitchFamily="34" charset="0"/>
                          <a:cs typeface="Arial" panose="020B0604020202020204" pitchFamily="34" charset="0"/>
                        </a:rPr>
                        <a:t>heiCONF</a:t>
                      </a:r>
                      <a:endParaRPr lang="de-DE" sz="1400" b="1">
                        <a:effectLst/>
                        <a:latin typeface="Arial" panose="020B0604020202020204" pitchFamily="34" charset="0"/>
                        <a:ea typeface="Calibri" panose="020F0502020204030204" pitchFamily="34" charset="0"/>
                        <a:cs typeface="Arial" panose="020B0604020202020204" pitchFamily="34" charset="0"/>
                      </a:endParaRPr>
                    </a:p>
                  </a:txBody>
                  <a:tcPr marL="68542" marR="68542" marT="0" marB="0" anchor="ctr"/>
                </a:tc>
                <a:extLst>
                  <a:ext uri="{0D108BD9-81ED-4DB2-BD59-A6C34878D82A}">
                    <a16:rowId xmlns:a16="http://schemas.microsoft.com/office/drawing/2014/main" val="3962615094"/>
                  </a:ext>
                </a:extLst>
              </a:tr>
              <a:tr h="700880">
                <a:tc>
                  <a:txBody>
                    <a:bodyPr/>
                    <a:lstStyle/>
                    <a:p>
                      <a:pPr algn="ctr">
                        <a:lnSpc>
                          <a:spcPct val="107000"/>
                        </a:lnSpc>
                        <a:spcAft>
                          <a:spcPts val="0"/>
                        </a:spcAft>
                      </a:pPr>
                      <a:r>
                        <a:rPr lang="de-DE" sz="1400" dirty="0">
                          <a:solidFill>
                            <a:schemeClr val="tx1"/>
                          </a:solidFill>
                          <a:effectLst/>
                          <a:latin typeface="Calibri"/>
                          <a:ea typeface="Calibri"/>
                          <a:cs typeface="Calibri"/>
                        </a:rPr>
                        <a:t>11:15</a:t>
                      </a:r>
                    </a:p>
                  </a:txBody>
                  <a:tcPr marL="68542" marR="68542" marT="0" marB="0" anchor="ctr">
                    <a:solidFill>
                      <a:schemeClr val="bg1">
                        <a:lumMod val="95000"/>
                      </a:schemeClr>
                    </a:solidFill>
                  </a:tcPr>
                </a:tc>
                <a:tc>
                  <a:txBody>
                    <a:bodyPr/>
                    <a:lstStyle/>
                    <a:p>
                      <a:pPr algn="l">
                        <a:lnSpc>
                          <a:spcPct val="100000"/>
                        </a:lnSpc>
                        <a:spcAft>
                          <a:spcPts val="0"/>
                        </a:spcAft>
                      </a:pPr>
                      <a:r>
                        <a:rPr lang="de-DE" sz="1400" dirty="0">
                          <a:effectLst/>
                          <a:latin typeface="Calibri"/>
                          <a:ea typeface="Calibri"/>
                          <a:cs typeface="Calibri"/>
                        </a:rPr>
                        <a:t>Vorstellung der </a:t>
                      </a:r>
                      <a:r>
                        <a:rPr lang="de-DE" sz="1400" dirty="0" err="1">
                          <a:effectLst/>
                          <a:latin typeface="Calibri"/>
                          <a:ea typeface="Calibri"/>
                          <a:cs typeface="Calibri"/>
                        </a:rPr>
                        <a:t>Fachstudienberater:innen</a:t>
                      </a:r>
                      <a:r>
                        <a:rPr lang="de-DE" sz="1400" dirty="0">
                          <a:effectLst/>
                          <a:latin typeface="Calibri"/>
                          <a:ea typeface="Calibri"/>
                          <a:cs typeface="Calibri"/>
                        </a:rPr>
                        <a:t> und Fragerunde</a:t>
                      </a:r>
                    </a:p>
                  </a:txBody>
                  <a:tcPr marL="68542" marR="68542" marT="0" marB="0" anchor="ctr">
                    <a:lnR w="12700" cap="flat" cmpd="sng" algn="ctr">
                      <a:solidFill>
                        <a:schemeClr val="bg1"/>
                      </a:solidFill>
                      <a:prstDash val="solid"/>
                      <a:round/>
                      <a:headEnd type="none" w="med" len="med"/>
                      <a:tailEnd type="none" w="med" len="med"/>
                    </a:lnR>
                    <a:solidFill>
                      <a:schemeClr val="bg1">
                        <a:lumMod val="95000"/>
                      </a:schemeClr>
                    </a:solidFill>
                  </a:tcPr>
                </a:tc>
                <a:tc vMerge="1">
                  <a:txBody>
                    <a:bodyPr/>
                    <a:lstStyle/>
                    <a:p>
                      <a:pPr>
                        <a:lnSpc>
                          <a:spcPct val="107000"/>
                        </a:lnSpc>
                        <a:spcAft>
                          <a:spcPts val="0"/>
                        </a:spcAft>
                      </a:pPr>
                      <a:endParaRPr lang="de-DE" sz="1500">
                        <a:effectLst/>
                        <a:latin typeface="Arial" panose="020B0604020202020204" pitchFamily="34" charset="0"/>
                        <a:ea typeface="Calibri" panose="020F0502020204030204" pitchFamily="34" charset="0"/>
                        <a:cs typeface="Arial" panose="020B0604020202020204" pitchFamily="34" charset="0"/>
                      </a:endParaRPr>
                    </a:p>
                  </a:txBody>
                  <a:tcPr marL="72574" marR="72574" marT="0" marB="0"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610730350"/>
                  </a:ext>
                </a:extLst>
              </a:tr>
              <a:tr h="358352">
                <a:tc>
                  <a:txBody>
                    <a:bodyPr/>
                    <a:lstStyle/>
                    <a:p>
                      <a:pPr algn="ctr">
                        <a:lnSpc>
                          <a:spcPct val="107000"/>
                        </a:lnSpc>
                        <a:spcAft>
                          <a:spcPts val="0"/>
                        </a:spcAft>
                      </a:pPr>
                      <a:r>
                        <a:rPr lang="de-DE" sz="1400" dirty="0">
                          <a:solidFill>
                            <a:schemeClr val="tx1"/>
                          </a:solidFill>
                          <a:effectLst/>
                          <a:latin typeface="Calibri"/>
                          <a:ea typeface="Calibri"/>
                          <a:cs typeface="Calibri"/>
                        </a:rPr>
                        <a:t>12:15</a:t>
                      </a:r>
                    </a:p>
                  </a:txBody>
                  <a:tcPr marL="68542" marR="68542" marT="0" marB="0" anchor="ctr">
                    <a:solidFill>
                      <a:schemeClr val="tx2">
                        <a:lumMod val="20000"/>
                        <a:lumOff val="80000"/>
                      </a:schemeClr>
                    </a:solidFill>
                  </a:tcPr>
                </a:tc>
                <a:tc>
                  <a:txBody>
                    <a:bodyPr/>
                    <a:lstStyle/>
                    <a:p>
                      <a:pPr algn="l">
                        <a:lnSpc>
                          <a:spcPct val="100000"/>
                        </a:lnSpc>
                        <a:spcBef>
                          <a:spcPts val="600"/>
                        </a:spcBef>
                        <a:spcAft>
                          <a:spcPts val="0"/>
                        </a:spcAft>
                      </a:pPr>
                      <a:r>
                        <a:rPr lang="de-DE" sz="1400" b="0" dirty="0">
                          <a:effectLst/>
                          <a:latin typeface="Calibri"/>
                          <a:ea typeface="Calibri"/>
                          <a:cs typeface="Calibri"/>
                        </a:rPr>
                        <a:t>Vorstellung der Fachschaft</a:t>
                      </a:r>
                    </a:p>
                  </a:txBody>
                  <a:tcPr marL="68542" marR="68542" marT="0" marB="0" anchor="ctr">
                    <a:lnR w="12700" cap="flat" cmpd="sng" algn="ctr">
                      <a:solidFill>
                        <a:schemeClr val="bg1"/>
                      </a:solidFill>
                      <a:prstDash val="solid"/>
                      <a:round/>
                      <a:headEnd type="none" w="med" len="med"/>
                      <a:tailEnd type="none" w="med" len="med"/>
                    </a:lnR>
                    <a:solidFill>
                      <a:schemeClr val="tx2">
                        <a:lumMod val="20000"/>
                        <a:lumOff val="80000"/>
                      </a:schemeClr>
                    </a:solidFill>
                  </a:tcPr>
                </a:tc>
                <a:tc vMerge="1">
                  <a:txBody>
                    <a:bodyPr/>
                    <a:lstStyle/>
                    <a:p>
                      <a:pPr>
                        <a:lnSpc>
                          <a:spcPct val="107000"/>
                        </a:lnSpc>
                        <a:spcAft>
                          <a:spcPts val="0"/>
                        </a:spcAft>
                      </a:pPr>
                      <a:endParaRPr lang="de-DE" sz="1500">
                        <a:effectLst/>
                        <a:latin typeface="Arial" panose="020B0604020202020204" pitchFamily="34" charset="0"/>
                        <a:ea typeface="Calibri" panose="020F0502020204030204" pitchFamily="34" charset="0"/>
                        <a:cs typeface="Arial" panose="020B0604020202020204" pitchFamily="34" charset="0"/>
                      </a:endParaRPr>
                    </a:p>
                  </a:txBody>
                  <a:tcPr marL="72574" marR="72574" marT="0" marB="0"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4023699718"/>
                  </a:ext>
                </a:extLst>
              </a:tr>
              <a:tr h="607649">
                <a:tc>
                  <a:txBody>
                    <a:bodyPr/>
                    <a:lstStyle/>
                    <a:p>
                      <a:pPr algn="ctr">
                        <a:lnSpc>
                          <a:spcPct val="107000"/>
                        </a:lnSpc>
                        <a:spcAft>
                          <a:spcPts val="0"/>
                        </a:spcAft>
                      </a:pPr>
                      <a:r>
                        <a:rPr lang="de-DE" sz="1400" b="1" dirty="0">
                          <a:solidFill>
                            <a:schemeClr val="tx1"/>
                          </a:solidFill>
                          <a:effectLst/>
                          <a:latin typeface="Calibri"/>
                          <a:ea typeface="Calibri"/>
                          <a:cs typeface="Calibri"/>
                        </a:rPr>
                        <a:t>12:30</a:t>
                      </a:r>
                    </a:p>
                  </a:txBody>
                  <a:tcPr marL="68542" marR="68542" marT="0" marB="0" anchor="ctr">
                    <a:solidFill>
                      <a:schemeClr val="tx2">
                        <a:lumMod val="20000"/>
                        <a:lumOff val="80000"/>
                      </a:schemeClr>
                    </a:solidFill>
                  </a:tcPr>
                </a:tc>
                <a:tc>
                  <a:txBody>
                    <a:bodyPr/>
                    <a:lstStyle/>
                    <a:p>
                      <a:pPr algn="l">
                        <a:lnSpc>
                          <a:spcPct val="100000"/>
                        </a:lnSpc>
                        <a:spcBef>
                          <a:spcPts val="600"/>
                        </a:spcBef>
                        <a:spcAft>
                          <a:spcPts val="0"/>
                        </a:spcAft>
                      </a:pPr>
                      <a:r>
                        <a:rPr lang="de-DE" sz="1400" b="0" dirty="0">
                          <a:effectLst/>
                          <a:latin typeface="Calibri"/>
                          <a:ea typeface="Calibri"/>
                          <a:cs typeface="Calibri"/>
                        </a:rPr>
                        <a:t>Vorstellung weiterer Organisationen</a:t>
                      </a:r>
                    </a:p>
                  </a:txBody>
                  <a:tcPr marL="68542" marR="68542" marT="0" marB="0" anchor="ctr">
                    <a:lnR w="12700" cap="flat" cmpd="sng" algn="ctr">
                      <a:solidFill>
                        <a:schemeClr val="bg1"/>
                      </a:solidFill>
                      <a:prstDash val="solid"/>
                      <a:round/>
                      <a:headEnd type="none" w="med" len="med"/>
                      <a:tailEnd type="none" w="med" len="med"/>
                    </a:lnR>
                    <a:solidFill>
                      <a:schemeClr val="tx2">
                        <a:lumMod val="20000"/>
                        <a:lumOff val="80000"/>
                      </a:schemeClr>
                    </a:solidFill>
                  </a:tcPr>
                </a:tc>
                <a:tc>
                  <a:txBody>
                    <a:bodyPr/>
                    <a:lstStyle/>
                    <a:p>
                      <a:pPr>
                        <a:lnSpc>
                          <a:spcPct val="107000"/>
                        </a:lnSpc>
                        <a:spcAft>
                          <a:spcPts val="0"/>
                        </a:spcAft>
                      </a:pPr>
                      <a:endParaRPr lang="de-DE" sz="1400" b="1" dirty="0">
                        <a:effectLst/>
                        <a:latin typeface="Arial" panose="020B0604020202020204" pitchFamily="34" charset="0"/>
                        <a:cs typeface="Arial" panose="020B0604020202020204" pitchFamily="34" charset="0"/>
                      </a:endParaRPr>
                    </a:p>
                  </a:txBody>
                  <a:tcPr marL="68542" marR="68542" marT="0" marB="0" anchor="ctr">
                    <a:lnL w="12700" cap="flat" cmpd="sng" algn="ctr">
                      <a:solidFill>
                        <a:schemeClr val="bg1"/>
                      </a:solidFill>
                      <a:prstDash val="solid"/>
                      <a:round/>
                      <a:headEnd type="none" w="med" len="med"/>
                      <a:tailEnd type="none" w="med" len="med"/>
                    </a:lnL>
                    <a:solidFill>
                      <a:schemeClr val="bg1"/>
                    </a:solidFill>
                  </a:tcPr>
                </a:tc>
                <a:extLst>
                  <a:ext uri="{0D108BD9-81ED-4DB2-BD59-A6C34878D82A}">
                    <a16:rowId xmlns:a16="http://schemas.microsoft.com/office/drawing/2014/main" val="4220357926"/>
                  </a:ext>
                </a:extLst>
              </a:tr>
              <a:tr h="358352">
                <a:tc>
                  <a:txBody>
                    <a:bodyPr/>
                    <a:lstStyle/>
                    <a:p>
                      <a:pPr algn="ctr">
                        <a:lnSpc>
                          <a:spcPct val="107000"/>
                        </a:lnSpc>
                        <a:spcAft>
                          <a:spcPts val="0"/>
                        </a:spcAft>
                      </a:pPr>
                      <a:r>
                        <a:rPr lang="de-DE" sz="1400" b="1" dirty="0">
                          <a:solidFill>
                            <a:schemeClr val="tx1"/>
                          </a:solidFill>
                          <a:effectLst/>
                          <a:latin typeface="Calibri"/>
                          <a:ea typeface="Calibri"/>
                          <a:cs typeface="Calibri"/>
                        </a:rPr>
                        <a:t>13:00</a:t>
                      </a:r>
                    </a:p>
                  </a:txBody>
                  <a:tcPr marL="68542" marR="68542" marT="0" marB="0" anchor="ctr">
                    <a:solidFill>
                      <a:schemeClr val="bg2">
                        <a:lumMod val="40000"/>
                        <a:lumOff val="60000"/>
                      </a:schemeClr>
                    </a:solidFill>
                  </a:tcPr>
                </a:tc>
                <a:tc>
                  <a:txBody>
                    <a:bodyPr/>
                    <a:lstStyle/>
                    <a:p>
                      <a:pPr algn="l">
                        <a:lnSpc>
                          <a:spcPct val="100000"/>
                        </a:lnSpc>
                        <a:spcBef>
                          <a:spcPts val="600"/>
                        </a:spcBef>
                        <a:spcAft>
                          <a:spcPts val="0"/>
                        </a:spcAft>
                      </a:pPr>
                      <a:r>
                        <a:rPr lang="de-DE" sz="1400" b="1" dirty="0">
                          <a:effectLst/>
                          <a:latin typeface="Calibri"/>
                          <a:ea typeface="Calibri"/>
                          <a:cs typeface="Calibri"/>
                        </a:rPr>
                        <a:t>Mittagspause</a:t>
                      </a:r>
                    </a:p>
                  </a:txBody>
                  <a:tcPr marL="68542" marR="68542" marT="0" marB="0" anchor="ctr">
                    <a:lnR w="12700" cap="flat" cmpd="sng" algn="ctr">
                      <a:solidFill>
                        <a:schemeClr val="bg1"/>
                      </a:solidFill>
                      <a:prstDash val="solid"/>
                      <a:round/>
                      <a:headEnd type="none" w="med" len="med"/>
                      <a:tailEnd type="none" w="med" len="med"/>
                    </a:lnR>
                    <a:solidFill>
                      <a:schemeClr val="bg2">
                        <a:lumMod val="40000"/>
                        <a:lumOff val="60000"/>
                      </a:schemeClr>
                    </a:solidFill>
                  </a:tcPr>
                </a:tc>
                <a:tc>
                  <a:txBody>
                    <a:bodyPr/>
                    <a:lstStyle/>
                    <a:p>
                      <a:pPr>
                        <a:lnSpc>
                          <a:spcPct val="107000"/>
                        </a:lnSpc>
                        <a:spcAft>
                          <a:spcPts val="0"/>
                        </a:spcAft>
                      </a:pPr>
                      <a:endParaRPr lang="de-DE" sz="1400" b="1" dirty="0">
                        <a:effectLst/>
                        <a:latin typeface="Arial" panose="020B0604020202020204" pitchFamily="34" charset="0"/>
                        <a:cs typeface="Arial" panose="020B0604020202020204" pitchFamily="34" charset="0"/>
                      </a:endParaRPr>
                    </a:p>
                  </a:txBody>
                  <a:tcPr marL="68542" marR="68542" marT="0" marB="0" anchor="ctr">
                    <a:lnL w="12700" cap="flat" cmpd="sng" algn="ctr">
                      <a:solidFill>
                        <a:schemeClr val="bg1"/>
                      </a:solidFill>
                      <a:prstDash val="solid"/>
                      <a:round/>
                      <a:headEnd type="none" w="med" len="med"/>
                      <a:tailEnd type="none" w="med" len="med"/>
                    </a:lnL>
                    <a:solidFill>
                      <a:schemeClr val="bg1"/>
                    </a:solidFill>
                  </a:tcPr>
                </a:tc>
                <a:extLst>
                  <a:ext uri="{0D108BD9-81ED-4DB2-BD59-A6C34878D82A}">
                    <a16:rowId xmlns:a16="http://schemas.microsoft.com/office/drawing/2014/main" val="2819948953"/>
                  </a:ext>
                </a:extLst>
              </a:tr>
              <a:tr h="358352">
                <a:tc>
                  <a:txBody>
                    <a:bodyPr/>
                    <a:lstStyle/>
                    <a:p>
                      <a:pPr algn="ctr">
                        <a:lnSpc>
                          <a:spcPct val="107000"/>
                        </a:lnSpc>
                        <a:spcAft>
                          <a:spcPts val="0"/>
                        </a:spcAft>
                      </a:pPr>
                      <a:r>
                        <a:rPr lang="de-DE" sz="1400" b="1" dirty="0">
                          <a:solidFill>
                            <a:schemeClr val="tx1"/>
                          </a:solidFill>
                          <a:effectLst/>
                          <a:latin typeface="Calibri"/>
                          <a:ea typeface="Calibri"/>
                          <a:cs typeface="Calibri"/>
                        </a:rPr>
                        <a:t>14:00</a:t>
                      </a:r>
                    </a:p>
                  </a:txBody>
                  <a:tcPr marL="68542" marR="68542" marT="0" marB="0" anchor="ctr">
                    <a:solidFill>
                      <a:schemeClr val="tx2">
                        <a:lumMod val="20000"/>
                        <a:lumOff val="80000"/>
                      </a:schemeClr>
                    </a:solidFill>
                  </a:tcPr>
                </a:tc>
                <a:tc>
                  <a:txBody>
                    <a:bodyPr/>
                    <a:lstStyle/>
                    <a:p>
                      <a:pPr algn="l">
                        <a:lnSpc>
                          <a:spcPct val="100000"/>
                        </a:lnSpc>
                        <a:spcBef>
                          <a:spcPts val="600"/>
                        </a:spcBef>
                        <a:spcAft>
                          <a:spcPts val="0"/>
                        </a:spcAft>
                      </a:pPr>
                      <a:r>
                        <a:rPr lang="de-DE" sz="1400" b="0" dirty="0">
                          <a:effectLst/>
                          <a:latin typeface="Calibri"/>
                          <a:ea typeface="Calibri"/>
                          <a:cs typeface="Calibri"/>
                        </a:rPr>
                        <a:t>Institutsrallye mit anschließender Siegerehrung</a:t>
                      </a:r>
                    </a:p>
                  </a:txBody>
                  <a:tcPr marL="68542" marR="68542" marT="0" marB="0" anchor="ctr">
                    <a:lnR w="12700" cap="flat" cmpd="sng" algn="ctr">
                      <a:solidFill>
                        <a:schemeClr val="bg1"/>
                      </a:solidFill>
                      <a:prstDash val="solid"/>
                      <a:round/>
                      <a:headEnd type="none" w="med" len="med"/>
                      <a:tailEnd type="none" w="med" len="med"/>
                    </a:lnR>
                    <a:solidFill>
                      <a:schemeClr val="tx2">
                        <a:lumMod val="20000"/>
                        <a:lumOff val="80000"/>
                      </a:schemeClr>
                    </a:solidFill>
                  </a:tcPr>
                </a:tc>
                <a:tc>
                  <a:txBody>
                    <a:bodyPr/>
                    <a:lstStyle/>
                    <a:p>
                      <a:pPr>
                        <a:lnSpc>
                          <a:spcPct val="107000"/>
                        </a:lnSpc>
                        <a:spcAft>
                          <a:spcPts val="0"/>
                        </a:spcAft>
                      </a:pPr>
                      <a:endParaRPr lang="de-DE" sz="1400" b="1" dirty="0">
                        <a:effectLst/>
                        <a:latin typeface="Arial" panose="020B0604020202020204" pitchFamily="34" charset="0"/>
                        <a:cs typeface="Arial" panose="020B0604020202020204" pitchFamily="34" charset="0"/>
                      </a:endParaRPr>
                    </a:p>
                  </a:txBody>
                  <a:tcPr marL="68542" marR="68542" marT="0" marB="0" anchor="ctr">
                    <a:lnL w="12700" cap="flat" cmpd="sng" algn="ctr">
                      <a:solidFill>
                        <a:schemeClr val="bg1"/>
                      </a:solidFill>
                      <a:prstDash val="solid"/>
                      <a:round/>
                      <a:headEnd type="none" w="med" len="med"/>
                      <a:tailEnd type="none" w="med" len="med"/>
                    </a:lnL>
                    <a:solidFill>
                      <a:schemeClr val="bg1"/>
                    </a:solidFill>
                  </a:tcPr>
                </a:tc>
                <a:extLst>
                  <a:ext uri="{0D108BD9-81ED-4DB2-BD59-A6C34878D82A}">
                    <a16:rowId xmlns:a16="http://schemas.microsoft.com/office/drawing/2014/main" val="2102006527"/>
                  </a:ext>
                </a:extLst>
              </a:tr>
              <a:tr h="358352">
                <a:tc>
                  <a:txBody>
                    <a:bodyPr/>
                    <a:lstStyle/>
                    <a:p>
                      <a:pPr algn="ctr">
                        <a:lnSpc>
                          <a:spcPct val="107000"/>
                        </a:lnSpc>
                        <a:spcAft>
                          <a:spcPts val="0"/>
                        </a:spcAft>
                      </a:pPr>
                      <a:r>
                        <a:rPr lang="de-DE" sz="1400" b="1" dirty="0">
                          <a:solidFill>
                            <a:schemeClr val="tx1"/>
                          </a:solidFill>
                          <a:effectLst/>
                          <a:latin typeface="Calibri"/>
                          <a:ea typeface="Calibri"/>
                          <a:cs typeface="Calibri"/>
                        </a:rPr>
                        <a:t>ab 15:00</a:t>
                      </a:r>
                    </a:p>
                  </a:txBody>
                  <a:tcPr marL="68542" marR="68542" marT="0" marB="0" anchor="ctr">
                    <a:solidFill>
                      <a:schemeClr val="tx2">
                        <a:lumMod val="20000"/>
                        <a:lumOff val="80000"/>
                      </a:schemeClr>
                    </a:solidFill>
                  </a:tcPr>
                </a:tc>
                <a:tc>
                  <a:txBody>
                    <a:bodyPr/>
                    <a:lstStyle/>
                    <a:p>
                      <a:pPr algn="l">
                        <a:lnSpc>
                          <a:spcPct val="100000"/>
                        </a:lnSpc>
                        <a:spcBef>
                          <a:spcPts val="600"/>
                        </a:spcBef>
                        <a:spcAft>
                          <a:spcPts val="0"/>
                        </a:spcAft>
                      </a:pPr>
                      <a:r>
                        <a:rPr lang="de-DE" sz="1400" b="0" dirty="0">
                          <a:effectLst/>
                          <a:latin typeface="Calibri"/>
                          <a:ea typeface="Calibri"/>
                          <a:cs typeface="Calibri"/>
                        </a:rPr>
                        <a:t>Spielenachmittag</a:t>
                      </a:r>
                    </a:p>
                  </a:txBody>
                  <a:tcPr marL="68542" marR="68542" marT="0" marB="0" anchor="ctr">
                    <a:lnR w="12700" cap="flat" cmpd="sng" algn="ctr">
                      <a:solidFill>
                        <a:schemeClr val="bg1"/>
                      </a:solidFill>
                      <a:prstDash val="solid"/>
                      <a:round/>
                      <a:headEnd type="none" w="med" len="med"/>
                      <a:tailEnd type="none" w="med" len="med"/>
                    </a:lnR>
                    <a:solidFill>
                      <a:schemeClr val="tx2">
                        <a:lumMod val="20000"/>
                        <a:lumOff val="80000"/>
                      </a:schemeClr>
                    </a:solidFill>
                  </a:tcPr>
                </a:tc>
                <a:tc>
                  <a:txBody>
                    <a:bodyPr/>
                    <a:lstStyle/>
                    <a:p>
                      <a:pPr>
                        <a:lnSpc>
                          <a:spcPct val="107000"/>
                        </a:lnSpc>
                        <a:spcAft>
                          <a:spcPts val="0"/>
                        </a:spcAft>
                      </a:pPr>
                      <a:endParaRPr lang="de-DE" sz="1400" b="1" dirty="0">
                        <a:effectLst/>
                        <a:latin typeface="Arial" panose="020B0604020202020204" pitchFamily="34" charset="0"/>
                        <a:cs typeface="Arial" panose="020B0604020202020204" pitchFamily="34" charset="0"/>
                      </a:endParaRPr>
                    </a:p>
                  </a:txBody>
                  <a:tcPr marL="68542" marR="68542" marT="0" marB="0" anchor="ctr">
                    <a:lnL w="12700" cap="flat" cmpd="sng" algn="ctr">
                      <a:solidFill>
                        <a:schemeClr val="bg1"/>
                      </a:solidFill>
                      <a:prstDash val="solid"/>
                      <a:round/>
                      <a:headEnd type="none" w="med" len="med"/>
                      <a:tailEnd type="none" w="med" len="med"/>
                    </a:lnL>
                    <a:solidFill>
                      <a:schemeClr val="bg1"/>
                    </a:solidFill>
                  </a:tcPr>
                </a:tc>
                <a:extLst>
                  <a:ext uri="{0D108BD9-81ED-4DB2-BD59-A6C34878D82A}">
                    <a16:rowId xmlns:a16="http://schemas.microsoft.com/office/drawing/2014/main" val="3878415017"/>
                  </a:ext>
                </a:extLst>
              </a:tr>
            </a:tbl>
          </a:graphicData>
        </a:graphic>
      </p:graphicFrame>
      <p:sp>
        <p:nvSpPr>
          <p:cNvPr id="10" name="Legende mit Pfeil nach links 9">
            <a:extLst>
              <a:ext uri="{FF2B5EF4-FFF2-40B4-BE49-F238E27FC236}">
                <a16:creationId xmlns:a16="http://schemas.microsoft.com/office/drawing/2014/main" id="{61B3E2A2-4DF0-EB3C-4C01-2DABAB2A7AAE}"/>
              </a:ext>
            </a:extLst>
          </p:cNvPr>
          <p:cNvSpPr/>
          <p:nvPr/>
        </p:nvSpPr>
        <p:spPr>
          <a:xfrm>
            <a:off x="7095744" y="1783210"/>
            <a:ext cx="1416775" cy="1369604"/>
          </a:xfrm>
          <a:prstGeom prst="leftArrowCallout">
            <a:avLst/>
          </a:prstGeom>
          <a:solidFill>
            <a:schemeClr val="accent2"/>
          </a:solidFill>
          <a:ln w="25400"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4400">
              <a:lnSpc>
                <a:spcPct val="100000"/>
              </a:lnSpc>
            </a:pPr>
            <a:r>
              <a:rPr kumimoji="0" lang="de-DE" sz="1200" i="0" u="none" strike="noStrike" cap="none" spc="0" normalizeH="0" baseline="0" dirty="0">
                <a:ln>
                  <a:noFill/>
                </a:ln>
                <a:solidFill>
                  <a:schemeClr val="bg1"/>
                </a:solidFill>
                <a:effectLst/>
                <a:uFillTx/>
                <a:latin typeface="+mn-lt"/>
                <a:ea typeface="+mn-ea"/>
                <a:cs typeface="+mn-cs"/>
                <a:sym typeface="Arial"/>
              </a:rPr>
              <a:t>Nur relevant für Erstis, die montags abwesend waren!</a:t>
            </a:r>
          </a:p>
          <a:p>
            <a:pPr marL="0" marR="0" indent="0" algn="l" defTabSz="914400" rtl="0" fontAlgn="auto" latinLnBrk="0" hangingPunct="0">
              <a:lnSpc>
                <a:spcPct val="100000"/>
              </a:lnSpc>
              <a:spcBef>
                <a:spcPts val="0"/>
              </a:spcBef>
              <a:spcAft>
                <a:spcPts val="0"/>
              </a:spcAft>
              <a:buClrTx/>
              <a:buSzTx/>
              <a:buFontTx/>
              <a:buNone/>
              <a:tabLst/>
            </a:pPr>
            <a:endParaRPr kumimoji="0" lang="de-DE" sz="1100" b="0" i="0" u="none" strike="noStrike" cap="none" spc="0" normalizeH="0" baseline="0" dirty="0">
              <a:ln>
                <a:noFill/>
              </a:ln>
              <a:solidFill>
                <a:srgbClr val="000000"/>
              </a:solidFill>
              <a:effectLst/>
              <a:uFillTx/>
              <a:latin typeface="+mn-lt"/>
              <a:ea typeface="+mn-ea"/>
              <a:cs typeface="+mn-cs"/>
              <a:sym typeface="Arial"/>
            </a:endParaRPr>
          </a:p>
        </p:txBody>
      </p:sp>
      <p:sp>
        <p:nvSpPr>
          <p:cNvPr id="11" name="Rechteck 10">
            <a:extLst>
              <a:ext uri="{FF2B5EF4-FFF2-40B4-BE49-F238E27FC236}">
                <a16:creationId xmlns:a16="http://schemas.microsoft.com/office/drawing/2014/main" id="{256B1AF9-CEE1-3C50-749F-EE8E0FE021E2}"/>
              </a:ext>
            </a:extLst>
          </p:cNvPr>
          <p:cNvSpPr/>
          <p:nvPr/>
        </p:nvSpPr>
        <p:spPr>
          <a:xfrm>
            <a:off x="469783" y="5827776"/>
            <a:ext cx="7357481" cy="307775"/>
          </a:xfrm>
          <a:prstGeom prst="rect">
            <a:avLst/>
          </a:prstGeom>
          <a:solidFill>
            <a:schemeClr val="accent1">
              <a:lumMod val="75000"/>
            </a:schemeClr>
          </a:solidFill>
          <a:ln w="25400" cap="flat">
            <a:solidFill>
              <a:schemeClr val="tx2">
                <a:lumMod val="20000"/>
                <a:lumOff val="8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1400" b="0" i="0" u="none" strike="noStrike" cap="none" spc="0" normalizeH="0" baseline="0" dirty="0">
                <a:ln>
                  <a:noFill/>
                </a:ln>
                <a:solidFill>
                  <a:schemeClr val="bg1"/>
                </a:solidFill>
                <a:effectLst/>
                <a:uFillTx/>
                <a:latin typeface="+mn-lt"/>
                <a:ea typeface="+mn-ea"/>
                <a:cs typeface="+mn-cs"/>
                <a:sym typeface="Arial"/>
              </a:rPr>
              <a:t>Die Kneipentour der Fachschaft findet am 25.04. statt! (</a:t>
            </a:r>
            <a:r>
              <a:rPr lang="de-DE" sz="1400" b="0" dirty="0">
                <a:solidFill>
                  <a:schemeClr val="bg1"/>
                </a:solidFill>
                <a:latin typeface="+mn-lt"/>
                <a:ea typeface="+mn-ea"/>
                <a:cs typeface="+mn-cs"/>
                <a:sym typeface="Arial"/>
              </a:rPr>
              <a:t>Infos dazu folgen </a:t>
            </a:r>
            <a:r>
              <a:rPr kumimoji="0" lang="de-DE" sz="1400" b="0" i="0" u="none" strike="noStrike" cap="none" spc="0" normalizeH="0" baseline="0" dirty="0">
                <a:ln>
                  <a:noFill/>
                </a:ln>
                <a:solidFill>
                  <a:schemeClr val="bg1"/>
                </a:solidFill>
                <a:effectLst/>
                <a:uFillTx/>
                <a:latin typeface="+mn-lt"/>
                <a:ea typeface="+mn-ea"/>
                <a:cs typeface="+mn-cs"/>
                <a:sym typeface="Arial"/>
              </a:rPr>
              <a:t>auf Instagram </a:t>
            </a:r>
            <a:r>
              <a:rPr kumimoji="0" lang="de-DE" sz="1400" b="0" i="0" u="none" strike="noStrike" cap="none" spc="0" normalizeH="0" baseline="0" dirty="0">
                <a:ln>
                  <a:noFill/>
                </a:ln>
                <a:solidFill>
                  <a:schemeClr val="bg1"/>
                </a:solidFill>
                <a:effectLst/>
                <a:uFillTx/>
                <a:latin typeface="+mn-lt"/>
                <a:ea typeface="+mn-ea"/>
                <a:cs typeface="+mn-cs"/>
                <a:sym typeface="Wingdings" pitchFamily="2" charset="2"/>
              </a:rPr>
              <a:t>)</a:t>
            </a:r>
            <a:endParaRPr kumimoji="0" lang="de-DE" sz="1400" b="0" i="0" u="none" strike="noStrike" cap="none" spc="0" normalizeH="0" baseline="0" dirty="0">
              <a:ln>
                <a:noFill/>
              </a:ln>
              <a:solidFill>
                <a:schemeClr val="bg1"/>
              </a:solidFill>
              <a:effectLst/>
              <a:uFillTx/>
              <a:latin typeface="+mn-lt"/>
              <a:ea typeface="+mn-ea"/>
              <a:cs typeface="+mn-cs"/>
              <a:sym typeface="Arial"/>
            </a:endParaRPr>
          </a:p>
        </p:txBody>
      </p:sp>
      <p:sp>
        <p:nvSpPr>
          <p:cNvPr id="12" name="Foliennummernplatzhalter 11">
            <a:extLst>
              <a:ext uri="{FF2B5EF4-FFF2-40B4-BE49-F238E27FC236}">
                <a16:creationId xmlns:a16="http://schemas.microsoft.com/office/drawing/2014/main" id="{1B68E4A9-0D32-E649-03DC-3503BE18F66B}"/>
              </a:ext>
            </a:extLst>
          </p:cNvPr>
          <p:cNvSpPr>
            <a:spLocks noGrp="1"/>
          </p:cNvSpPr>
          <p:nvPr>
            <p:ph type="sldNum" sz="quarter" idx="12"/>
          </p:nvPr>
        </p:nvSpPr>
        <p:spPr/>
        <p:txBody>
          <a:bodyPr/>
          <a:lstStyle/>
          <a:p>
            <a:fld id="{260862A2-50DE-47FA-A64A-4A26824AE22F}" type="slidenum">
              <a:rPr lang="de-DE" smtClean="0"/>
              <a:pPr/>
              <a:t>6</a:t>
            </a:fld>
            <a:endParaRPr lang="de-DE"/>
          </a:p>
        </p:txBody>
      </p:sp>
    </p:spTree>
    <p:extLst>
      <p:ext uri="{BB962C8B-B14F-4D97-AF65-F5344CB8AC3E}">
        <p14:creationId xmlns:p14="http://schemas.microsoft.com/office/powerpoint/2010/main" val="8232134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Modulhandbuch – Begleitfach"/>
          <p:cNvSpPr txBox="1">
            <a:spLocks noGrp="1"/>
          </p:cNvSpPr>
          <p:nvPr>
            <p:ph type="title" idx="4294967295"/>
          </p:nvPr>
        </p:nvSpPr>
        <p:spPr>
          <a:prstGeom prst="rect">
            <a:avLst/>
          </a:prstGeom>
        </p:spPr>
        <p:txBody>
          <a:bodyPr lIns="0" tIns="0" rIns="0" bIns="0" anchor="t"/>
          <a:lstStyle/>
          <a:p>
            <a:r>
              <a:rPr dirty="0" err="1">
                <a:latin typeface="Calibri"/>
              </a:rPr>
              <a:t>Modulhandbuch</a:t>
            </a:r>
            <a:r>
              <a:rPr sz="2400" dirty="0">
                <a:latin typeface="Calibri"/>
                <a:ea typeface="Calibri"/>
                <a:cs typeface="Calibri"/>
                <a:sym typeface="Calibri"/>
              </a:rPr>
              <a:t> </a:t>
            </a:r>
            <a:r>
              <a:rPr sz="2400" b="0" dirty="0">
                <a:latin typeface="Calibri"/>
                <a:ea typeface="Calibri"/>
                <a:cs typeface="Calibri"/>
                <a:sym typeface="Calibri"/>
              </a:rPr>
              <a:t>– </a:t>
            </a:r>
            <a:r>
              <a:rPr sz="2400" b="0" dirty="0" err="1">
                <a:latin typeface="Calibri"/>
                <a:ea typeface="Calibri"/>
                <a:cs typeface="Calibri"/>
                <a:sym typeface="Calibri"/>
              </a:rPr>
              <a:t>Begleitfach</a:t>
            </a:r>
            <a:r>
              <a:rPr lang="de-DE" sz="2400" b="0" dirty="0">
                <a:latin typeface="Calibri"/>
                <a:ea typeface="Calibri"/>
                <a:cs typeface="Calibri"/>
                <a:sym typeface="Calibri"/>
              </a:rPr>
              <a:t> (25%)</a:t>
            </a:r>
            <a:endParaRPr lang="de-DE" sz="2400" b="0" dirty="0">
              <a:latin typeface="Calibri"/>
              <a:ea typeface="Calibri"/>
              <a:cs typeface="Calibri"/>
            </a:endParaRPr>
          </a:p>
        </p:txBody>
      </p:sp>
      <p:graphicFrame>
        <p:nvGraphicFramePr>
          <p:cNvPr id="315" name="Tabelle"/>
          <p:cNvGraphicFramePr/>
          <p:nvPr>
            <p:extLst>
              <p:ext uri="{D42A27DB-BD31-4B8C-83A1-F6EECF244321}">
                <p14:modId xmlns:p14="http://schemas.microsoft.com/office/powerpoint/2010/main" val="3971187760"/>
              </p:ext>
            </p:extLst>
          </p:nvPr>
        </p:nvGraphicFramePr>
        <p:xfrm>
          <a:off x="662886" y="2192486"/>
          <a:ext cx="7310225" cy="1817448"/>
        </p:xfrm>
        <a:graphic>
          <a:graphicData uri="http://schemas.openxmlformats.org/drawingml/2006/table">
            <a:tbl>
              <a:tblPr>
                <a:tableStyleId>{4C3C2611-4C71-4FC5-86AE-919BDF0F9419}</a:tableStyleId>
              </a:tblPr>
              <a:tblGrid>
                <a:gridCol w="2443762">
                  <a:extLst>
                    <a:ext uri="{9D8B030D-6E8A-4147-A177-3AD203B41FA5}">
                      <a16:colId xmlns:a16="http://schemas.microsoft.com/office/drawing/2014/main" val="20000"/>
                    </a:ext>
                  </a:extLst>
                </a:gridCol>
                <a:gridCol w="1028276">
                  <a:extLst>
                    <a:ext uri="{9D8B030D-6E8A-4147-A177-3AD203B41FA5}">
                      <a16:colId xmlns:a16="http://schemas.microsoft.com/office/drawing/2014/main" val="20001"/>
                    </a:ext>
                  </a:extLst>
                </a:gridCol>
                <a:gridCol w="955857">
                  <a:extLst>
                    <a:ext uri="{9D8B030D-6E8A-4147-A177-3AD203B41FA5}">
                      <a16:colId xmlns:a16="http://schemas.microsoft.com/office/drawing/2014/main" val="20002"/>
                    </a:ext>
                  </a:extLst>
                </a:gridCol>
                <a:gridCol w="955857">
                  <a:extLst>
                    <a:ext uri="{9D8B030D-6E8A-4147-A177-3AD203B41FA5}">
                      <a16:colId xmlns:a16="http://schemas.microsoft.com/office/drawing/2014/main" val="20003"/>
                    </a:ext>
                  </a:extLst>
                </a:gridCol>
                <a:gridCol w="961544">
                  <a:extLst>
                    <a:ext uri="{9D8B030D-6E8A-4147-A177-3AD203B41FA5}">
                      <a16:colId xmlns:a16="http://schemas.microsoft.com/office/drawing/2014/main" val="20004"/>
                    </a:ext>
                  </a:extLst>
                </a:gridCol>
                <a:gridCol w="964929">
                  <a:extLst>
                    <a:ext uri="{9D8B030D-6E8A-4147-A177-3AD203B41FA5}">
                      <a16:colId xmlns:a16="http://schemas.microsoft.com/office/drawing/2014/main" val="20005"/>
                    </a:ext>
                  </a:extLst>
                </a:gridCol>
              </a:tblGrid>
              <a:tr h="247352">
                <a:tc gridSpan="2">
                  <a:txBody>
                    <a:bodyPr/>
                    <a:lstStyle/>
                    <a:p>
                      <a:pPr algn="l">
                        <a:defRPr sz="1400">
                          <a:latin typeface="Calibri"/>
                          <a:ea typeface="Calibri"/>
                          <a:cs typeface="Calibri"/>
                        </a:defRPr>
                      </a:pPr>
                      <a:r>
                        <a:rPr sz="1400" b="1">
                          <a:latin typeface="Calibri"/>
                          <a:ea typeface="+mj-ea"/>
                          <a:cs typeface="+mj-cs"/>
                          <a:sym typeface="Helvetica"/>
                        </a:rPr>
                        <a:t>Modul B 3.3a</a:t>
                      </a:r>
                      <a:r>
                        <a:rPr sz="1400">
                          <a:latin typeface="Calibri"/>
                        </a:rPr>
                        <a:t> – Basis – </a:t>
                      </a:r>
                      <a:r>
                        <a:rPr sz="1400" u="sng" err="1">
                          <a:latin typeface="Calibri"/>
                        </a:rPr>
                        <a:t>Wahlpflichtmodul</a:t>
                      </a:r>
                    </a:p>
                    <a:p>
                      <a:pPr algn="l">
                        <a:defRPr sz="1400" i="1">
                          <a:latin typeface="+mj-lt"/>
                          <a:ea typeface="+mj-ea"/>
                          <a:cs typeface="+mj-cs"/>
                          <a:sym typeface="Helvetica"/>
                        </a:defRPr>
                      </a:pPr>
                      <a:r>
                        <a:rPr sz="1400" err="1">
                          <a:latin typeface="Calibri"/>
                        </a:rPr>
                        <a:t>Germanistische</a:t>
                      </a:r>
                      <a:r>
                        <a:rPr sz="1400">
                          <a:latin typeface="Calibri"/>
                        </a:rPr>
                        <a:t> </a:t>
                      </a:r>
                      <a:r>
                        <a:rPr sz="1400" err="1">
                          <a:latin typeface="Calibri"/>
                        </a:rPr>
                        <a:t>Sprachwissenschaft</a:t>
                      </a:r>
                      <a:endParaRPr sz="1400">
                        <a:latin typeface="Calibri"/>
                      </a:endParaRPr>
                    </a:p>
                  </a:txBody>
                  <a:tcPr marL="0" marR="0" marT="0" marB="0" anchor="ctr"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FF"/>
                    </a:solidFill>
                  </a:tcPr>
                </a:tc>
                <a:tc hMerge="1">
                  <a:txBody>
                    <a:bodyPr/>
                    <a:lstStyle/>
                    <a:p>
                      <a:endParaRPr lang="de-DE"/>
                    </a:p>
                  </a:txBody>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000000"/>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254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extLst>
                  <a:ext uri="{0D108BD9-81ED-4DB2-BD59-A6C34878D82A}">
                    <a16:rowId xmlns:a16="http://schemas.microsoft.com/office/drawing/2014/main" val="10000"/>
                  </a:ext>
                </a:extLst>
              </a:tr>
              <a:tr h="247352">
                <a:tc>
                  <a:txBody>
                    <a:bodyPr/>
                    <a:lstStyle/>
                    <a:p>
                      <a:pPr algn="ctr">
                        <a:defRPr sz="1800"/>
                      </a:pPr>
                      <a:r>
                        <a:rPr sz="1400" b="1">
                          <a:solidFill>
                            <a:srgbClr val="FFFFFF"/>
                          </a:solidFill>
                          <a:latin typeface="Calibri"/>
                          <a:ea typeface="+mj-ea"/>
                          <a:cs typeface="+mj-cs"/>
                          <a:sym typeface="Helvetica"/>
                        </a:rPr>
                        <a:t>Titel der </a:t>
                      </a:r>
                      <a:r>
                        <a:rPr sz="1400" b="1" err="1">
                          <a:solidFill>
                            <a:srgbClr val="FFFFFF"/>
                          </a:solidFill>
                          <a:latin typeface="Calibri"/>
                          <a:ea typeface="+mj-ea"/>
                          <a:cs typeface="+mj-cs"/>
                          <a:sym typeface="Helvetica"/>
                        </a:rPr>
                        <a:t>Veranstaltung</a:t>
                      </a:r>
                    </a:p>
                  </a:txBody>
                  <a:tcPr marL="0" marR="0" marT="0" marB="0" anchor="ctr" horzOverflow="overflow">
                    <a:lnL w="254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a:solidFill>
                            <a:srgbClr val="FFFFFF"/>
                          </a:solidFill>
                          <a:latin typeface="Calibri"/>
                          <a:ea typeface="+mj-ea"/>
                          <a:cs typeface="+mj-cs"/>
                          <a:sym typeface="Helvetica"/>
                        </a:rPr>
                        <a:t>Art</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err="1">
                          <a:solidFill>
                            <a:srgbClr val="FFFFFF"/>
                          </a:solidFill>
                          <a:latin typeface="Calibri"/>
                          <a:ea typeface="+mj-ea"/>
                          <a:cs typeface="+mj-cs"/>
                          <a:sym typeface="Helvetica"/>
                        </a:rPr>
                        <a:t>Prüfung</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a:solidFill>
                            <a:srgbClr val="FFFFFF"/>
                          </a:solidFill>
                          <a:latin typeface="Calibri"/>
                          <a:ea typeface="+mj-ea"/>
                          <a:cs typeface="+mj-cs"/>
                          <a:sym typeface="Helvetica"/>
                        </a:rPr>
                        <a:t>SWS</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err="1">
                          <a:solidFill>
                            <a:srgbClr val="FFFFFF"/>
                          </a:solidFill>
                          <a:latin typeface="Calibri"/>
                          <a:ea typeface="+mj-ea"/>
                          <a:cs typeface="+mj-cs"/>
                          <a:sym typeface="Helvetica"/>
                        </a:rPr>
                        <a:t>empf</a:t>
                      </a:r>
                      <a:r>
                        <a:rPr sz="1400" b="1">
                          <a:solidFill>
                            <a:srgbClr val="FFFFFF"/>
                          </a:solidFill>
                          <a:latin typeface="Calibri"/>
                          <a:ea typeface="+mj-ea"/>
                          <a:cs typeface="+mj-cs"/>
                          <a:sym typeface="Helvetica"/>
                        </a:rPr>
                        <a:t>. Semester</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a:solidFill>
                            <a:srgbClr val="FFFFFF"/>
                          </a:solidFill>
                          <a:latin typeface="Calibri"/>
                          <a:ea typeface="+mj-ea"/>
                          <a:cs typeface="+mj-cs"/>
                          <a:sym typeface="Helvetica"/>
                        </a:rPr>
                        <a:t>LP</a:t>
                      </a:r>
                    </a:p>
                  </a:txBody>
                  <a:tcPr marL="0" marR="0" marT="0" marB="0" anchor="ctr" horzOverflow="overflow">
                    <a:lnL w="12700">
                      <a:solidFill>
                        <a:srgbClr val="000000"/>
                      </a:solidFill>
                    </a:lnL>
                    <a:lnR w="25400">
                      <a:solidFill>
                        <a:srgbClr val="000000"/>
                      </a:solidFill>
                    </a:lnR>
                    <a:lnT w="25400">
                      <a:solidFill>
                        <a:srgbClr val="000000"/>
                      </a:solidFill>
                    </a:lnT>
                    <a:lnB w="31750">
                      <a:solidFill>
                        <a:srgbClr val="000000"/>
                      </a:solidFill>
                      <a:miter lim="400000"/>
                    </a:lnB>
                    <a:solidFill>
                      <a:srgbClr val="C51429">
                        <a:alpha val="50000"/>
                      </a:srgbClr>
                    </a:solidFill>
                  </a:tcPr>
                </a:tc>
                <a:extLst>
                  <a:ext uri="{0D108BD9-81ED-4DB2-BD59-A6C34878D82A}">
                    <a16:rowId xmlns:a16="http://schemas.microsoft.com/office/drawing/2014/main" val="10001"/>
                  </a:ext>
                </a:extLst>
              </a:tr>
              <a:tr h="2473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31750">
                      <a:solidFill>
                        <a:srgbClr val="000000"/>
                      </a:solidFill>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247352">
                <a:tc>
                  <a:txBody>
                    <a:bodyPr/>
                    <a:lstStyle/>
                    <a:p>
                      <a:pPr algn="l">
                        <a:defRPr sz="1400">
                          <a:latin typeface="Calibri"/>
                          <a:ea typeface="Calibri"/>
                          <a:cs typeface="Calibri"/>
                        </a:defRPr>
                      </a:pPr>
                      <a:r>
                        <a:rPr sz="1400" dirty="0" err="1">
                          <a:latin typeface="Calibri"/>
                        </a:rPr>
                        <a:t>Hauptseminar</a:t>
                      </a:r>
                      <a:r>
                        <a:rPr sz="1400" dirty="0">
                          <a:latin typeface="Calibri"/>
                        </a:rPr>
                        <a:t> </a:t>
                      </a:r>
                      <a:r>
                        <a:rPr sz="1400" dirty="0" err="1">
                          <a:latin typeface="Calibri"/>
                        </a:rPr>
                        <a:t>Linguistik</a:t>
                      </a:r>
                      <a:endParaRPr sz="1400" dirty="0">
                        <a:latin typeface="Calibri"/>
                      </a:endParaRP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HS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Hausarbeit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5–6</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9</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3175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234652">
                <a:tc>
                  <a:txBody>
                    <a:bodyPr/>
                    <a:lstStyle/>
                    <a:p>
                      <a:pPr algn="l">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solidFill>
                    </a:lnL>
                    <a:lnR w="127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alpha val="0"/>
                        </a:srgbClr>
                      </a:solidFill>
                    </a:lnL>
                    <a:lnR w="25400">
                      <a:solidFill>
                        <a:srgbClr val="000000"/>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800"/>
                      </a:pPr>
                      <a:r>
                        <a:rPr sz="1400" b="1">
                          <a:solidFill>
                            <a:srgbClr val="FFFFFF"/>
                          </a:solidFill>
                          <a:latin typeface="Calibri"/>
                          <a:ea typeface="+mj-ea"/>
                          <a:cs typeface="+mj-cs"/>
                          <a:sym typeface="Helvetica"/>
                        </a:rPr>
                        <a:t>2</a:t>
                      </a:r>
                    </a:p>
                  </a:txBody>
                  <a:tcPr marL="0" marR="0" marT="0" marB="0" anchor="ctr" horzOverflow="overflow">
                    <a:lnL w="25400">
                      <a:solidFill>
                        <a:srgbClr val="000000"/>
                      </a:solidFill>
                    </a:lnL>
                    <a:lnR w="12700">
                      <a:solidFill>
                        <a:srgbClr val="000000"/>
                      </a:solidFill>
                    </a:lnR>
                    <a:lnT w="31750">
                      <a:solidFill>
                        <a:srgbClr val="000000"/>
                      </a:solidFill>
                    </a:lnT>
                    <a:lnB w="25400">
                      <a:solidFill>
                        <a:srgbClr val="000000"/>
                      </a:solidFill>
                    </a:lnB>
                    <a:solidFill>
                      <a:srgbClr val="C51429">
                        <a:alpha val="50000"/>
                      </a:srgbClr>
                    </a:solidFill>
                  </a:tcPr>
                </a:tc>
                <a:tc>
                  <a:txBody>
                    <a:bodyPr/>
                    <a:lstStyle/>
                    <a:p>
                      <a:pPr algn="ctr">
                        <a:defRPr sz="1800"/>
                      </a:pPr>
                      <a:r>
                        <a:rPr sz="1400" b="1">
                          <a:solidFill>
                            <a:srgbClr val="FFFFFF"/>
                          </a:solidFill>
                          <a:latin typeface="Calibri"/>
                          <a:ea typeface="+mj-ea"/>
                          <a:cs typeface="+mj-cs"/>
                          <a:sym typeface="Helvetica"/>
                        </a:rPr>
                        <a:t>5–6</a:t>
                      </a:r>
                    </a:p>
                  </a:txBody>
                  <a:tcPr marL="0" marR="0" marT="0" marB="0" anchor="ctr" horzOverflow="overflow">
                    <a:lnL w="12700">
                      <a:solidFill>
                        <a:srgbClr val="000000"/>
                      </a:solidFill>
                    </a:lnL>
                    <a:lnR w="12700">
                      <a:solidFill>
                        <a:srgbClr val="000000"/>
                      </a:solidFill>
                    </a:lnR>
                    <a:lnT w="31750">
                      <a:solidFill>
                        <a:srgbClr val="000000"/>
                      </a:solidFill>
                    </a:lnT>
                    <a:lnB w="25400">
                      <a:solidFill>
                        <a:srgbClr val="000000"/>
                      </a:solidFill>
                    </a:lnB>
                    <a:solidFill>
                      <a:srgbClr val="C51429">
                        <a:alpha val="50000"/>
                      </a:srgbClr>
                    </a:solidFill>
                  </a:tcPr>
                </a:tc>
                <a:tc>
                  <a:txBody>
                    <a:bodyPr/>
                    <a:lstStyle/>
                    <a:p>
                      <a:pPr algn="ctr">
                        <a:defRPr sz="1800"/>
                      </a:pPr>
                      <a:r>
                        <a:rPr sz="1400" b="1" dirty="0">
                          <a:solidFill>
                            <a:srgbClr val="FFFFFF"/>
                          </a:solidFill>
                          <a:latin typeface="Calibri"/>
                          <a:ea typeface="+mj-ea"/>
                          <a:cs typeface="+mj-cs"/>
                          <a:sym typeface="Helvetica"/>
                        </a:rPr>
                        <a:t>9</a:t>
                      </a:r>
                    </a:p>
                  </a:txBody>
                  <a:tcPr marL="0" marR="0" marT="0" marB="0" anchor="ctr" horzOverflow="overflow">
                    <a:lnL w="12700">
                      <a:solidFill>
                        <a:srgbClr val="000000"/>
                      </a:solidFill>
                    </a:lnL>
                    <a:lnR w="25400">
                      <a:solidFill>
                        <a:srgbClr val="000000"/>
                      </a:solidFill>
                    </a:lnR>
                    <a:lnT w="31750">
                      <a:solidFill>
                        <a:srgbClr val="000000"/>
                      </a:solidFill>
                    </a:lnT>
                    <a:lnB w="25400">
                      <a:solidFill>
                        <a:srgbClr val="000000"/>
                      </a:solidFill>
                    </a:lnB>
                    <a:solidFill>
                      <a:srgbClr val="C51429">
                        <a:alpha val="50000"/>
                      </a:srgbClr>
                    </a:solidFill>
                  </a:tcPr>
                </a:tc>
                <a:extLst>
                  <a:ext uri="{0D108BD9-81ED-4DB2-BD59-A6C34878D82A}">
                    <a16:rowId xmlns:a16="http://schemas.microsoft.com/office/drawing/2014/main" val="10005"/>
                  </a:ext>
                </a:extLst>
              </a:tr>
            </a:tbl>
          </a:graphicData>
        </a:graphic>
      </p:graphicFrame>
      <p:sp>
        <p:nvSpPr>
          <p:cNvPr id="316" name="Achtung: Schwerpunktwahl beachten!"/>
          <p:cNvSpPr txBox="1"/>
          <p:nvPr/>
        </p:nvSpPr>
        <p:spPr>
          <a:xfrm>
            <a:off x="670844" y="4375980"/>
            <a:ext cx="7294312" cy="345441"/>
          </a:xfrm>
          <a:prstGeom prst="rect">
            <a:avLst/>
          </a:prstGeom>
          <a:ln w="12700">
            <a:solidFill>
              <a:srgbClr val="C51429">
                <a:alpha val="50000"/>
              </a:srgbClr>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100000"/>
              </a:lnSpc>
              <a:defRPr sz="1600" b="0">
                <a:latin typeface="Calibri"/>
                <a:ea typeface="Calibri"/>
                <a:cs typeface="Calibri"/>
                <a:sym typeface="Calibri"/>
              </a:defRPr>
            </a:lvl1pPr>
          </a:lstStyle>
          <a:p>
            <a:r>
              <a:t>Achtung: Schwerpunktwahl beachten!</a:t>
            </a:r>
          </a:p>
        </p:txBody>
      </p:sp>
      <p:sp>
        <p:nvSpPr>
          <p:cNvPr id="2" name="Foliennummernplatzhalter 1">
            <a:extLst>
              <a:ext uri="{FF2B5EF4-FFF2-40B4-BE49-F238E27FC236}">
                <a16:creationId xmlns:a16="http://schemas.microsoft.com/office/drawing/2014/main" id="{4EB28295-C997-CA46-BDA3-1F24DFDA9AB6}"/>
              </a:ext>
            </a:extLst>
          </p:cNvPr>
          <p:cNvSpPr>
            <a:spLocks noGrp="1"/>
          </p:cNvSpPr>
          <p:nvPr>
            <p:ph type="sldNum" sz="quarter" idx="2"/>
          </p:nvPr>
        </p:nvSpPr>
        <p:spPr/>
        <p:txBody>
          <a:bodyPr/>
          <a:lstStyle/>
          <a:p>
            <a:fld id="{86CB4B4D-7CA3-9044-876B-883B54F8677D}" type="slidenum">
              <a:rPr lang="de-DE" smtClean="0"/>
              <a:t>60</a:t>
            </a:fld>
            <a:endParaRPr lang="de-DE"/>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Modulhandbuch – Begleitfach"/>
          <p:cNvSpPr txBox="1">
            <a:spLocks noGrp="1"/>
          </p:cNvSpPr>
          <p:nvPr>
            <p:ph type="title" idx="4294967295"/>
          </p:nvPr>
        </p:nvSpPr>
        <p:spPr>
          <a:prstGeom prst="rect">
            <a:avLst/>
          </a:prstGeom>
        </p:spPr>
        <p:txBody>
          <a:bodyPr lIns="0" tIns="0" rIns="0" bIns="0" anchor="t"/>
          <a:lstStyle/>
          <a:p>
            <a:r>
              <a:rPr dirty="0" err="1">
                <a:latin typeface="Calibri"/>
              </a:rPr>
              <a:t>Modulhandbuch</a:t>
            </a:r>
            <a:r>
              <a:rPr sz="2400" dirty="0">
                <a:latin typeface="Calibri"/>
                <a:ea typeface="Calibri"/>
                <a:cs typeface="Calibri"/>
                <a:sym typeface="Calibri"/>
              </a:rPr>
              <a:t> </a:t>
            </a:r>
            <a:r>
              <a:rPr sz="2400" b="0" dirty="0">
                <a:latin typeface="Calibri"/>
                <a:ea typeface="Calibri"/>
                <a:cs typeface="Calibri"/>
                <a:sym typeface="Calibri"/>
              </a:rPr>
              <a:t>– </a:t>
            </a:r>
            <a:r>
              <a:rPr sz="2400" b="0" dirty="0" err="1">
                <a:latin typeface="Calibri"/>
                <a:ea typeface="Calibri"/>
                <a:cs typeface="Calibri"/>
                <a:sym typeface="Calibri"/>
              </a:rPr>
              <a:t>Begleitfach</a:t>
            </a:r>
            <a:r>
              <a:rPr lang="de-DE" sz="2400" b="0" dirty="0">
                <a:latin typeface="Calibri"/>
                <a:ea typeface="Calibri"/>
                <a:cs typeface="Calibri"/>
                <a:sym typeface="Calibri"/>
              </a:rPr>
              <a:t> (25%)</a:t>
            </a:r>
            <a:endParaRPr lang="de-DE" sz="2400" b="0" dirty="0">
              <a:latin typeface="Calibri"/>
              <a:ea typeface="Calibri"/>
              <a:cs typeface="Calibri"/>
            </a:endParaRPr>
          </a:p>
        </p:txBody>
      </p:sp>
      <p:graphicFrame>
        <p:nvGraphicFramePr>
          <p:cNvPr id="321" name="Tabelle"/>
          <p:cNvGraphicFramePr/>
          <p:nvPr>
            <p:extLst>
              <p:ext uri="{D42A27DB-BD31-4B8C-83A1-F6EECF244321}">
                <p14:modId xmlns:p14="http://schemas.microsoft.com/office/powerpoint/2010/main" val="475841895"/>
              </p:ext>
            </p:extLst>
          </p:nvPr>
        </p:nvGraphicFramePr>
        <p:xfrm>
          <a:off x="662886" y="1844962"/>
          <a:ext cx="7310225" cy="2210176"/>
        </p:xfrm>
        <a:graphic>
          <a:graphicData uri="http://schemas.openxmlformats.org/drawingml/2006/table">
            <a:tbl>
              <a:tblPr>
                <a:tableStyleId>{4C3C2611-4C71-4FC5-86AE-919BDF0F9419}</a:tableStyleId>
              </a:tblPr>
              <a:tblGrid>
                <a:gridCol w="2443762">
                  <a:extLst>
                    <a:ext uri="{9D8B030D-6E8A-4147-A177-3AD203B41FA5}">
                      <a16:colId xmlns:a16="http://schemas.microsoft.com/office/drawing/2014/main" val="20000"/>
                    </a:ext>
                  </a:extLst>
                </a:gridCol>
                <a:gridCol w="1028276">
                  <a:extLst>
                    <a:ext uri="{9D8B030D-6E8A-4147-A177-3AD203B41FA5}">
                      <a16:colId xmlns:a16="http://schemas.microsoft.com/office/drawing/2014/main" val="20001"/>
                    </a:ext>
                  </a:extLst>
                </a:gridCol>
                <a:gridCol w="955857">
                  <a:extLst>
                    <a:ext uri="{9D8B030D-6E8A-4147-A177-3AD203B41FA5}">
                      <a16:colId xmlns:a16="http://schemas.microsoft.com/office/drawing/2014/main" val="20002"/>
                    </a:ext>
                  </a:extLst>
                </a:gridCol>
                <a:gridCol w="955857">
                  <a:extLst>
                    <a:ext uri="{9D8B030D-6E8A-4147-A177-3AD203B41FA5}">
                      <a16:colId xmlns:a16="http://schemas.microsoft.com/office/drawing/2014/main" val="20003"/>
                    </a:ext>
                  </a:extLst>
                </a:gridCol>
                <a:gridCol w="961544">
                  <a:extLst>
                    <a:ext uri="{9D8B030D-6E8A-4147-A177-3AD203B41FA5}">
                      <a16:colId xmlns:a16="http://schemas.microsoft.com/office/drawing/2014/main" val="20004"/>
                    </a:ext>
                  </a:extLst>
                </a:gridCol>
                <a:gridCol w="964929">
                  <a:extLst>
                    <a:ext uri="{9D8B030D-6E8A-4147-A177-3AD203B41FA5}">
                      <a16:colId xmlns:a16="http://schemas.microsoft.com/office/drawing/2014/main" val="20005"/>
                    </a:ext>
                  </a:extLst>
                </a:gridCol>
              </a:tblGrid>
              <a:tr h="247352">
                <a:tc gridSpan="2">
                  <a:txBody>
                    <a:bodyPr/>
                    <a:lstStyle/>
                    <a:p>
                      <a:pPr algn="l">
                        <a:defRPr sz="1400">
                          <a:latin typeface="Calibri"/>
                          <a:ea typeface="Calibri"/>
                          <a:cs typeface="Calibri"/>
                        </a:defRPr>
                      </a:pPr>
                      <a:r>
                        <a:rPr sz="1400" b="1">
                          <a:latin typeface="Calibri"/>
                          <a:ea typeface="+mj-ea"/>
                          <a:cs typeface="+mj-cs"/>
                          <a:sym typeface="Helvetica"/>
                        </a:rPr>
                        <a:t>Modul B 3.3b</a:t>
                      </a:r>
                      <a:r>
                        <a:rPr sz="1400">
                          <a:latin typeface="Calibri"/>
                        </a:rPr>
                        <a:t> – Basis – </a:t>
                      </a:r>
                      <a:r>
                        <a:rPr sz="1400" u="sng" err="1">
                          <a:latin typeface="Calibri"/>
                        </a:rPr>
                        <a:t>Wahlpflichtmodul</a:t>
                      </a:r>
                    </a:p>
                    <a:p>
                      <a:pPr algn="l">
                        <a:defRPr sz="1400" i="1">
                          <a:latin typeface="+mj-lt"/>
                          <a:ea typeface="+mj-ea"/>
                          <a:cs typeface="+mj-cs"/>
                          <a:sym typeface="Helvetica"/>
                        </a:defRPr>
                      </a:pPr>
                      <a:r>
                        <a:rPr sz="1400" err="1">
                          <a:latin typeface="Calibri"/>
                        </a:rPr>
                        <a:t>Ältere</a:t>
                      </a:r>
                      <a:r>
                        <a:rPr sz="1400">
                          <a:latin typeface="Calibri"/>
                        </a:rPr>
                        <a:t> deutsche </a:t>
                      </a:r>
                      <a:r>
                        <a:rPr sz="1400" err="1">
                          <a:latin typeface="Calibri"/>
                        </a:rPr>
                        <a:t>Philologie</a:t>
                      </a:r>
                      <a:endParaRPr sz="1400">
                        <a:latin typeface="Calibri"/>
                      </a:endParaRPr>
                    </a:p>
                  </a:txBody>
                  <a:tcPr marL="0" marR="0" marT="0" marB="0" anchor="ctr"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FF"/>
                    </a:solidFill>
                  </a:tcPr>
                </a:tc>
                <a:tc hMerge="1">
                  <a:txBody>
                    <a:bodyPr/>
                    <a:lstStyle/>
                    <a:p>
                      <a:endParaRPr lang="de-DE"/>
                    </a:p>
                  </a:txBody>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000000"/>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254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extLst>
                  <a:ext uri="{0D108BD9-81ED-4DB2-BD59-A6C34878D82A}">
                    <a16:rowId xmlns:a16="http://schemas.microsoft.com/office/drawing/2014/main" val="10000"/>
                  </a:ext>
                </a:extLst>
              </a:tr>
              <a:tr h="247352">
                <a:tc>
                  <a:txBody>
                    <a:bodyPr/>
                    <a:lstStyle/>
                    <a:p>
                      <a:pPr algn="ctr">
                        <a:defRPr sz="1800"/>
                      </a:pPr>
                      <a:r>
                        <a:rPr sz="1400" b="1">
                          <a:solidFill>
                            <a:srgbClr val="FFFFFF"/>
                          </a:solidFill>
                          <a:latin typeface="Calibri"/>
                          <a:ea typeface="+mj-ea"/>
                          <a:cs typeface="+mj-cs"/>
                          <a:sym typeface="Helvetica"/>
                        </a:rPr>
                        <a:t>Titel der </a:t>
                      </a:r>
                      <a:r>
                        <a:rPr sz="1400" b="1" err="1">
                          <a:solidFill>
                            <a:srgbClr val="FFFFFF"/>
                          </a:solidFill>
                          <a:latin typeface="Calibri"/>
                          <a:ea typeface="+mj-ea"/>
                          <a:cs typeface="+mj-cs"/>
                          <a:sym typeface="Helvetica"/>
                        </a:rPr>
                        <a:t>Veranstaltung</a:t>
                      </a:r>
                    </a:p>
                  </a:txBody>
                  <a:tcPr marL="0" marR="0" marT="0" marB="0" anchor="ctr" horzOverflow="overflow">
                    <a:lnL w="254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a:solidFill>
                            <a:srgbClr val="FFFFFF"/>
                          </a:solidFill>
                          <a:latin typeface="Calibri"/>
                          <a:ea typeface="+mj-ea"/>
                          <a:cs typeface="+mj-cs"/>
                          <a:sym typeface="Helvetica"/>
                        </a:rPr>
                        <a:t>Art</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err="1">
                          <a:solidFill>
                            <a:srgbClr val="FFFFFF"/>
                          </a:solidFill>
                          <a:latin typeface="Calibri"/>
                          <a:ea typeface="+mj-ea"/>
                          <a:cs typeface="+mj-cs"/>
                          <a:sym typeface="Helvetica"/>
                        </a:rPr>
                        <a:t>Prüfung</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a:solidFill>
                            <a:srgbClr val="FFFFFF"/>
                          </a:solidFill>
                          <a:latin typeface="Calibri"/>
                          <a:ea typeface="+mj-ea"/>
                          <a:cs typeface="+mj-cs"/>
                          <a:sym typeface="Helvetica"/>
                        </a:rPr>
                        <a:t>SWS</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err="1">
                          <a:solidFill>
                            <a:srgbClr val="FFFFFF"/>
                          </a:solidFill>
                          <a:latin typeface="Calibri"/>
                          <a:ea typeface="+mj-ea"/>
                          <a:cs typeface="+mj-cs"/>
                          <a:sym typeface="Helvetica"/>
                        </a:rPr>
                        <a:t>empf</a:t>
                      </a:r>
                      <a:r>
                        <a:rPr sz="1400" b="1">
                          <a:solidFill>
                            <a:srgbClr val="FFFFFF"/>
                          </a:solidFill>
                          <a:latin typeface="Calibri"/>
                          <a:ea typeface="+mj-ea"/>
                          <a:cs typeface="+mj-cs"/>
                          <a:sym typeface="Helvetica"/>
                        </a:rPr>
                        <a:t>. Semester</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a:solidFill>
                            <a:srgbClr val="FFFFFF"/>
                          </a:solidFill>
                          <a:latin typeface="Calibri"/>
                          <a:ea typeface="+mj-ea"/>
                          <a:cs typeface="+mj-cs"/>
                          <a:sym typeface="Helvetica"/>
                        </a:rPr>
                        <a:t>LP</a:t>
                      </a:r>
                    </a:p>
                  </a:txBody>
                  <a:tcPr marL="0" marR="0" marT="0" marB="0" anchor="ctr" horzOverflow="overflow">
                    <a:lnL w="12700">
                      <a:solidFill>
                        <a:srgbClr val="000000"/>
                      </a:solidFill>
                    </a:lnL>
                    <a:lnR w="25400">
                      <a:solidFill>
                        <a:srgbClr val="000000"/>
                      </a:solidFill>
                    </a:lnR>
                    <a:lnT w="25400">
                      <a:solidFill>
                        <a:srgbClr val="000000"/>
                      </a:solidFill>
                    </a:lnT>
                    <a:lnB w="31750">
                      <a:solidFill>
                        <a:srgbClr val="000000"/>
                      </a:solidFill>
                      <a:miter lim="400000"/>
                    </a:lnB>
                    <a:solidFill>
                      <a:srgbClr val="C51429">
                        <a:alpha val="50000"/>
                      </a:srgbClr>
                    </a:solidFill>
                  </a:tcPr>
                </a:tc>
                <a:extLst>
                  <a:ext uri="{0D108BD9-81ED-4DB2-BD59-A6C34878D82A}">
                    <a16:rowId xmlns:a16="http://schemas.microsoft.com/office/drawing/2014/main" val="10001"/>
                  </a:ext>
                </a:extLst>
              </a:tr>
              <a:tr h="2473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31750">
                      <a:solidFill>
                        <a:srgbClr val="000000"/>
                      </a:solidFill>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247352">
                <a:tc>
                  <a:txBody>
                    <a:bodyPr/>
                    <a:lstStyle/>
                    <a:p>
                      <a:pPr algn="l">
                        <a:defRPr sz="1400">
                          <a:latin typeface="Calibri"/>
                          <a:ea typeface="Calibri"/>
                          <a:cs typeface="Calibri"/>
                        </a:defRPr>
                      </a:pPr>
                      <a:r>
                        <a:rPr sz="1400" err="1">
                          <a:latin typeface="Calibri"/>
                        </a:rPr>
                        <a:t>Hauptseminar</a:t>
                      </a:r>
                      <a:r>
                        <a:rPr sz="1400">
                          <a:latin typeface="Calibri"/>
                        </a:rPr>
                        <a:t> </a:t>
                      </a:r>
                      <a:r>
                        <a:rPr sz="1400" err="1">
                          <a:latin typeface="Calibri"/>
                        </a:rPr>
                        <a:t>Mediävistik</a:t>
                      </a:r>
                    </a:p>
                    <a:p>
                      <a:pPr algn="l">
                        <a:defRPr sz="1400">
                          <a:latin typeface="Calibri"/>
                          <a:ea typeface="Calibri"/>
                          <a:cs typeface="Calibri"/>
                        </a:defRPr>
                      </a:pPr>
                      <a:r>
                        <a:rPr sz="1400">
                          <a:latin typeface="Calibri"/>
                        </a:rPr>
                        <a:t>(</a:t>
                      </a:r>
                      <a:r>
                        <a:rPr sz="1400" i="1">
                          <a:latin typeface="Calibri"/>
                          <a:ea typeface="+mj-ea"/>
                          <a:cs typeface="+mj-cs"/>
                          <a:sym typeface="Helvetica"/>
                        </a:rPr>
                        <a:t>Epik</a:t>
                      </a:r>
                      <a:r>
                        <a:rPr sz="1400">
                          <a:latin typeface="Calibri"/>
                        </a:rPr>
                        <a:t> </a:t>
                      </a:r>
                      <a:r>
                        <a:rPr sz="1400" err="1">
                          <a:latin typeface="Calibri"/>
                        </a:rPr>
                        <a:t>oder</a:t>
                      </a:r>
                      <a:r>
                        <a:rPr sz="1400">
                          <a:latin typeface="Calibri"/>
                        </a:rPr>
                        <a:t> </a:t>
                      </a:r>
                      <a:r>
                        <a:rPr sz="1400" i="1">
                          <a:latin typeface="Calibri"/>
                          <a:ea typeface="+mj-ea"/>
                          <a:cs typeface="+mj-cs"/>
                          <a:sym typeface="Helvetica"/>
                        </a:rPr>
                        <a:t>Lyrik</a:t>
                      </a:r>
                      <a:r>
                        <a:rPr sz="1400">
                          <a:latin typeface="Calibri"/>
                        </a:rPr>
                        <a:t>; Wahl der </a:t>
                      </a:r>
                      <a:r>
                        <a:rPr sz="1400" err="1">
                          <a:latin typeface="Calibri"/>
                        </a:rPr>
                        <a:t>Gattung</a:t>
                      </a:r>
                      <a:r>
                        <a:rPr sz="1400">
                          <a:latin typeface="Calibri"/>
                        </a:rPr>
                        <a:t> </a:t>
                      </a:r>
                      <a:r>
                        <a:rPr sz="1400" err="1">
                          <a:latin typeface="Calibri"/>
                        </a:rPr>
                        <a:t>komplementär</a:t>
                      </a:r>
                      <a:r>
                        <a:rPr sz="1400">
                          <a:latin typeface="Calibri"/>
                        </a:rPr>
                        <a:t> </a:t>
                      </a:r>
                      <a:r>
                        <a:rPr sz="1400" err="1">
                          <a:latin typeface="Calibri"/>
                        </a:rPr>
                        <a:t>zu</a:t>
                      </a:r>
                      <a:r>
                        <a:rPr sz="1400">
                          <a:latin typeface="Calibri"/>
                        </a:rPr>
                        <a:t> B 2.3)</a:t>
                      </a: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HS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Hausarbeit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5–6</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9</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3175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234652">
                <a:tc>
                  <a:txBody>
                    <a:bodyPr/>
                    <a:lstStyle/>
                    <a:p>
                      <a:pPr algn="l">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solidFill>
                    </a:lnL>
                    <a:lnR w="127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alpha val="0"/>
                        </a:srgbClr>
                      </a:solidFill>
                    </a:lnL>
                    <a:lnR w="25400">
                      <a:solidFill>
                        <a:srgbClr val="000000"/>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800"/>
                      </a:pPr>
                      <a:r>
                        <a:rPr sz="1400" b="1">
                          <a:solidFill>
                            <a:srgbClr val="FFFFFF"/>
                          </a:solidFill>
                          <a:latin typeface="Calibri"/>
                          <a:ea typeface="+mj-ea"/>
                          <a:cs typeface="+mj-cs"/>
                          <a:sym typeface="Helvetica"/>
                        </a:rPr>
                        <a:t>2</a:t>
                      </a:r>
                    </a:p>
                  </a:txBody>
                  <a:tcPr marL="0" marR="0" marT="0" marB="0" anchor="ctr" horzOverflow="overflow">
                    <a:lnL w="25400">
                      <a:solidFill>
                        <a:srgbClr val="000000"/>
                      </a:solidFill>
                    </a:lnL>
                    <a:lnR w="12700">
                      <a:solidFill>
                        <a:srgbClr val="000000"/>
                      </a:solidFill>
                    </a:lnR>
                    <a:lnT w="31750">
                      <a:solidFill>
                        <a:srgbClr val="000000"/>
                      </a:solidFill>
                    </a:lnT>
                    <a:lnB w="25400">
                      <a:solidFill>
                        <a:srgbClr val="000000"/>
                      </a:solidFill>
                    </a:lnB>
                    <a:solidFill>
                      <a:srgbClr val="C51429">
                        <a:alpha val="50000"/>
                      </a:srgbClr>
                    </a:solidFill>
                  </a:tcPr>
                </a:tc>
                <a:tc>
                  <a:txBody>
                    <a:bodyPr/>
                    <a:lstStyle/>
                    <a:p>
                      <a:pPr algn="ctr">
                        <a:defRPr sz="1800"/>
                      </a:pPr>
                      <a:r>
                        <a:rPr sz="1400" b="1">
                          <a:solidFill>
                            <a:srgbClr val="FFFFFF"/>
                          </a:solidFill>
                          <a:latin typeface="Calibri"/>
                          <a:ea typeface="+mj-ea"/>
                          <a:cs typeface="+mj-cs"/>
                          <a:sym typeface="Helvetica"/>
                        </a:rPr>
                        <a:t>5–6</a:t>
                      </a:r>
                    </a:p>
                  </a:txBody>
                  <a:tcPr marL="0" marR="0" marT="0" marB="0" anchor="ctr" horzOverflow="overflow">
                    <a:lnL w="12700">
                      <a:solidFill>
                        <a:srgbClr val="000000"/>
                      </a:solidFill>
                    </a:lnL>
                    <a:lnR w="12700">
                      <a:solidFill>
                        <a:srgbClr val="000000"/>
                      </a:solidFill>
                    </a:lnR>
                    <a:lnT w="31750">
                      <a:solidFill>
                        <a:srgbClr val="000000"/>
                      </a:solidFill>
                    </a:lnT>
                    <a:lnB w="25400">
                      <a:solidFill>
                        <a:srgbClr val="000000"/>
                      </a:solidFill>
                    </a:lnB>
                    <a:solidFill>
                      <a:srgbClr val="C51429">
                        <a:alpha val="50000"/>
                      </a:srgbClr>
                    </a:solidFill>
                  </a:tcPr>
                </a:tc>
                <a:tc>
                  <a:txBody>
                    <a:bodyPr/>
                    <a:lstStyle/>
                    <a:p>
                      <a:pPr algn="ctr">
                        <a:defRPr sz="1800"/>
                      </a:pPr>
                      <a:r>
                        <a:rPr sz="1400" b="1">
                          <a:solidFill>
                            <a:srgbClr val="FFFFFF"/>
                          </a:solidFill>
                          <a:latin typeface="Calibri"/>
                          <a:ea typeface="+mj-ea"/>
                          <a:cs typeface="+mj-cs"/>
                          <a:sym typeface="Helvetica"/>
                        </a:rPr>
                        <a:t>9</a:t>
                      </a:r>
                    </a:p>
                  </a:txBody>
                  <a:tcPr marL="0" marR="0" marT="0" marB="0" anchor="ctr" horzOverflow="overflow">
                    <a:lnL w="12700">
                      <a:solidFill>
                        <a:srgbClr val="000000"/>
                      </a:solidFill>
                    </a:lnL>
                    <a:lnR w="25400">
                      <a:solidFill>
                        <a:srgbClr val="000000"/>
                      </a:solidFill>
                    </a:lnR>
                    <a:lnT w="31750">
                      <a:solidFill>
                        <a:srgbClr val="000000"/>
                      </a:solidFill>
                    </a:lnT>
                    <a:lnB w="25400">
                      <a:solidFill>
                        <a:srgbClr val="000000"/>
                      </a:solidFill>
                    </a:lnB>
                    <a:solidFill>
                      <a:srgbClr val="C51429">
                        <a:alpha val="50000"/>
                      </a:srgbClr>
                    </a:solidFill>
                  </a:tcPr>
                </a:tc>
                <a:extLst>
                  <a:ext uri="{0D108BD9-81ED-4DB2-BD59-A6C34878D82A}">
                    <a16:rowId xmlns:a16="http://schemas.microsoft.com/office/drawing/2014/main" val="10005"/>
                  </a:ext>
                </a:extLst>
              </a:tr>
            </a:tbl>
          </a:graphicData>
        </a:graphic>
      </p:graphicFrame>
      <p:sp>
        <p:nvSpPr>
          <p:cNvPr id="322" name="Achtung: Schwerpunktwahl beachten!"/>
          <p:cNvSpPr txBox="1"/>
          <p:nvPr/>
        </p:nvSpPr>
        <p:spPr>
          <a:xfrm>
            <a:off x="670844" y="4477337"/>
            <a:ext cx="7294312" cy="345441"/>
          </a:xfrm>
          <a:prstGeom prst="rect">
            <a:avLst/>
          </a:prstGeom>
          <a:ln w="12700">
            <a:solidFill>
              <a:srgbClr val="C51429">
                <a:alpha val="50000"/>
              </a:srgbClr>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100000"/>
              </a:lnSpc>
              <a:defRPr sz="1600" b="0">
                <a:latin typeface="Calibri"/>
                <a:ea typeface="Calibri"/>
                <a:cs typeface="Calibri"/>
                <a:sym typeface="Calibri"/>
              </a:defRPr>
            </a:lvl1pPr>
          </a:lstStyle>
          <a:p>
            <a:r>
              <a:t>Achtung: Schwerpunktwahl beachten!</a:t>
            </a:r>
          </a:p>
        </p:txBody>
      </p:sp>
      <p:sp>
        <p:nvSpPr>
          <p:cNvPr id="2" name="Foliennummernplatzhalter 1">
            <a:extLst>
              <a:ext uri="{FF2B5EF4-FFF2-40B4-BE49-F238E27FC236}">
                <a16:creationId xmlns:a16="http://schemas.microsoft.com/office/drawing/2014/main" id="{915AE159-F745-644A-B54F-EBDDC1A284FC}"/>
              </a:ext>
            </a:extLst>
          </p:cNvPr>
          <p:cNvSpPr>
            <a:spLocks noGrp="1"/>
          </p:cNvSpPr>
          <p:nvPr>
            <p:ph type="sldNum" sz="quarter" idx="2"/>
          </p:nvPr>
        </p:nvSpPr>
        <p:spPr/>
        <p:txBody>
          <a:bodyPr/>
          <a:lstStyle/>
          <a:p>
            <a:fld id="{86CB4B4D-7CA3-9044-876B-883B54F8677D}" type="slidenum">
              <a:rPr lang="de-DE" smtClean="0"/>
              <a:t>61</a:t>
            </a:fld>
            <a:endParaRPr lang="de-DE"/>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Modulhandbuch – Begleitfach"/>
          <p:cNvSpPr txBox="1">
            <a:spLocks noGrp="1"/>
          </p:cNvSpPr>
          <p:nvPr>
            <p:ph type="title" idx="4294967295"/>
          </p:nvPr>
        </p:nvSpPr>
        <p:spPr>
          <a:prstGeom prst="rect">
            <a:avLst/>
          </a:prstGeom>
        </p:spPr>
        <p:txBody>
          <a:bodyPr lIns="0" tIns="0" rIns="0" bIns="0" anchor="t"/>
          <a:lstStyle/>
          <a:p>
            <a:r>
              <a:rPr dirty="0" err="1">
                <a:latin typeface="Calibri"/>
              </a:rPr>
              <a:t>Modulhandbuch</a:t>
            </a:r>
            <a:r>
              <a:rPr sz="2400" b="0" dirty="0">
                <a:latin typeface="Calibri"/>
                <a:ea typeface="Calibri"/>
                <a:cs typeface="Calibri"/>
                <a:sym typeface="Calibri"/>
              </a:rPr>
              <a:t> – </a:t>
            </a:r>
            <a:r>
              <a:rPr sz="2400" b="0" dirty="0" err="1">
                <a:latin typeface="Calibri"/>
                <a:ea typeface="Calibri"/>
                <a:cs typeface="Calibri"/>
                <a:sym typeface="Calibri"/>
              </a:rPr>
              <a:t>Begleitfach</a:t>
            </a:r>
            <a:r>
              <a:rPr lang="de-DE" sz="2400" b="0" dirty="0">
                <a:latin typeface="Calibri"/>
                <a:ea typeface="Calibri"/>
                <a:cs typeface="Calibri"/>
                <a:sym typeface="Calibri"/>
              </a:rPr>
              <a:t> (25%)</a:t>
            </a:r>
            <a:endParaRPr lang="de-DE" sz="2400" b="0" dirty="0">
              <a:latin typeface="Calibri"/>
              <a:ea typeface="Calibri"/>
              <a:cs typeface="Calibri"/>
            </a:endParaRPr>
          </a:p>
        </p:txBody>
      </p:sp>
      <p:graphicFrame>
        <p:nvGraphicFramePr>
          <p:cNvPr id="327" name="Tabelle"/>
          <p:cNvGraphicFramePr/>
          <p:nvPr>
            <p:extLst>
              <p:ext uri="{D42A27DB-BD31-4B8C-83A1-F6EECF244321}">
                <p14:modId xmlns:p14="http://schemas.microsoft.com/office/powerpoint/2010/main" val="337979033"/>
              </p:ext>
            </p:extLst>
          </p:nvPr>
        </p:nvGraphicFramePr>
        <p:xfrm>
          <a:off x="662886" y="1888411"/>
          <a:ext cx="7310225" cy="1996816"/>
        </p:xfrm>
        <a:graphic>
          <a:graphicData uri="http://schemas.openxmlformats.org/drawingml/2006/table">
            <a:tbl>
              <a:tblPr>
                <a:tableStyleId>{4C3C2611-4C71-4FC5-86AE-919BDF0F9419}</a:tableStyleId>
              </a:tblPr>
              <a:tblGrid>
                <a:gridCol w="2443762">
                  <a:extLst>
                    <a:ext uri="{9D8B030D-6E8A-4147-A177-3AD203B41FA5}">
                      <a16:colId xmlns:a16="http://schemas.microsoft.com/office/drawing/2014/main" val="20000"/>
                    </a:ext>
                  </a:extLst>
                </a:gridCol>
                <a:gridCol w="1028276">
                  <a:extLst>
                    <a:ext uri="{9D8B030D-6E8A-4147-A177-3AD203B41FA5}">
                      <a16:colId xmlns:a16="http://schemas.microsoft.com/office/drawing/2014/main" val="20001"/>
                    </a:ext>
                  </a:extLst>
                </a:gridCol>
                <a:gridCol w="955857">
                  <a:extLst>
                    <a:ext uri="{9D8B030D-6E8A-4147-A177-3AD203B41FA5}">
                      <a16:colId xmlns:a16="http://schemas.microsoft.com/office/drawing/2014/main" val="20002"/>
                    </a:ext>
                  </a:extLst>
                </a:gridCol>
                <a:gridCol w="955857">
                  <a:extLst>
                    <a:ext uri="{9D8B030D-6E8A-4147-A177-3AD203B41FA5}">
                      <a16:colId xmlns:a16="http://schemas.microsoft.com/office/drawing/2014/main" val="20003"/>
                    </a:ext>
                  </a:extLst>
                </a:gridCol>
                <a:gridCol w="961544">
                  <a:extLst>
                    <a:ext uri="{9D8B030D-6E8A-4147-A177-3AD203B41FA5}">
                      <a16:colId xmlns:a16="http://schemas.microsoft.com/office/drawing/2014/main" val="20004"/>
                    </a:ext>
                  </a:extLst>
                </a:gridCol>
                <a:gridCol w="964929">
                  <a:extLst>
                    <a:ext uri="{9D8B030D-6E8A-4147-A177-3AD203B41FA5}">
                      <a16:colId xmlns:a16="http://schemas.microsoft.com/office/drawing/2014/main" val="20005"/>
                    </a:ext>
                  </a:extLst>
                </a:gridCol>
              </a:tblGrid>
              <a:tr h="247352">
                <a:tc gridSpan="2">
                  <a:txBody>
                    <a:bodyPr/>
                    <a:lstStyle/>
                    <a:p>
                      <a:pPr algn="l">
                        <a:defRPr sz="1400">
                          <a:latin typeface="Calibri"/>
                          <a:ea typeface="Calibri"/>
                          <a:cs typeface="Calibri"/>
                        </a:defRPr>
                      </a:pPr>
                      <a:r>
                        <a:rPr sz="1400" b="1">
                          <a:latin typeface="Calibri"/>
                          <a:ea typeface="+mj-ea"/>
                          <a:cs typeface="+mj-cs"/>
                          <a:sym typeface="Helvetica"/>
                        </a:rPr>
                        <a:t>Modul B 3.3c</a:t>
                      </a:r>
                      <a:r>
                        <a:rPr sz="1400">
                          <a:latin typeface="Calibri"/>
                        </a:rPr>
                        <a:t> – Basis – </a:t>
                      </a:r>
                      <a:r>
                        <a:rPr sz="1400" u="sng" err="1">
                          <a:latin typeface="Calibri"/>
                        </a:rPr>
                        <a:t>Wahlpflichtmodul</a:t>
                      </a:r>
                    </a:p>
                    <a:p>
                      <a:pPr algn="l">
                        <a:defRPr sz="1400" i="1">
                          <a:latin typeface="+mj-lt"/>
                          <a:ea typeface="+mj-ea"/>
                          <a:cs typeface="+mj-cs"/>
                          <a:sym typeface="Helvetica"/>
                        </a:defRPr>
                      </a:pPr>
                      <a:r>
                        <a:rPr sz="1400" err="1">
                          <a:latin typeface="Calibri"/>
                        </a:rPr>
                        <a:t>Neuere</a:t>
                      </a:r>
                      <a:r>
                        <a:rPr sz="1400">
                          <a:latin typeface="Calibri"/>
                        </a:rPr>
                        <a:t> deutsche </a:t>
                      </a:r>
                      <a:r>
                        <a:rPr sz="1400" err="1">
                          <a:latin typeface="Calibri"/>
                        </a:rPr>
                        <a:t>Literaturwissenschaft</a:t>
                      </a:r>
                      <a:endParaRPr sz="1400">
                        <a:latin typeface="Calibri"/>
                      </a:endParaRPr>
                    </a:p>
                  </a:txBody>
                  <a:tcPr marL="0" marR="0" marT="0" marB="0" anchor="ctr"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FF"/>
                    </a:solidFill>
                  </a:tcPr>
                </a:tc>
                <a:tc hMerge="1">
                  <a:txBody>
                    <a:bodyPr/>
                    <a:lstStyle/>
                    <a:p>
                      <a:endParaRPr lang="de-DE"/>
                    </a:p>
                  </a:txBody>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000000"/>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254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extLst>
                  <a:ext uri="{0D108BD9-81ED-4DB2-BD59-A6C34878D82A}">
                    <a16:rowId xmlns:a16="http://schemas.microsoft.com/office/drawing/2014/main" val="10000"/>
                  </a:ext>
                </a:extLst>
              </a:tr>
              <a:tr h="247352">
                <a:tc>
                  <a:txBody>
                    <a:bodyPr/>
                    <a:lstStyle/>
                    <a:p>
                      <a:pPr algn="ctr">
                        <a:defRPr sz="1800"/>
                      </a:pPr>
                      <a:r>
                        <a:rPr sz="1400" b="1">
                          <a:solidFill>
                            <a:srgbClr val="FFFFFF"/>
                          </a:solidFill>
                          <a:latin typeface="Calibri"/>
                          <a:ea typeface="+mj-ea"/>
                          <a:cs typeface="+mj-cs"/>
                          <a:sym typeface="Helvetica"/>
                        </a:rPr>
                        <a:t>Titel der </a:t>
                      </a:r>
                      <a:r>
                        <a:rPr sz="1400" b="1" err="1">
                          <a:solidFill>
                            <a:srgbClr val="FFFFFF"/>
                          </a:solidFill>
                          <a:latin typeface="Calibri"/>
                          <a:ea typeface="+mj-ea"/>
                          <a:cs typeface="+mj-cs"/>
                          <a:sym typeface="Helvetica"/>
                        </a:rPr>
                        <a:t>Veranstaltung</a:t>
                      </a:r>
                    </a:p>
                  </a:txBody>
                  <a:tcPr marL="0" marR="0" marT="0" marB="0" anchor="ctr" horzOverflow="overflow">
                    <a:lnL w="254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a:solidFill>
                            <a:srgbClr val="FFFFFF"/>
                          </a:solidFill>
                          <a:latin typeface="Calibri"/>
                          <a:ea typeface="+mj-ea"/>
                          <a:cs typeface="+mj-cs"/>
                          <a:sym typeface="Helvetica"/>
                        </a:rPr>
                        <a:t>Art</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err="1">
                          <a:solidFill>
                            <a:srgbClr val="FFFFFF"/>
                          </a:solidFill>
                          <a:latin typeface="Calibri"/>
                          <a:ea typeface="+mj-ea"/>
                          <a:cs typeface="+mj-cs"/>
                          <a:sym typeface="Helvetica"/>
                        </a:rPr>
                        <a:t>Prüfung</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a:solidFill>
                            <a:srgbClr val="FFFFFF"/>
                          </a:solidFill>
                          <a:latin typeface="Calibri"/>
                          <a:ea typeface="+mj-ea"/>
                          <a:cs typeface="+mj-cs"/>
                          <a:sym typeface="Helvetica"/>
                        </a:rPr>
                        <a:t>SWS</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err="1">
                          <a:solidFill>
                            <a:srgbClr val="FFFFFF"/>
                          </a:solidFill>
                          <a:latin typeface="Calibri"/>
                          <a:ea typeface="+mj-ea"/>
                          <a:cs typeface="+mj-cs"/>
                          <a:sym typeface="Helvetica"/>
                        </a:rPr>
                        <a:t>empf</a:t>
                      </a:r>
                      <a:r>
                        <a:rPr sz="1400" b="1">
                          <a:solidFill>
                            <a:srgbClr val="FFFFFF"/>
                          </a:solidFill>
                          <a:latin typeface="Calibri"/>
                          <a:ea typeface="+mj-ea"/>
                          <a:cs typeface="+mj-cs"/>
                          <a:sym typeface="Helvetica"/>
                        </a:rPr>
                        <a:t>. Semester</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rgbClr val="C51429">
                        <a:alpha val="50000"/>
                      </a:srgbClr>
                    </a:solidFill>
                  </a:tcPr>
                </a:tc>
                <a:tc>
                  <a:txBody>
                    <a:bodyPr/>
                    <a:lstStyle/>
                    <a:p>
                      <a:pPr algn="ctr">
                        <a:defRPr sz="1800"/>
                      </a:pPr>
                      <a:r>
                        <a:rPr sz="1400" b="1">
                          <a:solidFill>
                            <a:srgbClr val="FFFFFF"/>
                          </a:solidFill>
                          <a:latin typeface="Calibri"/>
                          <a:ea typeface="+mj-ea"/>
                          <a:cs typeface="+mj-cs"/>
                          <a:sym typeface="Helvetica"/>
                        </a:rPr>
                        <a:t>LP</a:t>
                      </a:r>
                    </a:p>
                  </a:txBody>
                  <a:tcPr marL="0" marR="0" marT="0" marB="0" anchor="ctr" horzOverflow="overflow">
                    <a:lnL w="12700">
                      <a:solidFill>
                        <a:srgbClr val="000000"/>
                      </a:solidFill>
                    </a:lnL>
                    <a:lnR w="25400">
                      <a:solidFill>
                        <a:srgbClr val="000000"/>
                      </a:solidFill>
                    </a:lnR>
                    <a:lnT w="25400">
                      <a:solidFill>
                        <a:srgbClr val="000000"/>
                      </a:solidFill>
                    </a:lnT>
                    <a:lnB w="31750">
                      <a:solidFill>
                        <a:srgbClr val="000000"/>
                      </a:solidFill>
                      <a:miter lim="400000"/>
                    </a:lnB>
                    <a:solidFill>
                      <a:srgbClr val="C51429">
                        <a:alpha val="50000"/>
                      </a:srgbClr>
                    </a:solidFill>
                  </a:tcPr>
                </a:tc>
                <a:extLst>
                  <a:ext uri="{0D108BD9-81ED-4DB2-BD59-A6C34878D82A}">
                    <a16:rowId xmlns:a16="http://schemas.microsoft.com/office/drawing/2014/main" val="10001"/>
                  </a:ext>
                </a:extLst>
              </a:tr>
              <a:tr h="2473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31750">
                      <a:solidFill>
                        <a:srgbClr val="000000"/>
                      </a:solidFill>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247352">
                <a:tc>
                  <a:txBody>
                    <a:bodyPr/>
                    <a:lstStyle/>
                    <a:p>
                      <a:pPr algn="l">
                        <a:defRPr sz="1800"/>
                      </a:pPr>
                      <a:r>
                        <a:rPr sz="1400" err="1">
                          <a:latin typeface="Calibri"/>
                          <a:ea typeface="Calibri"/>
                          <a:cs typeface="Calibri"/>
                        </a:rPr>
                        <a:t>Hauptseminar</a:t>
                      </a:r>
                      <a:r>
                        <a:rPr sz="1400">
                          <a:latin typeface="Calibri"/>
                          <a:ea typeface="Calibri"/>
                          <a:cs typeface="Calibri"/>
                        </a:rPr>
                        <a:t> </a:t>
                      </a:r>
                      <a:r>
                        <a:rPr sz="1400" err="1">
                          <a:latin typeface="Calibri"/>
                          <a:ea typeface="Calibri"/>
                          <a:cs typeface="Calibri"/>
                        </a:rPr>
                        <a:t>Neuere</a:t>
                      </a:r>
                      <a:r>
                        <a:rPr sz="1400">
                          <a:latin typeface="Calibri"/>
                          <a:ea typeface="Calibri"/>
                          <a:cs typeface="Calibri"/>
                        </a:rPr>
                        <a:t> deutsche </a:t>
                      </a:r>
                      <a:r>
                        <a:rPr sz="1400" err="1">
                          <a:latin typeface="Calibri"/>
                          <a:ea typeface="Calibri"/>
                          <a:cs typeface="Calibri"/>
                        </a:rPr>
                        <a:t>Literaturwissenschaft</a:t>
                      </a: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HS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Hausarbeit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5–6</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9</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3175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234652">
                <a:tc>
                  <a:txBody>
                    <a:bodyPr/>
                    <a:lstStyle/>
                    <a:p>
                      <a:pPr algn="l">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solidFill>
                    </a:lnL>
                    <a:lnR w="127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alpha val="0"/>
                        </a:srgbClr>
                      </a:solidFill>
                    </a:lnL>
                    <a:lnR w="25400">
                      <a:solidFill>
                        <a:srgbClr val="000000"/>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800"/>
                      </a:pPr>
                      <a:r>
                        <a:rPr sz="1400" b="1">
                          <a:solidFill>
                            <a:srgbClr val="FFFFFF"/>
                          </a:solidFill>
                          <a:latin typeface="Calibri"/>
                          <a:ea typeface="+mj-ea"/>
                          <a:cs typeface="+mj-cs"/>
                          <a:sym typeface="Helvetica"/>
                        </a:rPr>
                        <a:t>2</a:t>
                      </a:r>
                    </a:p>
                  </a:txBody>
                  <a:tcPr marL="0" marR="0" marT="0" marB="0" anchor="ctr" horzOverflow="overflow">
                    <a:lnL w="25400">
                      <a:solidFill>
                        <a:srgbClr val="000000"/>
                      </a:solidFill>
                    </a:lnL>
                    <a:lnR w="12700">
                      <a:solidFill>
                        <a:srgbClr val="000000"/>
                      </a:solidFill>
                    </a:lnR>
                    <a:lnT w="31750">
                      <a:solidFill>
                        <a:srgbClr val="000000"/>
                      </a:solidFill>
                    </a:lnT>
                    <a:lnB w="25400">
                      <a:solidFill>
                        <a:srgbClr val="000000"/>
                      </a:solidFill>
                    </a:lnB>
                    <a:solidFill>
                      <a:srgbClr val="C51429">
                        <a:alpha val="50000"/>
                      </a:srgbClr>
                    </a:solidFill>
                  </a:tcPr>
                </a:tc>
                <a:tc>
                  <a:txBody>
                    <a:bodyPr/>
                    <a:lstStyle/>
                    <a:p>
                      <a:pPr algn="ctr">
                        <a:defRPr sz="1800"/>
                      </a:pPr>
                      <a:r>
                        <a:rPr sz="1400" b="1">
                          <a:solidFill>
                            <a:srgbClr val="FFFFFF"/>
                          </a:solidFill>
                          <a:latin typeface="Calibri"/>
                          <a:ea typeface="+mj-ea"/>
                          <a:cs typeface="+mj-cs"/>
                          <a:sym typeface="Helvetica"/>
                        </a:rPr>
                        <a:t>5–6</a:t>
                      </a:r>
                    </a:p>
                  </a:txBody>
                  <a:tcPr marL="0" marR="0" marT="0" marB="0" anchor="ctr" horzOverflow="overflow">
                    <a:lnL w="12700">
                      <a:solidFill>
                        <a:srgbClr val="000000"/>
                      </a:solidFill>
                    </a:lnL>
                    <a:lnR w="12700">
                      <a:solidFill>
                        <a:srgbClr val="000000"/>
                      </a:solidFill>
                    </a:lnR>
                    <a:lnT w="31750">
                      <a:solidFill>
                        <a:srgbClr val="000000"/>
                      </a:solidFill>
                    </a:lnT>
                    <a:lnB w="25400">
                      <a:solidFill>
                        <a:srgbClr val="000000"/>
                      </a:solidFill>
                    </a:lnB>
                    <a:solidFill>
                      <a:srgbClr val="C51429">
                        <a:alpha val="50000"/>
                      </a:srgbClr>
                    </a:solidFill>
                  </a:tcPr>
                </a:tc>
                <a:tc>
                  <a:txBody>
                    <a:bodyPr/>
                    <a:lstStyle/>
                    <a:p>
                      <a:pPr algn="ctr">
                        <a:defRPr sz="1800"/>
                      </a:pPr>
                      <a:r>
                        <a:rPr sz="1400" b="1">
                          <a:solidFill>
                            <a:srgbClr val="FFFFFF"/>
                          </a:solidFill>
                          <a:latin typeface="Calibri"/>
                          <a:ea typeface="+mj-ea"/>
                          <a:cs typeface="+mj-cs"/>
                          <a:sym typeface="Helvetica"/>
                        </a:rPr>
                        <a:t>9</a:t>
                      </a:r>
                    </a:p>
                  </a:txBody>
                  <a:tcPr marL="0" marR="0" marT="0" marB="0" anchor="ctr" horzOverflow="overflow">
                    <a:lnL w="12700">
                      <a:solidFill>
                        <a:srgbClr val="000000"/>
                      </a:solidFill>
                    </a:lnL>
                    <a:lnR w="25400">
                      <a:solidFill>
                        <a:srgbClr val="000000"/>
                      </a:solidFill>
                    </a:lnR>
                    <a:lnT w="31750">
                      <a:solidFill>
                        <a:srgbClr val="000000"/>
                      </a:solidFill>
                    </a:lnT>
                    <a:lnB w="25400">
                      <a:solidFill>
                        <a:srgbClr val="000000"/>
                      </a:solidFill>
                    </a:lnB>
                    <a:solidFill>
                      <a:srgbClr val="C51429">
                        <a:alpha val="50000"/>
                      </a:srgbClr>
                    </a:solidFill>
                  </a:tcPr>
                </a:tc>
                <a:extLst>
                  <a:ext uri="{0D108BD9-81ED-4DB2-BD59-A6C34878D82A}">
                    <a16:rowId xmlns:a16="http://schemas.microsoft.com/office/drawing/2014/main" val="10005"/>
                  </a:ext>
                </a:extLst>
              </a:tr>
            </a:tbl>
          </a:graphicData>
        </a:graphic>
      </p:graphicFrame>
      <p:sp>
        <p:nvSpPr>
          <p:cNvPr id="328" name="Achtung: Schwerpunktwahl beachten!"/>
          <p:cNvSpPr txBox="1"/>
          <p:nvPr/>
        </p:nvSpPr>
        <p:spPr>
          <a:xfrm>
            <a:off x="670844" y="4357551"/>
            <a:ext cx="7294312" cy="345441"/>
          </a:xfrm>
          <a:prstGeom prst="rect">
            <a:avLst/>
          </a:prstGeom>
          <a:ln w="12700">
            <a:solidFill>
              <a:srgbClr val="C51429">
                <a:alpha val="50000"/>
              </a:srgbClr>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100000"/>
              </a:lnSpc>
              <a:defRPr sz="1600" b="0">
                <a:latin typeface="Calibri"/>
                <a:ea typeface="Calibri"/>
                <a:cs typeface="Calibri"/>
                <a:sym typeface="Calibri"/>
              </a:defRPr>
            </a:lvl1pPr>
          </a:lstStyle>
          <a:p>
            <a:r>
              <a:t>Achtung: Schwerpunktwahl beachten!</a:t>
            </a:r>
          </a:p>
        </p:txBody>
      </p:sp>
      <p:sp>
        <p:nvSpPr>
          <p:cNvPr id="2" name="Foliennummernplatzhalter 1">
            <a:extLst>
              <a:ext uri="{FF2B5EF4-FFF2-40B4-BE49-F238E27FC236}">
                <a16:creationId xmlns:a16="http://schemas.microsoft.com/office/drawing/2014/main" id="{902306A5-2FA6-AE4E-9AFD-1B71499E28D3}"/>
              </a:ext>
            </a:extLst>
          </p:cNvPr>
          <p:cNvSpPr>
            <a:spLocks noGrp="1"/>
          </p:cNvSpPr>
          <p:nvPr>
            <p:ph type="sldNum" sz="quarter" idx="2"/>
          </p:nvPr>
        </p:nvSpPr>
        <p:spPr/>
        <p:txBody>
          <a:bodyPr/>
          <a:lstStyle/>
          <a:p>
            <a:fld id="{86CB4B4D-7CA3-9044-876B-883B54F8677D}" type="slidenum">
              <a:rPr lang="de-DE" smtClean="0"/>
              <a:t>62</a:t>
            </a:fld>
            <a:endParaRPr lang="de-DE"/>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4DD3425-4C02-154B-8EC2-73F52EF04B92}"/>
              </a:ext>
            </a:extLst>
          </p:cNvPr>
          <p:cNvSpPr>
            <a:spLocks noGrp="1"/>
          </p:cNvSpPr>
          <p:nvPr>
            <p:ph type="sldNum" sz="quarter" idx="2"/>
          </p:nvPr>
        </p:nvSpPr>
        <p:spPr/>
        <p:txBody>
          <a:bodyPr/>
          <a:lstStyle/>
          <a:p>
            <a:fld id="{86CB4B4D-7CA3-9044-876B-883B54F8677D}" type="slidenum">
              <a:rPr lang="de-DE" smtClean="0"/>
              <a:t>63</a:t>
            </a:fld>
            <a:endParaRPr lang="de-DE"/>
          </a:p>
        </p:txBody>
      </p:sp>
      <p:sp>
        <p:nvSpPr>
          <p:cNvPr id="5" name="Textfeld 4">
            <a:extLst>
              <a:ext uri="{FF2B5EF4-FFF2-40B4-BE49-F238E27FC236}">
                <a16:creationId xmlns:a16="http://schemas.microsoft.com/office/drawing/2014/main" id="{8C1C06C9-D964-9F41-AB24-448AF63CFF5B}"/>
              </a:ext>
            </a:extLst>
          </p:cNvPr>
          <p:cNvSpPr txBox="1"/>
          <p:nvPr/>
        </p:nvSpPr>
        <p:spPr>
          <a:xfrm>
            <a:off x="339635" y="251950"/>
            <a:ext cx="1886092" cy="4642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de-DE" sz="3500" dirty="0">
                <a:latin typeface="Calibri"/>
                <a:cs typeface="Calibri"/>
              </a:rPr>
              <a:t>Übersicht</a:t>
            </a:r>
            <a:endParaRPr kumimoji="0" lang="de-DE" sz="3500" b="1" i="0" u="none" strike="noStrike" cap="none" spc="0" normalizeH="0" baseline="0" dirty="0">
              <a:ln>
                <a:noFill/>
              </a:ln>
              <a:solidFill>
                <a:srgbClr val="000000"/>
              </a:solidFill>
              <a:effectLst/>
              <a:uFillTx/>
              <a:latin typeface="Calibri"/>
              <a:ea typeface="+mj-ea"/>
              <a:cs typeface="Calibri"/>
              <a:sym typeface="Helvetica"/>
            </a:endParaRPr>
          </a:p>
        </p:txBody>
      </p:sp>
      <p:pic>
        <p:nvPicPr>
          <p:cNvPr id="6" name="Grafik 5">
            <a:extLst>
              <a:ext uri="{FF2B5EF4-FFF2-40B4-BE49-F238E27FC236}">
                <a16:creationId xmlns:a16="http://schemas.microsoft.com/office/drawing/2014/main" id="{28CEAB71-47B6-8843-B055-43DFFAE78D9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484" t="20190" r="1312"/>
          <a:stretch/>
        </p:blipFill>
        <p:spPr>
          <a:xfrm>
            <a:off x="212724" y="1108997"/>
            <a:ext cx="8269836" cy="5485234"/>
          </a:xfrm>
          <a:prstGeom prst="rect">
            <a:avLst/>
          </a:prstGeom>
        </p:spPr>
      </p:pic>
    </p:spTree>
    <p:extLst>
      <p:ext uri="{BB962C8B-B14F-4D97-AF65-F5344CB8AC3E}">
        <p14:creationId xmlns:p14="http://schemas.microsoft.com/office/powerpoint/2010/main" val="1399662812"/>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893DBC3-9FA0-4BE1-8269-2DD31F052FA7}"/>
              </a:ext>
            </a:extLst>
          </p:cNvPr>
          <p:cNvSpPr>
            <a:spLocks noGrp="1"/>
          </p:cNvSpPr>
          <p:nvPr>
            <p:ph type="sldNum" sz="quarter" idx="2"/>
          </p:nvPr>
        </p:nvSpPr>
        <p:spPr>
          <a:xfrm>
            <a:off x="8282212" y="6110388"/>
            <a:ext cx="141064" cy="153888"/>
          </a:xfrm>
        </p:spPr>
        <p:txBody>
          <a:bodyPr/>
          <a:lstStyle/>
          <a:p>
            <a:fld id="{86CB4B4D-7CA3-9044-876B-883B54F8677D}" type="slidenum">
              <a:rPr lang="de-DE" smtClean="0">
                <a:latin typeface="+mn-lt"/>
              </a:rPr>
              <a:t>64</a:t>
            </a:fld>
            <a:endParaRPr lang="de-DE">
              <a:latin typeface="+mn-lt"/>
            </a:endParaRPr>
          </a:p>
        </p:txBody>
      </p:sp>
      <p:sp>
        <p:nvSpPr>
          <p:cNvPr id="3" name="Textfeld 2">
            <a:extLst>
              <a:ext uri="{FF2B5EF4-FFF2-40B4-BE49-F238E27FC236}">
                <a16:creationId xmlns:a16="http://schemas.microsoft.com/office/drawing/2014/main" id="{9031C276-CBBC-460F-A161-AF5846C929A8}"/>
              </a:ext>
            </a:extLst>
          </p:cNvPr>
          <p:cNvSpPr txBox="1"/>
          <p:nvPr/>
        </p:nvSpPr>
        <p:spPr>
          <a:xfrm>
            <a:off x="1065527" y="2438282"/>
            <a:ext cx="6504945" cy="1600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863600" rtl="0" fontAlgn="auto" latinLnBrk="0" hangingPunct="0">
              <a:lnSpc>
                <a:spcPct val="100000"/>
              </a:lnSpc>
              <a:spcBef>
                <a:spcPts val="0"/>
              </a:spcBef>
              <a:spcAft>
                <a:spcPts val="0"/>
              </a:spcAft>
              <a:buClrTx/>
              <a:buSzTx/>
              <a:buFontTx/>
              <a:buNone/>
              <a:tabLst/>
            </a:pPr>
            <a:r>
              <a:rPr kumimoji="0" lang="de-DE" sz="54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rPr>
              <a:t>B.A. Germanistik 33%</a:t>
            </a:r>
          </a:p>
          <a:p>
            <a:pPr marL="0" marR="0" indent="0" algn="ctr" defTabSz="863600" rtl="0" fontAlgn="auto" latinLnBrk="0" hangingPunct="0">
              <a:lnSpc>
                <a:spcPct val="100000"/>
              </a:lnSpc>
              <a:spcBef>
                <a:spcPts val="0"/>
              </a:spcBef>
              <a:spcAft>
                <a:spcPts val="0"/>
              </a:spcAft>
              <a:buClrTx/>
              <a:buSzTx/>
              <a:buFontTx/>
              <a:buNone/>
              <a:tabLst/>
            </a:pPr>
            <a:endParaRPr kumimoji="0" lang="de-DE" sz="44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endParaRPr>
          </a:p>
        </p:txBody>
      </p:sp>
    </p:spTree>
    <p:extLst>
      <p:ext uri="{BB962C8B-B14F-4D97-AF65-F5344CB8AC3E}">
        <p14:creationId xmlns:p14="http://schemas.microsoft.com/office/powerpoint/2010/main" val="2754182146"/>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Modulhandbuch – 33%-Fach (Care)"/>
          <p:cNvSpPr txBox="1">
            <a:spLocks noGrp="1"/>
          </p:cNvSpPr>
          <p:nvPr>
            <p:ph type="title" idx="4294967295"/>
          </p:nvPr>
        </p:nvSpPr>
        <p:spPr>
          <a:prstGeom prst="rect">
            <a:avLst/>
          </a:prstGeom>
        </p:spPr>
        <p:txBody>
          <a:bodyPr lIns="0" tIns="0" rIns="0" bIns="0" anchor="t"/>
          <a:lstStyle/>
          <a:p>
            <a:r>
              <a:rPr err="1">
                <a:latin typeface="Calibri"/>
              </a:rPr>
              <a:t>Modulhandbuch</a:t>
            </a:r>
            <a:r>
              <a:rPr sz="2400">
                <a:latin typeface="Calibri"/>
                <a:ea typeface="Calibri"/>
                <a:cs typeface="Calibri"/>
                <a:sym typeface="Calibri"/>
              </a:rPr>
              <a:t> </a:t>
            </a:r>
            <a:r>
              <a:rPr sz="2400" b="0">
                <a:latin typeface="Calibri"/>
                <a:ea typeface="Calibri"/>
                <a:cs typeface="Calibri"/>
                <a:sym typeface="Calibri"/>
              </a:rPr>
              <a:t>– 33%-Fach (Care)</a:t>
            </a:r>
          </a:p>
        </p:txBody>
      </p:sp>
      <p:graphicFrame>
        <p:nvGraphicFramePr>
          <p:cNvPr id="333" name="Tabelle"/>
          <p:cNvGraphicFramePr/>
          <p:nvPr>
            <p:extLst>
              <p:ext uri="{D42A27DB-BD31-4B8C-83A1-F6EECF244321}">
                <p14:modId xmlns:p14="http://schemas.microsoft.com/office/powerpoint/2010/main" val="1923980215"/>
              </p:ext>
            </p:extLst>
          </p:nvPr>
        </p:nvGraphicFramePr>
        <p:xfrm>
          <a:off x="480250" y="1355616"/>
          <a:ext cx="7310225" cy="2768756"/>
        </p:xfrm>
        <a:graphic>
          <a:graphicData uri="http://schemas.openxmlformats.org/drawingml/2006/table">
            <a:tbl>
              <a:tblPr>
                <a:tableStyleId>{4C3C2611-4C71-4FC5-86AE-919BDF0F9419}</a:tableStyleId>
              </a:tblPr>
              <a:tblGrid>
                <a:gridCol w="2443762">
                  <a:extLst>
                    <a:ext uri="{9D8B030D-6E8A-4147-A177-3AD203B41FA5}">
                      <a16:colId xmlns:a16="http://schemas.microsoft.com/office/drawing/2014/main" val="20000"/>
                    </a:ext>
                  </a:extLst>
                </a:gridCol>
                <a:gridCol w="1028276">
                  <a:extLst>
                    <a:ext uri="{9D8B030D-6E8A-4147-A177-3AD203B41FA5}">
                      <a16:colId xmlns:a16="http://schemas.microsoft.com/office/drawing/2014/main" val="20001"/>
                    </a:ext>
                  </a:extLst>
                </a:gridCol>
                <a:gridCol w="955857">
                  <a:extLst>
                    <a:ext uri="{9D8B030D-6E8A-4147-A177-3AD203B41FA5}">
                      <a16:colId xmlns:a16="http://schemas.microsoft.com/office/drawing/2014/main" val="20002"/>
                    </a:ext>
                  </a:extLst>
                </a:gridCol>
                <a:gridCol w="955857">
                  <a:extLst>
                    <a:ext uri="{9D8B030D-6E8A-4147-A177-3AD203B41FA5}">
                      <a16:colId xmlns:a16="http://schemas.microsoft.com/office/drawing/2014/main" val="20003"/>
                    </a:ext>
                  </a:extLst>
                </a:gridCol>
                <a:gridCol w="961544">
                  <a:extLst>
                    <a:ext uri="{9D8B030D-6E8A-4147-A177-3AD203B41FA5}">
                      <a16:colId xmlns:a16="http://schemas.microsoft.com/office/drawing/2014/main" val="20004"/>
                    </a:ext>
                  </a:extLst>
                </a:gridCol>
                <a:gridCol w="964929">
                  <a:extLst>
                    <a:ext uri="{9D8B030D-6E8A-4147-A177-3AD203B41FA5}">
                      <a16:colId xmlns:a16="http://schemas.microsoft.com/office/drawing/2014/main" val="20005"/>
                    </a:ext>
                  </a:extLst>
                </a:gridCol>
              </a:tblGrid>
              <a:tr h="247352">
                <a:tc gridSpan="2">
                  <a:txBody>
                    <a:bodyPr/>
                    <a:lstStyle/>
                    <a:p>
                      <a:pPr algn="l">
                        <a:defRPr sz="1400">
                          <a:latin typeface="Calibri"/>
                          <a:ea typeface="Calibri"/>
                          <a:cs typeface="Calibri"/>
                        </a:defRPr>
                      </a:pPr>
                      <a:r>
                        <a:rPr sz="1400" b="1">
                          <a:latin typeface="Calibri"/>
                          <a:ea typeface="+mj-ea"/>
                          <a:cs typeface="+mj-cs"/>
                          <a:sym typeface="Helvetica"/>
                        </a:rPr>
                        <a:t>Modul B 1.1</a:t>
                      </a:r>
                      <a:r>
                        <a:rPr sz="1400">
                          <a:latin typeface="Calibri"/>
                        </a:rPr>
                        <a:t> – Basis – </a:t>
                      </a:r>
                      <a:r>
                        <a:rPr sz="1400" u="sng" err="1">
                          <a:latin typeface="Calibri"/>
                        </a:rPr>
                        <a:t>Pflichtmodul</a:t>
                      </a:r>
                      <a:endParaRPr sz="1400" u="sng">
                        <a:latin typeface="Calibri"/>
                      </a:endParaRPr>
                    </a:p>
                  </a:txBody>
                  <a:tcPr marL="0" marR="0" marT="0" marB="0" anchor="ctr"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FF"/>
                    </a:solidFill>
                  </a:tcPr>
                </a:tc>
                <a:tc hMerge="1">
                  <a:txBody>
                    <a:bodyPr/>
                    <a:lstStyle/>
                    <a:p>
                      <a:endParaRPr lang="de-DE"/>
                    </a:p>
                  </a:txBody>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000000"/>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254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extLst>
                  <a:ext uri="{0D108BD9-81ED-4DB2-BD59-A6C34878D82A}">
                    <a16:rowId xmlns:a16="http://schemas.microsoft.com/office/drawing/2014/main" val="10000"/>
                  </a:ext>
                </a:extLst>
              </a:tr>
              <a:tr h="247352">
                <a:tc>
                  <a:txBody>
                    <a:bodyPr/>
                    <a:lstStyle/>
                    <a:p>
                      <a:pPr algn="ctr">
                        <a:defRPr sz="1800"/>
                      </a:pPr>
                      <a:r>
                        <a:rPr sz="1400" b="1">
                          <a:solidFill>
                            <a:srgbClr val="FFFFFF"/>
                          </a:solidFill>
                          <a:latin typeface="Calibri"/>
                          <a:ea typeface="+mj-ea"/>
                          <a:cs typeface="+mj-cs"/>
                          <a:sym typeface="Helvetica"/>
                        </a:rPr>
                        <a:t>Titel der </a:t>
                      </a:r>
                      <a:r>
                        <a:rPr sz="1400" b="1" err="1">
                          <a:solidFill>
                            <a:srgbClr val="FFFFFF"/>
                          </a:solidFill>
                          <a:latin typeface="Calibri"/>
                          <a:ea typeface="+mj-ea"/>
                          <a:cs typeface="+mj-cs"/>
                          <a:sym typeface="Helvetica"/>
                        </a:rPr>
                        <a:t>Veranstaltung</a:t>
                      </a:r>
                    </a:p>
                  </a:txBody>
                  <a:tcPr marL="0" marR="0" marT="0" marB="0" anchor="ctr" horzOverflow="overflow">
                    <a:lnL w="254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Art</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err="1">
                          <a:solidFill>
                            <a:srgbClr val="FFFFFF"/>
                          </a:solidFill>
                          <a:latin typeface="Calibri"/>
                          <a:ea typeface="+mj-ea"/>
                          <a:cs typeface="+mj-cs"/>
                          <a:sym typeface="Helvetica"/>
                        </a:rPr>
                        <a:t>Prüfung</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SWS</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err="1">
                          <a:solidFill>
                            <a:srgbClr val="FFFFFF"/>
                          </a:solidFill>
                          <a:latin typeface="Calibri"/>
                          <a:ea typeface="+mj-ea"/>
                          <a:cs typeface="+mj-cs"/>
                          <a:sym typeface="Helvetica"/>
                        </a:rPr>
                        <a:t>empf</a:t>
                      </a:r>
                      <a:r>
                        <a:rPr sz="1400" b="1">
                          <a:solidFill>
                            <a:srgbClr val="FFFFFF"/>
                          </a:solidFill>
                          <a:latin typeface="Calibri"/>
                          <a:ea typeface="+mj-ea"/>
                          <a:cs typeface="+mj-cs"/>
                          <a:sym typeface="Helvetica"/>
                        </a:rPr>
                        <a:t>. Semester</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LP</a:t>
                      </a:r>
                    </a:p>
                  </a:txBody>
                  <a:tcPr marL="0" marR="0" marT="0" marB="0" anchor="ctr" horzOverflow="overflow">
                    <a:lnL w="12700">
                      <a:solidFill>
                        <a:srgbClr val="000000"/>
                      </a:solidFill>
                    </a:lnL>
                    <a:lnR w="25400">
                      <a:solidFill>
                        <a:srgbClr val="000000"/>
                      </a:solidFill>
                    </a:lnR>
                    <a:lnT w="25400">
                      <a:solidFill>
                        <a:srgbClr val="000000"/>
                      </a:solidFill>
                    </a:lnT>
                    <a:lnB w="31750">
                      <a:solidFill>
                        <a:srgbClr val="000000"/>
                      </a:solidFill>
                      <a:miter lim="400000"/>
                    </a:lnB>
                    <a:solidFill>
                      <a:schemeClr val="accent2">
                        <a:lumOff val="23627"/>
                      </a:schemeClr>
                    </a:solidFill>
                  </a:tcPr>
                </a:tc>
                <a:extLst>
                  <a:ext uri="{0D108BD9-81ED-4DB2-BD59-A6C34878D82A}">
                    <a16:rowId xmlns:a16="http://schemas.microsoft.com/office/drawing/2014/main" val="10001"/>
                  </a:ext>
                </a:extLst>
              </a:tr>
              <a:tr h="2473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31750">
                      <a:solidFill>
                        <a:srgbClr val="000000"/>
                      </a:solidFill>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247352">
                <a:tc>
                  <a:txBody>
                    <a:bodyPr/>
                    <a:lstStyle/>
                    <a:p>
                      <a:pPr algn="l">
                        <a:defRPr sz="1800"/>
                      </a:pPr>
                      <a:r>
                        <a:rPr sz="1400" err="1">
                          <a:latin typeface="Calibri"/>
                          <a:ea typeface="Calibri"/>
                          <a:cs typeface="Calibri"/>
                        </a:rPr>
                        <a:t>Einführung</a:t>
                      </a:r>
                      <a:r>
                        <a:rPr sz="1400">
                          <a:latin typeface="Calibri"/>
                          <a:ea typeface="Calibri"/>
                          <a:cs typeface="Calibri"/>
                        </a:rPr>
                        <a:t> in die </a:t>
                      </a:r>
                      <a:r>
                        <a:rPr sz="1400" err="1">
                          <a:latin typeface="Calibri"/>
                          <a:ea typeface="Calibri"/>
                          <a:cs typeface="Calibri"/>
                        </a:rPr>
                        <a:t>Linguistik</a:t>
                      </a: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VL/</a:t>
                      </a:r>
                      <a:r>
                        <a:rPr sz="1400" err="1">
                          <a:latin typeface="Calibri"/>
                          <a:ea typeface="Calibri"/>
                          <a:cs typeface="Calibri"/>
                        </a:rPr>
                        <a:t>Einf</a:t>
                      </a:r>
                      <a:r>
                        <a:rPr sz="1400">
                          <a:latin typeface="Calibri"/>
                          <a:ea typeface="Calibri"/>
                          <a:cs typeface="Calibri"/>
                        </a:rPr>
                        <a: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Klausur</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1–2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5</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234652">
                <a:tc>
                  <a:txBody>
                    <a:bodyPr/>
                    <a:lstStyle/>
                    <a:p>
                      <a:pPr algn="l">
                        <a:defRPr sz="1800"/>
                      </a:pPr>
                      <a:r>
                        <a:rPr sz="1400" err="1">
                          <a:latin typeface="Calibri"/>
                          <a:ea typeface="Calibri"/>
                          <a:cs typeface="Calibri"/>
                        </a:rPr>
                        <a:t>Einführung</a:t>
                      </a:r>
                      <a:r>
                        <a:rPr sz="1400">
                          <a:latin typeface="Calibri"/>
                          <a:ea typeface="Calibri"/>
                          <a:cs typeface="Calibri"/>
                        </a:rPr>
                        <a:t> in die </a:t>
                      </a:r>
                      <a:r>
                        <a:rPr sz="1400" err="1">
                          <a:latin typeface="Calibri"/>
                          <a:ea typeface="Calibri"/>
                          <a:cs typeface="Calibri"/>
                        </a:rPr>
                        <a:t>Neuere</a:t>
                      </a:r>
                      <a:r>
                        <a:rPr sz="1400">
                          <a:latin typeface="Calibri"/>
                          <a:ea typeface="Calibri"/>
                          <a:cs typeface="Calibri"/>
                        </a:rPr>
                        <a:t> Deutsche </a:t>
                      </a:r>
                      <a:r>
                        <a:rPr sz="1400" err="1">
                          <a:latin typeface="Calibri"/>
                          <a:ea typeface="Calibri"/>
                          <a:cs typeface="Calibri"/>
                        </a:rPr>
                        <a:t>Literaturwissenschaft</a:t>
                      </a: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VL/</a:t>
                      </a:r>
                      <a:r>
                        <a:rPr sz="1400" err="1">
                          <a:latin typeface="Calibri"/>
                          <a:ea typeface="Calibri"/>
                          <a:cs typeface="Calibri"/>
                        </a:rPr>
                        <a:t>Einf</a:t>
                      </a:r>
                      <a:r>
                        <a:rPr sz="1400">
                          <a:latin typeface="Calibri"/>
                          <a:ea typeface="Calibri"/>
                          <a:cs typeface="Calibri"/>
                        </a:rPr>
                        <a: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Klausur</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1–2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5</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5"/>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6"/>
                  </a:ext>
                </a:extLst>
              </a:tr>
              <a:tr h="234652">
                <a:tc>
                  <a:txBody>
                    <a:bodyPr/>
                    <a:lstStyle/>
                    <a:p>
                      <a:pPr algn="l">
                        <a:defRPr sz="1800"/>
                      </a:pPr>
                      <a:r>
                        <a:rPr sz="1400" err="1">
                          <a:latin typeface="Calibri"/>
                          <a:ea typeface="Calibri"/>
                          <a:cs typeface="Calibri"/>
                        </a:rPr>
                        <a:t>Einführung</a:t>
                      </a:r>
                      <a:r>
                        <a:rPr sz="1400">
                          <a:latin typeface="Calibri"/>
                          <a:ea typeface="Calibri"/>
                          <a:cs typeface="Calibri"/>
                        </a:rPr>
                        <a:t> in die </a:t>
                      </a:r>
                      <a:r>
                        <a:rPr sz="1400" err="1">
                          <a:latin typeface="Calibri"/>
                          <a:ea typeface="Calibri"/>
                          <a:cs typeface="Calibri"/>
                        </a:rPr>
                        <a:t>Mediävistik</a:t>
                      </a: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VL/</a:t>
                      </a:r>
                      <a:r>
                        <a:rPr sz="1400" err="1">
                          <a:latin typeface="Calibri"/>
                          <a:ea typeface="Calibri"/>
                          <a:cs typeface="Calibri"/>
                        </a:rPr>
                        <a:t>Einf</a:t>
                      </a:r>
                      <a:r>
                        <a:rPr sz="1400">
                          <a:latin typeface="Calibri"/>
                          <a:ea typeface="Calibri"/>
                          <a:cs typeface="Calibri"/>
                        </a:rPr>
                        <a: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Klausur</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3*</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1–2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5</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7"/>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3175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8"/>
                  </a:ext>
                </a:extLst>
              </a:tr>
              <a:tr h="234652">
                <a:tc>
                  <a:txBody>
                    <a:bodyPr/>
                    <a:lstStyle/>
                    <a:p>
                      <a:pPr algn="l">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solidFill>
                    </a:lnL>
                    <a:lnR w="127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alpha val="0"/>
                        </a:srgbClr>
                      </a:solidFill>
                    </a:lnL>
                    <a:lnR w="25400">
                      <a:solidFill>
                        <a:srgbClr val="000000"/>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800"/>
                      </a:pPr>
                      <a:r>
                        <a:rPr sz="1400" b="1">
                          <a:solidFill>
                            <a:srgbClr val="FFFFFF"/>
                          </a:solidFill>
                          <a:latin typeface="Calibri"/>
                          <a:ea typeface="+mj-ea"/>
                          <a:cs typeface="+mj-cs"/>
                          <a:sym typeface="Helvetica"/>
                        </a:rPr>
                        <a:t>7</a:t>
                      </a:r>
                    </a:p>
                  </a:txBody>
                  <a:tcPr marL="0" marR="0" marT="0" marB="0" anchor="ctr" horzOverflow="overflow">
                    <a:lnL w="25400">
                      <a:solidFill>
                        <a:srgbClr val="000000"/>
                      </a:solidFill>
                    </a:lnL>
                    <a:lnR w="12700">
                      <a:solidFill>
                        <a:srgbClr val="000000"/>
                      </a:solidFill>
                    </a:lnR>
                    <a:lnT w="31750">
                      <a:solidFill>
                        <a:srgbClr val="000000"/>
                      </a:solidFill>
                    </a:lnT>
                    <a:lnB w="25400">
                      <a:solidFill>
                        <a:srgbClr val="000000"/>
                      </a:solidFill>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1–2</a:t>
                      </a:r>
                    </a:p>
                  </a:txBody>
                  <a:tcPr marL="0" marR="0" marT="0" marB="0" anchor="ctr" horzOverflow="overflow">
                    <a:lnL w="12700">
                      <a:solidFill>
                        <a:srgbClr val="000000"/>
                      </a:solidFill>
                    </a:lnL>
                    <a:lnR w="12700">
                      <a:solidFill>
                        <a:srgbClr val="000000"/>
                      </a:solidFill>
                    </a:lnR>
                    <a:lnT w="31750">
                      <a:solidFill>
                        <a:srgbClr val="000000"/>
                      </a:solidFill>
                    </a:lnT>
                    <a:lnB w="25400">
                      <a:solidFill>
                        <a:srgbClr val="000000"/>
                      </a:solidFill>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15</a:t>
                      </a:r>
                    </a:p>
                  </a:txBody>
                  <a:tcPr marL="0" marR="0" marT="0" marB="0" anchor="ctr" horzOverflow="overflow">
                    <a:lnL w="12700">
                      <a:solidFill>
                        <a:srgbClr val="000000"/>
                      </a:solidFill>
                    </a:lnL>
                    <a:lnR w="25400">
                      <a:solidFill>
                        <a:srgbClr val="000000"/>
                      </a:solidFill>
                    </a:lnR>
                    <a:lnT w="31750">
                      <a:solidFill>
                        <a:srgbClr val="000000"/>
                      </a:solidFill>
                    </a:lnT>
                    <a:lnB w="25400">
                      <a:solidFill>
                        <a:srgbClr val="000000"/>
                      </a:solidFill>
                    </a:lnB>
                    <a:solidFill>
                      <a:schemeClr val="accent2">
                        <a:lumOff val="23627"/>
                      </a:schemeClr>
                    </a:solidFill>
                  </a:tcPr>
                </a:tc>
                <a:extLst>
                  <a:ext uri="{0D108BD9-81ED-4DB2-BD59-A6C34878D82A}">
                    <a16:rowId xmlns:a16="http://schemas.microsoft.com/office/drawing/2014/main" val="10009"/>
                  </a:ext>
                </a:extLst>
              </a:tr>
            </a:tbl>
          </a:graphicData>
        </a:graphic>
      </p:graphicFrame>
      <p:sp>
        <p:nvSpPr>
          <p:cNvPr id="334" name="* Die Einführung Mediävistik besteht aus einer einstündigen Vorlesung und einem zweistündigen Begleitseminar. Beide Kurse müssen im gleichen Semester besucht werden, in SignUp wird nur das Seminar angemeldet, eine separate Anmeldung für die Vorlesung ist nicht notwendig."/>
          <p:cNvSpPr txBox="1"/>
          <p:nvPr/>
        </p:nvSpPr>
        <p:spPr>
          <a:xfrm>
            <a:off x="467550" y="4494140"/>
            <a:ext cx="7335627" cy="1069341"/>
          </a:xfrm>
          <a:prstGeom prst="rect">
            <a:avLst/>
          </a:prstGeom>
          <a:ln w="12700">
            <a:solidFill>
              <a:schemeClr val="accent2">
                <a:lumOff val="23627"/>
              </a:schemeClr>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marL="139700" indent="-139700">
              <a:lnSpc>
                <a:spcPct val="100000"/>
              </a:lnSpc>
              <a:defRPr sz="1600" b="0">
                <a:latin typeface="Calibri"/>
                <a:ea typeface="Calibri"/>
                <a:cs typeface="Calibri"/>
                <a:sym typeface="Calibri"/>
              </a:defRPr>
            </a:lvl1pPr>
          </a:lstStyle>
          <a:p>
            <a:r>
              <a:t>* Die </a:t>
            </a:r>
            <a:r>
              <a:rPr err="1"/>
              <a:t>Einführung</a:t>
            </a:r>
            <a:r>
              <a:t> </a:t>
            </a:r>
            <a:r>
              <a:rPr err="1"/>
              <a:t>Mediävistik</a:t>
            </a:r>
            <a:r>
              <a:t> </a:t>
            </a:r>
            <a:r>
              <a:rPr err="1"/>
              <a:t>besteht</a:t>
            </a:r>
            <a:r>
              <a:t> </a:t>
            </a:r>
            <a:r>
              <a:rPr err="1"/>
              <a:t>aus</a:t>
            </a:r>
            <a:r>
              <a:t> </a:t>
            </a:r>
            <a:r>
              <a:rPr err="1"/>
              <a:t>einer</a:t>
            </a:r>
            <a:r>
              <a:t> </a:t>
            </a:r>
            <a:r>
              <a:rPr err="1"/>
              <a:t>einstündigen</a:t>
            </a:r>
            <a:r>
              <a:t> </a:t>
            </a:r>
            <a:r>
              <a:rPr err="1"/>
              <a:t>Vorlesung</a:t>
            </a:r>
            <a:r>
              <a:t> und </a:t>
            </a:r>
            <a:r>
              <a:rPr err="1"/>
              <a:t>einem</a:t>
            </a:r>
            <a:r>
              <a:t> </a:t>
            </a:r>
            <a:r>
              <a:rPr err="1"/>
              <a:t>zweistündigen</a:t>
            </a:r>
            <a:r>
              <a:t> </a:t>
            </a:r>
            <a:r>
              <a:rPr err="1"/>
              <a:t>Begleitseminar</a:t>
            </a:r>
            <a:r>
              <a:t>. </a:t>
            </a:r>
            <a:r>
              <a:rPr err="1"/>
              <a:t>Beide</a:t>
            </a:r>
            <a:r>
              <a:t> </a:t>
            </a:r>
            <a:r>
              <a:rPr err="1"/>
              <a:t>Kurse</a:t>
            </a:r>
            <a:r>
              <a:t> </a:t>
            </a:r>
            <a:r>
              <a:rPr err="1"/>
              <a:t>müssen</a:t>
            </a:r>
            <a:r>
              <a:t> </a:t>
            </a:r>
            <a:r>
              <a:rPr err="1"/>
              <a:t>im</a:t>
            </a:r>
            <a:r>
              <a:t> </a:t>
            </a:r>
            <a:r>
              <a:rPr err="1"/>
              <a:t>gleichen</a:t>
            </a:r>
            <a:r>
              <a:t> Semester </a:t>
            </a:r>
            <a:r>
              <a:rPr err="1"/>
              <a:t>besucht</a:t>
            </a:r>
            <a:r>
              <a:t> </a:t>
            </a:r>
            <a:r>
              <a:rPr err="1"/>
              <a:t>werden</a:t>
            </a:r>
            <a:r>
              <a:t>, in </a:t>
            </a:r>
            <a:r>
              <a:rPr err="1"/>
              <a:t>SignUp</a:t>
            </a:r>
            <a:r>
              <a:t> </a:t>
            </a:r>
            <a:r>
              <a:rPr err="1"/>
              <a:t>wird</a:t>
            </a:r>
            <a:r>
              <a:t> </a:t>
            </a:r>
            <a:r>
              <a:rPr err="1"/>
              <a:t>nur</a:t>
            </a:r>
            <a:r>
              <a:t> das Seminar </a:t>
            </a:r>
            <a:r>
              <a:rPr err="1"/>
              <a:t>angemeldet</a:t>
            </a:r>
            <a:r>
              <a:t>, </a:t>
            </a:r>
            <a:r>
              <a:rPr err="1"/>
              <a:t>eine</a:t>
            </a:r>
            <a:r>
              <a:t> separate </a:t>
            </a:r>
            <a:r>
              <a:rPr err="1"/>
              <a:t>Anmeldung</a:t>
            </a:r>
            <a:r>
              <a:t> für die </a:t>
            </a:r>
            <a:r>
              <a:rPr err="1"/>
              <a:t>Vorlesung</a:t>
            </a:r>
            <a:r>
              <a:t> </a:t>
            </a:r>
            <a:r>
              <a:rPr err="1"/>
              <a:t>ist</a:t>
            </a:r>
            <a:r>
              <a:t> </a:t>
            </a:r>
            <a:r>
              <a:rPr err="1"/>
              <a:t>nicht</a:t>
            </a:r>
            <a:r>
              <a:t> </a:t>
            </a:r>
            <a:r>
              <a:rPr err="1"/>
              <a:t>notwendig</a:t>
            </a:r>
            <a:r>
              <a:t>.</a:t>
            </a:r>
          </a:p>
        </p:txBody>
      </p:sp>
      <p:sp>
        <p:nvSpPr>
          <p:cNvPr id="2" name="Foliennummernplatzhalter 1">
            <a:extLst>
              <a:ext uri="{FF2B5EF4-FFF2-40B4-BE49-F238E27FC236}">
                <a16:creationId xmlns:a16="http://schemas.microsoft.com/office/drawing/2014/main" id="{5192811A-4681-1548-9CA9-B0D325E2432B}"/>
              </a:ext>
            </a:extLst>
          </p:cNvPr>
          <p:cNvSpPr>
            <a:spLocks noGrp="1"/>
          </p:cNvSpPr>
          <p:nvPr>
            <p:ph type="sldNum" sz="quarter" idx="2"/>
          </p:nvPr>
        </p:nvSpPr>
        <p:spPr/>
        <p:txBody>
          <a:bodyPr/>
          <a:lstStyle/>
          <a:p>
            <a:fld id="{86CB4B4D-7CA3-9044-876B-883B54F8677D}" type="slidenum">
              <a:rPr lang="de-DE" smtClean="0"/>
              <a:t>65</a:t>
            </a:fld>
            <a:endParaRPr lang="de-DE"/>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Modulhandbuch – 33%-Fach (Care)"/>
          <p:cNvSpPr txBox="1">
            <a:spLocks noGrp="1"/>
          </p:cNvSpPr>
          <p:nvPr>
            <p:ph type="title" idx="4294967295"/>
          </p:nvPr>
        </p:nvSpPr>
        <p:spPr>
          <a:prstGeom prst="rect">
            <a:avLst/>
          </a:prstGeom>
        </p:spPr>
        <p:txBody>
          <a:bodyPr lIns="0" tIns="0" rIns="0" bIns="0" anchor="t"/>
          <a:lstStyle/>
          <a:p>
            <a:r>
              <a:rPr err="1">
                <a:latin typeface="Calibri"/>
              </a:rPr>
              <a:t>Modulhandbuch</a:t>
            </a:r>
            <a:r>
              <a:rPr>
                <a:latin typeface="Calibri"/>
              </a:rPr>
              <a:t> </a:t>
            </a:r>
            <a:r>
              <a:rPr sz="2400" b="0">
                <a:latin typeface="Calibri"/>
                <a:ea typeface="Calibri"/>
                <a:cs typeface="Calibri"/>
                <a:sym typeface="Calibri"/>
              </a:rPr>
              <a:t>– 33%-Fach (Care)</a:t>
            </a:r>
          </a:p>
        </p:txBody>
      </p:sp>
      <p:graphicFrame>
        <p:nvGraphicFramePr>
          <p:cNvPr id="338" name="Tabelle"/>
          <p:cNvGraphicFramePr/>
          <p:nvPr>
            <p:extLst>
              <p:ext uri="{D42A27DB-BD31-4B8C-83A1-F6EECF244321}">
                <p14:modId xmlns:p14="http://schemas.microsoft.com/office/powerpoint/2010/main" val="3440066894"/>
              </p:ext>
            </p:extLst>
          </p:nvPr>
        </p:nvGraphicFramePr>
        <p:xfrm>
          <a:off x="632188" y="959398"/>
          <a:ext cx="7220405" cy="4884022"/>
        </p:xfrm>
        <a:graphic>
          <a:graphicData uri="http://schemas.openxmlformats.org/drawingml/2006/table">
            <a:tbl>
              <a:tblPr>
                <a:tableStyleId>{4C3C2611-4C71-4FC5-86AE-919BDF0F9419}</a:tableStyleId>
              </a:tblPr>
              <a:tblGrid>
                <a:gridCol w="2413737">
                  <a:extLst>
                    <a:ext uri="{9D8B030D-6E8A-4147-A177-3AD203B41FA5}">
                      <a16:colId xmlns:a16="http://schemas.microsoft.com/office/drawing/2014/main" val="20000"/>
                    </a:ext>
                  </a:extLst>
                </a:gridCol>
                <a:gridCol w="1015642">
                  <a:extLst>
                    <a:ext uri="{9D8B030D-6E8A-4147-A177-3AD203B41FA5}">
                      <a16:colId xmlns:a16="http://schemas.microsoft.com/office/drawing/2014/main" val="20001"/>
                    </a:ext>
                  </a:extLst>
                </a:gridCol>
                <a:gridCol w="944112">
                  <a:extLst>
                    <a:ext uri="{9D8B030D-6E8A-4147-A177-3AD203B41FA5}">
                      <a16:colId xmlns:a16="http://schemas.microsoft.com/office/drawing/2014/main" val="20002"/>
                    </a:ext>
                  </a:extLst>
                </a:gridCol>
                <a:gridCol w="944112">
                  <a:extLst>
                    <a:ext uri="{9D8B030D-6E8A-4147-A177-3AD203B41FA5}">
                      <a16:colId xmlns:a16="http://schemas.microsoft.com/office/drawing/2014/main" val="20003"/>
                    </a:ext>
                  </a:extLst>
                </a:gridCol>
                <a:gridCol w="949729">
                  <a:extLst>
                    <a:ext uri="{9D8B030D-6E8A-4147-A177-3AD203B41FA5}">
                      <a16:colId xmlns:a16="http://schemas.microsoft.com/office/drawing/2014/main" val="20004"/>
                    </a:ext>
                  </a:extLst>
                </a:gridCol>
                <a:gridCol w="953073">
                  <a:extLst>
                    <a:ext uri="{9D8B030D-6E8A-4147-A177-3AD203B41FA5}">
                      <a16:colId xmlns:a16="http://schemas.microsoft.com/office/drawing/2014/main" val="20005"/>
                    </a:ext>
                  </a:extLst>
                </a:gridCol>
              </a:tblGrid>
              <a:tr h="262274">
                <a:tc gridSpan="2">
                  <a:txBody>
                    <a:bodyPr/>
                    <a:lstStyle/>
                    <a:p>
                      <a:pPr algn="l">
                        <a:defRPr sz="1400">
                          <a:latin typeface="Calibri"/>
                          <a:ea typeface="Calibri"/>
                          <a:cs typeface="Calibri"/>
                        </a:defRPr>
                      </a:pPr>
                      <a:r>
                        <a:rPr sz="1400" b="1">
                          <a:latin typeface="Calibri"/>
                          <a:ea typeface="+mj-ea"/>
                          <a:cs typeface="+mj-cs"/>
                          <a:sym typeface="Helvetica"/>
                        </a:rPr>
                        <a:t>Modul B 2.1</a:t>
                      </a:r>
                      <a:r>
                        <a:rPr sz="1400">
                          <a:latin typeface="Calibri"/>
                        </a:rPr>
                        <a:t> – Basis – </a:t>
                      </a:r>
                      <a:r>
                        <a:rPr sz="1400" u="sng" err="1">
                          <a:latin typeface="Calibri"/>
                        </a:rPr>
                        <a:t>Pflichtmodul</a:t>
                      </a:r>
                    </a:p>
                  </a:txBody>
                  <a:tcPr marL="0" marR="0" marT="0" marB="0" anchor="ctr"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FF"/>
                    </a:solidFill>
                  </a:tcPr>
                </a:tc>
                <a:tc hMerge="1">
                  <a:txBody>
                    <a:bodyPr/>
                    <a:lstStyle/>
                    <a:p>
                      <a:endParaRPr lang="de-DE"/>
                    </a:p>
                  </a:txBody>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000000"/>
                      </a:solidFill>
                    </a:lnL>
                    <a:lnT w="25400">
                      <a:solidFill>
                        <a:srgbClr val="FFFFFF"/>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solidFill>
                    </a:lnR>
                    <a:lnT w="25400">
                      <a:solidFill>
                        <a:srgbClr val="FFFFFF">
                          <a:alpha val="0"/>
                        </a:srgbClr>
                      </a:solidFill>
                    </a:lnT>
                    <a:lnB w="25400">
                      <a:solidFill>
                        <a:srgbClr val="000000"/>
                      </a:solidFill>
                    </a:lnB>
                    <a:solidFill>
                      <a:srgbClr val="FFFFFF">
                        <a:alpha val="0"/>
                      </a:srgbClr>
                    </a:solidFill>
                  </a:tcPr>
                </a:tc>
                <a:extLst>
                  <a:ext uri="{0D108BD9-81ED-4DB2-BD59-A6C34878D82A}">
                    <a16:rowId xmlns:a16="http://schemas.microsoft.com/office/drawing/2014/main" val="10000"/>
                  </a:ext>
                </a:extLst>
              </a:tr>
              <a:tr h="488147">
                <a:tc>
                  <a:txBody>
                    <a:bodyPr/>
                    <a:lstStyle/>
                    <a:p>
                      <a:pPr algn="ctr">
                        <a:defRPr sz="1800"/>
                      </a:pPr>
                      <a:r>
                        <a:rPr sz="1400" b="1">
                          <a:solidFill>
                            <a:srgbClr val="FFFFFF"/>
                          </a:solidFill>
                          <a:latin typeface="Calibri"/>
                          <a:ea typeface="+mj-ea"/>
                          <a:cs typeface="+mj-cs"/>
                          <a:sym typeface="Helvetica"/>
                        </a:rPr>
                        <a:t>Titel der </a:t>
                      </a:r>
                      <a:r>
                        <a:rPr sz="1400" b="1" err="1">
                          <a:solidFill>
                            <a:srgbClr val="FFFFFF"/>
                          </a:solidFill>
                          <a:latin typeface="Calibri"/>
                          <a:ea typeface="+mj-ea"/>
                          <a:cs typeface="+mj-cs"/>
                          <a:sym typeface="Helvetica"/>
                        </a:rPr>
                        <a:t>Veranstaltung</a:t>
                      </a:r>
                    </a:p>
                  </a:txBody>
                  <a:tcPr marL="0" marR="0" marT="0" marB="0" anchor="ctr" horzOverflow="overflow">
                    <a:lnL w="254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Art</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err="1">
                          <a:solidFill>
                            <a:srgbClr val="FFFFFF"/>
                          </a:solidFill>
                          <a:latin typeface="Calibri"/>
                          <a:ea typeface="+mj-ea"/>
                          <a:cs typeface="+mj-cs"/>
                          <a:sym typeface="Helvetica"/>
                        </a:rPr>
                        <a:t>Prüfung</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SWS</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err="1">
                          <a:solidFill>
                            <a:srgbClr val="FFFFFF"/>
                          </a:solidFill>
                          <a:latin typeface="Calibri"/>
                          <a:ea typeface="+mj-ea"/>
                          <a:cs typeface="+mj-cs"/>
                          <a:sym typeface="Helvetica"/>
                        </a:rPr>
                        <a:t>empf</a:t>
                      </a:r>
                      <a:r>
                        <a:rPr sz="1400" b="1">
                          <a:solidFill>
                            <a:srgbClr val="FFFFFF"/>
                          </a:solidFill>
                          <a:latin typeface="Calibri"/>
                          <a:ea typeface="+mj-ea"/>
                          <a:cs typeface="+mj-cs"/>
                          <a:sym typeface="Helvetica"/>
                        </a:rPr>
                        <a:t>. Semester</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LP</a:t>
                      </a:r>
                    </a:p>
                  </a:txBody>
                  <a:tcPr marL="0" marR="0" marT="0" marB="0" anchor="ctr" horzOverflow="overflow">
                    <a:lnL w="12700">
                      <a:solidFill>
                        <a:srgbClr val="000000"/>
                      </a:solidFill>
                    </a:lnL>
                    <a:lnR w="25400">
                      <a:solidFill>
                        <a:srgbClr val="000000"/>
                      </a:solidFill>
                    </a:lnR>
                    <a:lnT w="25400">
                      <a:solidFill>
                        <a:srgbClr val="000000"/>
                      </a:solidFill>
                    </a:lnT>
                    <a:lnB w="31750">
                      <a:solidFill>
                        <a:srgbClr val="000000"/>
                      </a:solidFill>
                      <a:miter lim="400000"/>
                    </a:lnB>
                    <a:solidFill>
                      <a:schemeClr val="accent2">
                        <a:lumOff val="23627"/>
                      </a:schemeClr>
                    </a:solidFill>
                  </a:tcPr>
                </a:tc>
                <a:extLst>
                  <a:ext uri="{0D108BD9-81ED-4DB2-BD59-A6C34878D82A}">
                    <a16:rowId xmlns:a16="http://schemas.microsoft.com/office/drawing/2014/main" val="10001"/>
                  </a:ext>
                </a:extLst>
              </a:tr>
              <a:tr h="252000">
                <a:tc gridSpan="6">
                  <a:txBody>
                    <a:bodyPr/>
                    <a:lstStyle/>
                    <a:p>
                      <a:pPr algn="l">
                        <a:defRPr sz="1400">
                          <a:latin typeface="Calibri"/>
                          <a:ea typeface="Calibri"/>
                          <a:cs typeface="Calibri"/>
                        </a:defRPr>
                      </a:pPr>
                      <a:endParaRPr sz="1400" dirty="0">
                        <a:latin typeface="Calibri"/>
                      </a:endParaRPr>
                    </a:p>
                  </a:txBody>
                  <a:tcPr marL="0" marR="0" marT="0" marB="0" anchor="ctr" horzOverflow="overflow">
                    <a:lnL w="25400">
                      <a:solidFill>
                        <a:srgbClr val="000000"/>
                      </a:solidFill>
                    </a:lnL>
                    <a:lnR w="25400">
                      <a:solidFill>
                        <a:srgbClr val="000000"/>
                      </a:solidFill>
                    </a:lnR>
                    <a:lnT w="31750">
                      <a:solidFill>
                        <a:srgbClr val="000000"/>
                      </a:solidFill>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471314">
                <a:tc>
                  <a:txBody>
                    <a:bodyPr/>
                    <a:lstStyle/>
                    <a:p>
                      <a:pPr algn="l">
                        <a:defRPr sz="1300">
                          <a:latin typeface="Calibri"/>
                          <a:ea typeface="Calibri"/>
                          <a:cs typeface="Calibri"/>
                        </a:defRPr>
                      </a:pPr>
                      <a:r>
                        <a:rPr sz="1400" dirty="0">
                          <a:latin typeface="Calibri"/>
                        </a:rPr>
                        <a:t>Proseminar </a:t>
                      </a:r>
                      <a:r>
                        <a:rPr sz="1400" dirty="0" err="1">
                          <a:latin typeface="Calibri"/>
                        </a:rPr>
                        <a:t>Linguistik</a:t>
                      </a:r>
                      <a:endParaRPr sz="1400" dirty="0">
                        <a:latin typeface="Calibri"/>
                      </a:endParaRP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PS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Hausarbeit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2-4</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6</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252000">
                <a:tc gridSpan="6">
                  <a:txBody>
                    <a:bodyPr/>
                    <a:lstStyle/>
                    <a:p>
                      <a:pPr algn="l">
                        <a:defRPr sz="1300">
                          <a:latin typeface="Calibri"/>
                          <a:ea typeface="Calibri"/>
                          <a:cs typeface="Calibri"/>
                        </a:defRPr>
                      </a:pPr>
                      <a:endParaRPr sz="1400" dirty="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964604">
                <a:tc>
                  <a:txBody>
                    <a:bodyPr/>
                    <a:lstStyle/>
                    <a:p>
                      <a:pPr algn="l">
                        <a:defRPr sz="1300">
                          <a:latin typeface="Calibri"/>
                          <a:ea typeface="Calibri"/>
                          <a:cs typeface="Calibri"/>
                        </a:defRPr>
                      </a:pPr>
                      <a:r>
                        <a:rPr sz="1400" dirty="0">
                          <a:latin typeface="Calibri"/>
                        </a:rPr>
                        <a:t>Proseminar </a:t>
                      </a:r>
                      <a:r>
                        <a:rPr sz="1400" dirty="0" err="1">
                          <a:latin typeface="Calibri"/>
                        </a:rPr>
                        <a:t>Neuere</a:t>
                      </a:r>
                      <a:r>
                        <a:rPr sz="1400" dirty="0">
                          <a:latin typeface="Calibri"/>
                        </a:rPr>
                        <a:t> Deutsche </a:t>
                      </a:r>
                      <a:r>
                        <a:rPr sz="1400" dirty="0" err="1">
                          <a:latin typeface="Calibri"/>
                        </a:rPr>
                        <a:t>Literaturwissenschaft</a:t>
                      </a:r>
                      <a:endParaRPr sz="1400" dirty="0">
                        <a:latin typeface="Calibri"/>
                      </a:endParaRP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PS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Hausarbeit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2-4</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6</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5"/>
                  </a:ext>
                </a:extLst>
              </a:tr>
              <a:tr h="252000">
                <a:tc gridSpan="6">
                  <a:txBody>
                    <a:bodyPr/>
                    <a:lstStyle/>
                    <a:p>
                      <a:pPr algn="l">
                        <a:defRPr sz="1300">
                          <a:latin typeface="Calibri"/>
                          <a:ea typeface="Calibri"/>
                          <a:cs typeface="Calibri"/>
                        </a:defRPr>
                      </a:pPr>
                      <a:endParaRPr sz="1400" dirty="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6"/>
                  </a:ext>
                </a:extLst>
              </a:tr>
              <a:tr h="471314">
                <a:tc>
                  <a:txBody>
                    <a:bodyPr/>
                    <a:lstStyle/>
                    <a:p>
                      <a:pPr algn="l">
                        <a:defRPr sz="1300">
                          <a:latin typeface="Calibri"/>
                          <a:ea typeface="Calibri"/>
                          <a:cs typeface="Calibri"/>
                        </a:defRPr>
                      </a:pPr>
                      <a:r>
                        <a:rPr sz="1400" dirty="0">
                          <a:latin typeface="Calibri"/>
                        </a:rPr>
                        <a:t>Proseminar </a:t>
                      </a:r>
                      <a:r>
                        <a:rPr sz="1400" dirty="0" err="1">
                          <a:latin typeface="Calibri"/>
                        </a:rPr>
                        <a:t>Mediävistik</a:t>
                      </a:r>
                      <a:endParaRPr sz="1400" dirty="0">
                        <a:latin typeface="Calibri"/>
                      </a:endParaRP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PS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Hausarbeit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2-4</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6</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7"/>
                  </a:ext>
                </a:extLst>
              </a:tr>
              <a:tr h="252000">
                <a:tc gridSpan="6">
                  <a:txBody>
                    <a:bodyPr/>
                    <a:lstStyle/>
                    <a:p>
                      <a:pPr algn="l">
                        <a:defRPr sz="1300">
                          <a:latin typeface="Calibri"/>
                          <a:ea typeface="Calibri"/>
                          <a:cs typeface="Calibri"/>
                        </a:defRPr>
                      </a:pPr>
                      <a:endParaRPr sz="1400" dirty="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12700">
                      <a:solidFill>
                        <a:srgbClr val="000000"/>
                      </a:solidFill>
                    </a:lnB>
                    <a:solidFill>
                      <a:srgbClr val="FFFFFF"/>
                    </a:solidFill>
                  </a:tcPr>
                </a:tc>
                <a:tc hMerge="1">
                  <a:txBody>
                    <a:bodyPr/>
                    <a:lstStyle/>
                    <a:p>
                      <a:pPr algn="ctr">
                        <a:defRPr sz="1300">
                          <a:latin typeface="Calibri"/>
                          <a:ea typeface="Calibri"/>
                          <a:cs typeface="Calibri"/>
                        </a:defRPr>
                      </a:pPr>
                      <a:endParaRPr sz="1400" dirty="0">
                        <a:latin typeface="Calibri"/>
                      </a:endParaRP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hMerge="1">
                  <a:txBody>
                    <a:bodyPr/>
                    <a:lstStyle/>
                    <a:p>
                      <a:pPr algn="ctr">
                        <a:defRPr sz="1300">
                          <a:latin typeface="Calibri"/>
                          <a:ea typeface="Calibri"/>
                          <a:cs typeface="Calibri"/>
                        </a:defRPr>
                      </a:pPr>
                      <a:endParaRPr sz="1400" dirty="0">
                        <a:latin typeface="Calibri"/>
                      </a:endParaRP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hMerge="1">
                  <a:txBody>
                    <a:bodyPr/>
                    <a:lstStyle/>
                    <a:p>
                      <a:pPr algn="ctr">
                        <a:defRPr sz="1300">
                          <a:latin typeface="Calibri"/>
                          <a:ea typeface="Calibri"/>
                          <a:cs typeface="Calibri"/>
                        </a:defRPr>
                      </a:pPr>
                      <a:endParaRPr sz="1400" dirty="0">
                        <a:latin typeface="Calibri"/>
                      </a:endParaRP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hMerge="1">
                  <a:txBody>
                    <a:bodyPr/>
                    <a:lstStyle/>
                    <a:p>
                      <a:pPr algn="ctr">
                        <a:defRPr sz="1300">
                          <a:latin typeface="Calibri"/>
                          <a:ea typeface="Calibri"/>
                          <a:cs typeface="Calibri"/>
                        </a:defRPr>
                      </a:pPr>
                      <a:endParaRPr sz="1400" dirty="0">
                        <a:latin typeface="Calibri"/>
                      </a:endParaRP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hMerge="1">
                  <a:txBody>
                    <a:bodyPr/>
                    <a:lstStyle/>
                    <a:p>
                      <a:pPr algn="ctr">
                        <a:defRPr sz="1300">
                          <a:latin typeface="Calibri"/>
                          <a:ea typeface="Calibri"/>
                          <a:cs typeface="Calibri"/>
                        </a:defRPr>
                      </a:pPr>
                      <a:endParaRPr sz="1400" dirty="0">
                        <a:latin typeface="Calibri"/>
                      </a:endParaRP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8"/>
                  </a:ext>
                </a:extLst>
              </a:tr>
              <a:tr h="700239">
                <a:tc>
                  <a:txBody>
                    <a:bodyPr/>
                    <a:lstStyle/>
                    <a:p>
                      <a:pPr algn="l">
                        <a:defRPr sz="1800"/>
                      </a:pPr>
                      <a:r>
                        <a:rPr sz="1400" dirty="0" err="1">
                          <a:latin typeface="Calibri"/>
                          <a:ea typeface="Calibri"/>
                          <a:cs typeface="Calibri"/>
                        </a:rPr>
                        <a:t>Übung</a:t>
                      </a:r>
                      <a:r>
                        <a:rPr sz="1400" dirty="0">
                          <a:latin typeface="Calibri"/>
                          <a:ea typeface="Calibri"/>
                          <a:cs typeface="Calibri"/>
                        </a:rPr>
                        <a:t> </a:t>
                      </a:r>
                      <a:r>
                        <a:rPr sz="1400" dirty="0" err="1">
                          <a:latin typeface="Calibri"/>
                          <a:ea typeface="Calibri"/>
                          <a:cs typeface="Calibri"/>
                        </a:rPr>
                        <a:t>Grundlagen</a:t>
                      </a:r>
                      <a:r>
                        <a:rPr sz="1400" dirty="0">
                          <a:latin typeface="Calibri"/>
                          <a:ea typeface="Calibri"/>
                          <a:cs typeface="Calibri"/>
                        </a:rPr>
                        <a:t> </a:t>
                      </a:r>
                      <a:r>
                        <a:rPr sz="1400" dirty="0" err="1">
                          <a:latin typeface="Calibri"/>
                          <a:ea typeface="Calibri"/>
                          <a:cs typeface="Calibri"/>
                        </a:rPr>
                        <a:t>wissenschaftlichen</a:t>
                      </a:r>
                      <a:r>
                        <a:rPr sz="1400" dirty="0">
                          <a:latin typeface="Calibri"/>
                          <a:ea typeface="Calibri"/>
                          <a:cs typeface="Calibri"/>
                        </a:rPr>
                        <a:t> </a:t>
                      </a:r>
                      <a:r>
                        <a:rPr sz="1400" dirty="0" err="1">
                          <a:latin typeface="Calibri"/>
                          <a:ea typeface="Calibri"/>
                          <a:cs typeface="Calibri"/>
                        </a:rPr>
                        <a:t>Arbeitens</a:t>
                      </a:r>
                      <a:endParaRPr sz="1400" dirty="0">
                        <a:latin typeface="Calibri"/>
                        <a:ea typeface="Calibri"/>
                        <a:cs typeface="Calibri"/>
                      </a:endParaRP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Übung</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300">
                          <a:latin typeface="Calibri"/>
                          <a:ea typeface="Calibri"/>
                          <a:cs typeface="Calibri"/>
                        </a:defRPr>
                      </a:pPr>
                      <a:endParaRPr sz="1400">
                        <a:latin typeface="Calibri"/>
                      </a:endParaRP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2-4</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3</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9"/>
                  </a:ext>
                </a:extLst>
              </a:tr>
              <a:tr h="258907">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3175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10"/>
                  </a:ext>
                </a:extLst>
              </a:tr>
              <a:tr h="259223">
                <a:tc>
                  <a:txBody>
                    <a:bodyPr/>
                    <a:lstStyle/>
                    <a:p>
                      <a:pPr algn="l">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solidFill>
                    </a:lnL>
                    <a:lnT w="31750">
                      <a:solidFill>
                        <a:srgbClr val="000000"/>
                      </a:solidFill>
                    </a:lnT>
                    <a:lnB w="25400">
                      <a:solidFill>
                        <a:srgbClr val="FFFFFF"/>
                      </a:solidFill>
                    </a:lnB>
                    <a:solidFill>
                      <a:srgbClr val="FFFFFF"/>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25400">
                      <a:solidFill>
                        <a:srgbClr val="FFFFFF"/>
                      </a:solidFill>
                    </a:lnR>
                    <a:lnT w="31750">
                      <a:solidFill>
                        <a:srgbClr val="000000"/>
                      </a:solidFill>
                    </a:lnT>
                    <a:lnB w="25400">
                      <a:solidFill>
                        <a:srgbClr val="FFFFFF"/>
                      </a:solidFill>
                    </a:lnB>
                    <a:solidFill>
                      <a:srgbClr val="FFFFFF"/>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solidFill>
                    </a:lnL>
                    <a:lnR w="25400">
                      <a:solidFill>
                        <a:srgbClr val="000000"/>
                      </a:solidFill>
                    </a:lnR>
                    <a:lnT w="31750">
                      <a:solidFill>
                        <a:srgbClr val="000000"/>
                      </a:solidFill>
                    </a:lnT>
                    <a:lnB w="25400">
                      <a:solidFill>
                        <a:srgbClr val="FFFFFF"/>
                      </a:solidFill>
                    </a:lnB>
                    <a:solidFill>
                      <a:srgbClr val="FFFFFF"/>
                    </a:solidFill>
                  </a:tcPr>
                </a:tc>
                <a:tc>
                  <a:txBody>
                    <a:bodyPr/>
                    <a:lstStyle/>
                    <a:p>
                      <a:pPr algn="ctr">
                        <a:defRPr sz="1800"/>
                      </a:pPr>
                      <a:r>
                        <a:rPr sz="1400" b="1">
                          <a:solidFill>
                            <a:srgbClr val="FFFFFF"/>
                          </a:solidFill>
                          <a:latin typeface="Calibri"/>
                          <a:ea typeface="+mj-ea"/>
                          <a:cs typeface="+mj-cs"/>
                          <a:sym typeface="Helvetica"/>
                        </a:rPr>
                        <a:t>8</a:t>
                      </a:r>
                    </a:p>
                  </a:txBody>
                  <a:tcPr marL="0" marR="0" marT="0" marB="0" anchor="ctr" horzOverflow="overflow">
                    <a:lnL w="25400">
                      <a:solidFill>
                        <a:srgbClr val="000000"/>
                      </a:solidFill>
                    </a:lnL>
                    <a:lnR w="12700">
                      <a:solidFill>
                        <a:srgbClr val="000000"/>
                      </a:solidFill>
                    </a:lnR>
                    <a:lnT w="31750">
                      <a:solidFill>
                        <a:srgbClr val="000000"/>
                      </a:solidFill>
                    </a:lnT>
                    <a:lnB w="25400">
                      <a:solidFill>
                        <a:srgbClr val="000000"/>
                      </a:solidFill>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2–4</a:t>
                      </a:r>
                    </a:p>
                  </a:txBody>
                  <a:tcPr marL="0" marR="0" marT="0" marB="0" anchor="ctr" horzOverflow="overflow">
                    <a:lnL w="12700">
                      <a:solidFill>
                        <a:srgbClr val="000000"/>
                      </a:solidFill>
                    </a:lnL>
                    <a:lnR w="12700">
                      <a:solidFill>
                        <a:srgbClr val="000000"/>
                      </a:solidFill>
                    </a:lnR>
                    <a:lnT w="31750">
                      <a:solidFill>
                        <a:srgbClr val="000000"/>
                      </a:solidFill>
                    </a:lnT>
                    <a:lnB w="25400">
                      <a:solidFill>
                        <a:srgbClr val="000000"/>
                      </a:solidFill>
                    </a:lnB>
                    <a:solidFill>
                      <a:schemeClr val="accent2">
                        <a:lumOff val="23627"/>
                      </a:schemeClr>
                    </a:solidFill>
                  </a:tcPr>
                </a:tc>
                <a:tc>
                  <a:txBody>
                    <a:bodyPr/>
                    <a:lstStyle/>
                    <a:p>
                      <a:pPr algn="ctr">
                        <a:defRPr sz="1800"/>
                      </a:pPr>
                      <a:r>
                        <a:rPr sz="1400" b="1" dirty="0">
                          <a:solidFill>
                            <a:srgbClr val="FFFFFF"/>
                          </a:solidFill>
                          <a:latin typeface="Calibri"/>
                          <a:ea typeface="+mj-ea"/>
                          <a:cs typeface="+mj-cs"/>
                          <a:sym typeface="Helvetica"/>
                        </a:rPr>
                        <a:t>21</a:t>
                      </a:r>
                    </a:p>
                  </a:txBody>
                  <a:tcPr marL="0" marR="0" marT="0" marB="0" anchor="ctr" horzOverflow="overflow">
                    <a:lnL w="12700">
                      <a:solidFill>
                        <a:srgbClr val="000000"/>
                      </a:solidFill>
                    </a:lnL>
                    <a:lnR w="25400">
                      <a:solidFill>
                        <a:srgbClr val="000000"/>
                      </a:solidFill>
                    </a:lnR>
                    <a:lnT w="31750">
                      <a:solidFill>
                        <a:srgbClr val="000000"/>
                      </a:solidFill>
                    </a:lnT>
                    <a:lnB w="25400">
                      <a:solidFill>
                        <a:srgbClr val="000000"/>
                      </a:solidFill>
                    </a:lnB>
                    <a:solidFill>
                      <a:schemeClr val="accent2">
                        <a:lumOff val="23627"/>
                      </a:schemeClr>
                    </a:solidFill>
                  </a:tcPr>
                </a:tc>
                <a:extLst>
                  <a:ext uri="{0D108BD9-81ED-4DB2-BD59-A6C34878D82A}">
                    <a16:rowId xmlns:a16="http://schemas.microsoft.com/office/drawing/2014/main" val="10011"/>
                  </a:ext>
                </a:extLst>
              </a:tr>
            </a:tbl>
          </a:graphicData>
        </a:graphic>
      </p:graphicFrame>
      <p:sp>
        <p:nvSpPr>
          <p:cNvPr id="2" name="Foliennummernplatzhalter 1">
            <a:extLst>
              <a:ext uri="{FF2B5EF4-FFF2-40B4-BE49-F238E27FC236}">
                <a16:creationId xmlns:a16="http://schemas.microsoft.com/office/drawing/2014/main" id="{D739DC51-227D-CD4E-BAEA-7A2B324E95AA}"/>
              </a:ext>
            </a:extLst>
          </p:cNvPr>
          <p:cNvSpPr>
            <a:spLocks noGrp="1"/>
          </p:cNvSpPr>
          <p:nvPr>
            <p:ph type="sldNum" sz="quarter" idx="2"/>
          </p:nvPr>
        </p:nvSpPr>
        <p:spPr/>
        <p:txBody>
          <a:bodyPr/>
          <a:lstStyle/>
          <a:p>
            <a:fld id="{86CB4B4D-7CA3-9044-876B-883B54F8677D}" type="slidenum">
              <a:rPr lang="de-DE" smtClean="0"/>
              <a:t>66</a:t>
            </a:fld>
            <a:endParaRPr lang="de-DE"/>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Modulhandbuch – 33%-Fach (Care)"/>
          <p:cNvSpPr txBox="1">
            <a:spLocks noGrp="1"/>
          </p:cNvSpPr>
          <p:nvPr>
            <p:ph type="title" idx="4294967295"/>
          </p:nvPr>
        </p:nvSpPr>
        <p:spPr>
          <a:prstGeom prst="rect">
            <a:avLst/>
          </a:prstGeom>
        </p:spPr>
        <p:txBody>
          <a:bodyPr lIns="0" tIns="0" rIns="0" bIns="0" anchor="t"/>
          <a:lstStyle/>
          <a:p>
            <a:r>
              <a:rPr err="1">
                <a:latin typeface="Calibri"/>
              </a:rPr>
              <a:t>Modulhandbuch</a:t>
            </a:r>
            <a:r>
              <a:rPr sz="2400">
                <a:latin typeface="Calibri"/>
                <a:ea typeface="Calibri"/>
                <a:cs typeface="Calibri"/>
                <a:sym typeface="Calibri"/>
              </a:rPr>
              <a:t> </a:t>
            </a:r>
            <a:r>
              <a:rPr sz="2400" b="0">
                <a:latin typeface="Calibri"/>
                <a:ea typeface="Calibri"/>
                <a:cs typeface="Calibri"/>
                <a:sym typeface="Calibri"/>
              </a:rPr>
              <a:t>– 33%-Fach (Care)</a:t>
            </a:r>
          </a:p>
        </p:txBody>
      </p:sp>
      <p:graphicFrame>
        <p:nvGraphicFramePr>
          <p:cNvPr id="342" name="Tabelle"/>
          <p:cNvGraphicFramePr/>
          <p:nvPr>
            <p:extLst>
              <p:ext uri="{D42A27DB-BD31-4B8C-83A1-F6EECF244321}">
                <p14:modId xmlns:p14="http://schemas.microsoft.com/office/powerpoint/2010/main" val="58876335"/>
              </p:ext>
            </p:extLst>
          </p:nvPr>
        </p:nvGraphicFramePr>
        <p:xfrm>
          <a:off x="662886" y="1852910"/>
          <a:ext cx="7310225" cy="2658188"/>
        </p:xfrm>
        <a:graphic>
          <a:graphicData uri="http://schemas.openxmlformats.org/drawingml/2006/table">
            <a:tbl>
              <a:tblPr>
                <a:tableStyleId>{4C3C2611-4C71-4FC5-86AE-919BDF0F9419}</a:tableStyleId>
              </a:tblPr>
              <a:tblGrid>
                <a:gridCol w="2443762">
                  <a:extLst>
                    <a:ext uri="{9D8B030D-6E8A-4147-A177-3AD203B41FA5}">
                      <a16:colId xmlns:a16="http://schemas.microsoft.com/office/drawing/2014/main" val="20000"/>
                    </a:ext>
                  </a:extLst>
                </a:gridCol>
                <a:gridCol w="1028276">
                  <a:extLst>
                    <a:ext uri="{9D8B030D-6E8A-4147-A177-3AD203B41FA5}">
                      <a16:colId xmlns:a16="http://schemas.microsoft.com/office/drawing/2014/main" val="20001"/>
                    </a:ext>
                  </a:extLst>
                </a:gridCol>
                <a:gridCol w="955857">
                  <a:extLst>
                    <a:ext uri="{9D8B030D-6E8A-4147-A177-3AD203B41FA5}">
                      <a16:colId xmlns:a16="http://schemas.microsoft.com/office/drawing/2014/main" val="20002"/>
                    </a:ext>
                  </a:extLst>
                </a:gridCol>
                <a:gridCol w="955857">
                  <a:extLst>
                    <a:ext uri="{9D8B030D-6E8A-4147-A177-3AD203B41FA5}">
                      <a16:colId xmlns:a16="http://schemas.microsoft.com/office/drawing/2014/main" val="20003"/>
                    </a:ext>
                  </a:extLst>
                </a:gridCol>
                <a:gridCol w="961544">
                  <a:extLst>
                    <a:ext uri="{9D8B030D-6E8A-4147-A177-3AD203B41FA5}">
                      <a16:colId xmlns:a16="http://schemas.microsoft.com/office/drawing/2014/main" val="20004"/>
                    </a:ext>
                  </a:extLst>
                </a:gridCol>
                <a:gridCol w="964929">
                  <a:extLst>
                    <a:ext uri="{9D8B030D-6E8A-4147-A177-3AD203B41FA5}">
                      <a16:colId xmlns:a16="http://schemas.microsoft.com/office/drawing/2014/main" val="20005"/>
                    </a:ext>
                  </a:extLst>
                </a:gridCol>
              </a:tblGrid>
              <a:tr h="247352">
                <a:tc gridSpan="2">
                  <a:txBody>
                    <a:bodyPr/>
                    <a:lstStyle/>
                    <a:p>
                      <a:pPr algn="l">
                        <a:defRPr sz="1400">
                          <a:latin typeface="Calibri"/>
                          <a:ea typeface="Calibri"/>
                          <a:cs typeface="Calibri"/>
                        </a:defRPr>
                      </a:pPr>
                      <a:r>
                        <a:rPr sz="1400" b="1">
                          <a:latin typeface="Calibri"/>
                          <a:ea typeface="+mj-ea"/>
                          <a:cs typeface="+mj-cs"/>
                          <a:sym typeface="Helvetica"/>
                        </a:rPr>
                        <a:t>Modul B 2.2a</a:t>
                      </a:r>
                      <a:r>
                        <a:rPr sz="1400">
                          <a:latin typeface="Calibri"/>
                        </a:rPr>
                        <a:t> – Basis – </a:t>
                      </a:r>
                      <a:r>
                        <a:rPr sz="1400" u="sng" err="1">
                          <a:latin typeface="Calibri"/>
                        </a:rPr>
                        <a:t>Wahlpflichtmodul</a:t>
                      </a:r>
                    </a:p>
                    <a:p>
                      <a:pPr algn="l">
                        <a:defRPr sz="1400" i="1">
                          <a:latin typeface="+mj-lt"/>
                          <a:ea typeface="+mj-ea"/>
                          <a:cs typeface="+mj-cs"/>
                          <a:sym typeface="Helvetica"/>
                        </a:defRPr>
                      </a:pPr>
                      <a:r>
                        <a:rPr sz="1400" err="1">
                          <a:latin typeface="Calibri"/>
                        </a:rPr>
                        <a:t>Germanistische</a:t>
                      </a:r>
                      <a:r>
                        <a:rPr sz="1400">
                          <a:latin typeface="Calibri"/>
                        </a:rPr>
                        <a:t> </a:t>
                      </a:r>
                      <a:r>
                        <a:rPr sz="1400" err="1">
                          <a:latin typeface="Calibri"/>
                        </a:rPr>
                        <a:t>Sprachwissenschaft</a:t>
                      </a:r>
                      <a:endParaRPr sz="1400">
                        <a:latin typeface="Calibri"/>
                      </a:endParaRPr>
                    </a:p>
                  </a:txBody>
                  <a:tcPr marL="0" marR="0" marT="0" marB="0" anchor="ctr"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FF"/>
                    </a:solidFill>
                  </a:tcPr>
                </a:tc>
                <a:tc hMerge="1">
                  <a:txBody>
                    <a:bodyPr/>
                    <a:lstStyle/>
                    <a:p>
                      <a:endParaRPr lang="de-DE"/>
                    </a:p>
                  </a:txBody>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000000"/>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254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extLst>
                  <a:ext uri="{0D108BD9-81ED-4DB2-BD59-A6C34878D82A}">
                    <a16:rowId xmlns:a16="http://schemas.microsoft.com/office/drawing/2014/main" val="10000"/>
                  </a:ext>
                </a:extLst>
              </a:tr>
              <a:tr h="247352">
                <a:tc>
                  <a:txBody>
                    <a:bodyPr/>
                    <a:lstStyle/>
                    <a:p>
                      <a:pPr algn="ctr">
                        <a:defRPr sz="1800"/>
                      </a:pPr>
                      <a:r>
                        <a:rPr sz="1400" b="1">
                          <a:solidFill>
                            <a:srgbClr val="FFFFFF"/>
                          </a:solidFill>
                          <a:latin typeface="Calibri"/>
                          <a:ea typeface="+mj-ea"/>
                          <a:cs typeface="+mj-cs"/>
                          <a:sym typeface="Helvetica"/>
                        </a:rPr>
                        <a:t>Titel der </a:t>
                      </a:r>
                      <a:r>
                        <a:rPr sz="1400" b="1" err="1">
                          <a:solidFill>
                            <a:srgbClr val="FFFFFF"/>
                          </a:solidFill>
                          <a:latin typeface="Calibri"/>
                          <a:ea typeface="+mj-ea"/>
                          <a:cs typeface="+mj-cs"/>
                          <a:sym typeface="Helvetica"/>
                        </a:rPr>
                        <a:t>Veranstaltung</a:t>
                      </a:r>
                    </a:p>
                  </a:txBody>
                  <a:tcPr marL="0" marR="0" marT="0" marB="0" anchor="ctr" horzOverflow="overflow">
                    <a:lnL w="254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Art</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err="1">
                          <a:solidFill>
                            <a:srgbClr val="FFFFFF"/>
                          </a:solidFill>
                          <a:latin typeface="Calibri"/>
                          <a:ea typeface="+mj-ea"/>
                          <a:cs typeface="+mj-cs"/>
                          <a:sym typeface="Helvetica"/>
                        </a:rPr>
                        <a:t>Prüfung</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SWS</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err="1">
                          <a:solidFill>
                            <a:srgbClr val="FFFFFF"/>
                          </a:solidFill>
                          <a:latin typeface="Calibri"/>
                          <a:ea typeface="+mj-ea"/>
                          <a:cs typeface="+mj-cs"/>
                          <a:sym typeface="Helvetica"/>
                        </a:rPr>
                        <a:t>empf</a:t>
                      </a:r>
                      <a:r>
                        <a:rPr sz="1400" b="1">
                          <a:solidFill>
                            <a:srgbClr val="FFFFFF"/>
                          </a:solidFill>
                          <a:latin typeface="Calibri"/>
                          <a:ea typeface="+mj-ea"/>
                          <a:cs typeface="+mj-cs"/>
                          <a:sym typeface="Helvetica"/>
                        </a:rPr>
                        <a:t>. Semester</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LP</a:t>
                      </a:r>
                    </a:p>
                  </a:txBody>
                  <a:tcPr marL="0" marR="0" marT="0" marB="0" anchor="ctr" horzOverflow="overflow">
                    <a:lnL w="12700">
                      <a:solidFill>
                        <a:srgbClr val="000000"/>
                      </a:solidFill>
                    </a:lnL>
                    <a:lnR w="25400">
                      <a:solidFill>
                        <a:srgbClr val="000000"/>
                      </a:solidFill>
                    </a:lnR>
                    <a:lnT w="25400">
                      <a:solidFill>
                        <a:srgbClr val="000000"/>
                      </a:solidFill>
                    </a:lnT>
                    <a:lnB w="31750">
                      <a:solidFill>
                        <a:srgbClr val="000000"/>
                      </a:solidFill>
                      <a:miter lim="400000"/>
                    </a:lnB>
                    <a:solidFill>
                      <a:schemeClr val="accent2">
                        <a:lumOff val="23627"/>
                      </a:schemeClr>
                    </a:solidFill>
                  </a:tcPr>
                </a:tc>
                <a:extLst>
                  <a:ext uri="{0D108BD9-81ED-4DB2-BD59-A6C34878D82A}">
                    <a16:rowId xmlns:a16="http://schemas.microsoft.com/office/drawing/2014/main" val="10001"/>
                  </a:ext>
                </a:extLst>
              </a:tr>
              <a:tr h="2473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31750">
                      <a:solidFill>
                        <a:srgbClr val="000000"/>
                      </a:solidFill>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247352">
                <a:tc>
                  <a:txBody>
                    <a:bodyPr/>
                    <a:lstStyle/>
                    <a:p>
                      <a:pPr algn="l">
                        <a:defRPr sz="1400">
                          <a:latin typeface="Calibri"/>
                          <a:ea typeface="Calibri"/>
                          <a:cs typeface="Calibri"/>
                        </a:defRPr>
                      </a:pPr>
                      <a:r>
                        <a:rPr sz="1400" dirty="0">
                          <a:latin typeface="Calibri"/>
                        </a:rPr>
                        <a:t>Proseminar </a:t>
                      </a:r>
                      <a:r>
                        <a:rPr sz="1400" dirty="0" err="1">
                          <a:latin typeface="Calibri"/>
                        </a:rPr>
                        <a:t>Linguistik</a:t>
                      </a:r>
                      <a:endParaRPr sz="1400" dirty="0">
                        <a:latin typeface="Calibri"/>
                      </a:endParaRP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PS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mündl</a:t>
                      </a:r>
                      <a:r>
                        <a:rPr sz="1400">
                          <a:latin typeface="Calibri"/>
                          <a:ea typeface="Calibri"/>
                          <a:cs typeface="Calibri"/>
                        </a:rPr>
                        <a:t>. </a:t>
                      </a:r>
                      <a:r>
                        <a:rPr sz="1400" err="1">
                          <a:latin typeface="Calibri"/>
                          <a:ea typeface="Calibri"/>
                          <a:cs typeface="Calibri"/>
                        </a:rPr>
                        <a:t>Prüfung</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2–4</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6</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234652">
                <a:tc>
                  <a:txBody>
                    <a:bodyPr/>
                    <a:lstStyle/>
                    <a:p>
                      <a:pPr algn="l">
                        <a:defRPr sz="1800"/>
                      </a:pPr>
                      <a:r>
                        <a:rPr sz="1400" err="1">
                          <a:latin typeface="Calibri"/>
                          <a:ea typeface="Calibri"/>
                          <a:cs typeface="Calibri"/>
                        </a:rPr>
                        <a:t>Lektürekurs</a:t>
                      </a:r>
                      <a:r>
                        <a:rPr sz="1400">
                          <a:latin typeface="Calibri"/>
                          <a:ea typeface="Calibri"/>
                          <a:cs typeface="Calibri"/>
                        </a:rPr>
                        <a:t> </a:t>
                      </a:r>
                      <a:r>
                        <a:rPr sz="1400" err="1">
                          <a:latin typeface="Calibri"/>
                          <a:ea typeface="Calibri"/>
                          <a:cs typeface="Calibri"/>
                        </a:rPr>
                        <a:t>oder</a:t>
                      </a:r>
                      <a:r>
                        <a:rPr sz="1400">
                          <a:latin typeface="Calibri"/>
                          <a:ea typeface="Calibri"/>
                          <a:cs typeface="Calibri"/>
                        </a:rPr>
                        <a:t> </a:t>
                      </a:r>
                      <a:r>
                        <a:rPr sz="1400" err="1">
                          <a:latin typeface="Calibri"/>
                          <a:ea typeface="Calibri"/>
                          <a:cs typeface="Calibri"/>
                        </a:rPr>
                        <a:t>Übung</a:t>
                      </a: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Übung</a:t>
                      </a:r>
                      <a:r>
                        <a:rPr sz="1400">
                          <a:latin typeface="Calibri"/>
                          <a:ea typeface="Calibri"/>
                          <a:cs typeface="Calibri"/>
                        </a:rPr>
                        <a:t>/LK</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mündl</a:t>
                      </a:r>
                      <a:r>
                        <a:rPr sz="1400">
                          <a:latin typeface="Calibri"/>
                          <a:ea typeface="Calibri"/>
                          <a:cs typeface="Calibri"/>
                        </a:rPr>
                        <a:t>. </a:t>
                      </a:r>
                      <a:r>
                        <a:rPr sz="1400" err="1">
                          <a:latin typeface="Calibri"/>
                          <a:ea typeface="Calibri"/>
                          <a:cs typeface="Calibri"/>
                        </a:rPr>
                        <a:t>Prüfung</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2–4</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3</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5"/>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3175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6"/>
                  </a:ext>
                </a:extLst>
              </a:tr>
              <a:tr h="234652">
                <a:tc>
                  <a:txBody>
                    <a:bodyPr/>
                    <a:lstStyle/>
                    <a:p>
                      <a:pPr algn="l">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solidFill>
                    </a:lnL>
                    <a:lnR w="127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alpha val="0"/>
                        </a:srgbClr>
                      </a:solidFill>
                    </a:lnL>
                    <a:lnR w="25400">
                      <a:solidFill>
                        <a:srgbClr val="000000"/>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800"/>
                      </a:pPr>
                      <a:r>
                        <a:rPr sz="1400" b="1">
                          <a:solidFill>
                            <a:srgbClr val="FFFFFF"/>
                          </a:solidFill>
                          <a:latin typeface="Calibri"/>
                          <a:ea typeface="+mj-ea"/>
                          <a:cs typeface="+mj-cs"/>
                          <a:sym typeface="Helvetica"/>
                        </a:rPr>
                        <a:t>4</a:t>
                      </a:r>
                    </a:p>
                  </a:txBody>
                  <a:tcPr marL="0" marR="0" marT="0" marB="0" anchor="ctr" horzOverflow="overflow">
                    <a:lnL w="25400">
                      <a:solidFill>
                        <a:srgbClr val="000000"/>
                      </a:solidFill>
                    </a:lnL>
                    <a:lnR w="12700">
                      <a:solidFill>
                        <a:srgbClr val="000000"/>
                      </a:solidFill>
                    </a:lnR>
                    <a:lnT w="31750">
                      <a:solidFill>
                        <a:srgbClr val="000000"/>
                      </a:solidFill>
                    </a:lnT>
                    <a:lnB w="25400">
                      <a:solidFill>
                        <a:srgbClr val="000000"/>
                      </a:solidFill>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2–4</a:t>
                      </a:r>
                    </a:p>
                  </a:txBody>
                  <a:tcPr marL="0" marR="0" marT="0" marB="0" anchor="ctr" horzOverflow="overflow">
                    <a:lnL w="12700">
                      <a:solidFill>
                        <a:srgbClr val="000000"/>
                      </a:solidFill>
                    </a:lnL>
                    <a:lnR w="12700">
                      <a:solidFill>
                        <a:srgbClr val="000000"/>
                      </a:solidFill>
                    </a:lnR>
                    <a:lnT w="31750">
                      <a:solidFill>
                        <a:srgbClr val="000000"/>
                      </a:solidFill>
                    </a:lnT>
                    <a:lnB w="25400">
                      <a:solidFill>
                        <a:srgbClr val="000000"/>
                      </a:solidFill>
                    </a:lnB>
                    <a:solidFill>
                      <a:schemeClr val="accent2">
                        <a:lumOff val="23627"/>
                      </a:schemeClr>
                    </a:solidFill>
                  </a:tcPr>
                </a:tc>
                <a:tc>
                  <a:txBody>
                    <a:bodyPr/>
                    <a:lstStyle/>
                    <a:p>
                      <a:pPr algn="ctr">
                        <a:defRPr sz="1800"/>
                      </a:pPr>
                      <a:r>
                        <a:rPr sz="1400" b="1" dirty="0">
                          <a:solidFill>
                            <a:srgbClr val="FFFFFF"/>
                          </a:solidFill>
                          <a:latin typeface="Calibri"/>
                          <a:ea typeface="+mj-ea"/>
                          <a:cs typeface="+mj-cs"/>
                          <a:sym typeface="Helvetica"/>
                        </a:rPr>
                        <a:t>9</a:t>
                      </a:r>
                    </a:p>
                  </a:txBody>
                  <a:tcPr marL="0" marR="0" marT="0" marB="0" anchor="ctr" horzOverflow="overflow">
                    <a:lnL w="12700">
                      <a:solidFill>
                        <a:srgbClr val="000000"/>
                      </a:solidFill>
                    </a:lnL>
                    <a:lnR w="25400">
                      <a:solidFill>
                        <a:srgbClr val="000000"/>
                      </a:solidFill>
                    </a:lnR>
                    <a:lnT w="31750">
                      <a:solidFill>
                        <a:srgbClr val="000000"/>
                      </a:solidFill>
                    </a:lnT>
                    <a:lnB w="25400">
                      <a:solidFill>
                        <a:srgbClr val="000000"/>
                      </a:solidFill>
                    </a:lnB>
                    <a:solidFill>
                      <a:schemeClr val="accent2">
                        <a:lumOff val="23627"/>
                      </a:schemeClr>
                    </a:solidFill>
                  </a:tcPr>
                </a:tc>
                <a:extLst>
                  <a:ext uri="{0D108BD9-81ED-4DB2-BD59-A6C34878D82A}">
                    <a16:rowId xmlns:a16="http://schemas.microsoft.com/office/drawing/2014/main" val="10007"/>
                  </a:ext>
                </a:extLst>
              </a:tr>
            </a:tbl>
          </a:graphicData>
        </a:graphic>
      </p:graphicFrame>
      <p:sp>
        <p:nvSpPr>
          <p:cNvPr id="343" name="Achtung: Schwerpunktwahl für das restliche Studium!"/>
          <p:cNvSpPr txBox="1"/>
          <p:nvPr/>
        </p:nvSpPr>
        <p:spPr>
          <a:xfrm>
            <a:off x="670844" y="5269774"/>
            <a:ext cx="7294312" cy="345441"/>
          </a:xfrm>
          <a:prstGeom prst="rect">
            <a:avLst/>
          </a:prstGeom>
          <a:ln w="12700">
            <a:solidFill>
              <a:schemeClr val="accent2">
                <a:lumOff val="23627"/>
              </a:schemeClr>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100000"/>
              </a:lnSpc>
              <a:defRPr sz="1600" b="0">
                <a:latin typeface="Calibri"/>
                <a:ea typeface="Calibri"/>
                <a:cs typeface="Calibri"/>
                <a:sym typeface="Calibri"/>
              </a:defRPr>
            </a:lvl1pPr>
          </a:lstStyle>
          <a:p>
            <a:r>
              <a:t>Achtung: Schwerpunktwahl für das restliche Studium!</a:t>
            </a:r>
          </a:p>
        </p:txBody>
      </p:sp>
      <p:sp>
        <p:nvSpPr>
          <p:cNvPr id="2" name="Foliennummernplatzhalter 1">
            <a:extLst>
              <a:ext uri="{FF2B5EF4-FFF2-40B4-BE49-F238E27FC236}">
                <a16:creationId xmlns:a16="http://schemas.microsoft.com/office/drawing/2014/main" id="{976A3467-0E6D-E24D-BB43-1AADCE726715}"/>
              </a:ext>
            </a:extLst>
          </p:cNvPr>
          <p:cNvSpPr>
            <a:spLocks noGrp="1"/>
          </p:cNvSpPr>
          <p:nvPr>
            <p:ph type="sldNum" sz="quarter" idx="2"/>
          </p:nvPr>
        </p:nvSpPr>
        <p:spPr/>
        <p:txBody>
          <a:bodyPr/>
          <a:lstStyle/>
          <a:p>
            <a:fld id="{86CB4B4D-7CA3-9044-876B-883B54F8677D}" type="slidenum">
              <a:rPr lang="de-DE" smtClean="0"/>
              <a:t>67</a:t>
            </a:fld>
            <a:endParaRPr lang="de-DE"/>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Modulhandbuch – 33%-Fach (Care)"/>
          <p:cNvSpPr txBox="1">
            <a:spLocks noGrp="1"/>
          </p:cNvSpPr>
          <p:nvPr>
            <p:ph type="title" idx="4294967295"/>
          </p:nvPr>
        </p:nvSpPr>
        <p:spPr>
          <a:prstGeom prst="rect">
            <a:avLst/>
          </a:prstGeom>
        </p:spPr>
        <p:txBody>
          <a:bodyPr lIns="0" tIns="0" rIns="0" bIns="0" anchor="t"/>
          <a:lstStyle/>
          <a:p>
            <a:r>
              <a:rPr err="1">
                <a:latin typeface="Calibri"/>
              </a:rPr>
              <a:t>Modulhandbuch</a:t>
            </a:r>
            <a:r>
              <a:rPr sz="2400">
                <a:latin typeface="Calibri"/>
                <a:ea typeface="Calibri"/>
                <a:cs typeface="Calibri"/>
                <a:sym typeface="Calibri"/>
              </a:rPr>
              <a:t> </a:t>
            </a:r>
            <a:r>
              <a:rPr sz="2400" b="0">
                <a:latin typeface="Calibri"/>
                <a:ea typeface="Calibri"/>
                <a:cs typeface="Calibri"/>
                <a:sym typeface="Calibri"/>
              </a:rPr>
              <a:t>– 33%-Fach (Care)</a:t>
            </a:r>
          </a:p>
        </p:txBody>
      </p:sp>
      <p:graphicFrame>
        <p:nvGraphicFramePr>
          <p:cNvPr id="347" name="Tabelle"/>
          <p:cNvGraphicFramePr/>
          <p:nvPr>
            <p:extLst>
              <p:ext uri="{D42A27DB-BD31-4B8C-83A1-F6EECF244321}">
                <p14:modId xmlns:p14="http://schemas.microsoft.com/office/powerpoint/2010/main" val="1990195024"/>
              </p:ext>
            </p:extLst>
          </p:nvPr>
        </p:nvGraphicFramePr>
        <p:xfrm>
          <a:off x="662886" y="1852910"/>
          <a:ext cx="7310225" cy="2658188"/>
        </p:xfrm>
        <a:graphic>
          <a:graphicData uri="http://schemas.openxmlformats.org/drawingml/2006/table">
            <a:tbl>
              <a:tblPr>
                <a:tableStyleId>{4C3C2611-4C71-4FC5-86AE-919BDF0F9419}</a:tableStyleId>
              </a:tblPr>
              <a:tblGrid>
                <a:gridCol w="2443762">
                  <a:extLst>
                    <a:ext uri="{9D8B030D-6E8A-4147-A177-3AD203B41FA5}">
                      <a16:colId xmlns:a16="http://schemas.microsoft.com/office/drawing/2014/main" val="20000"/>
                    </a:ext>
                  </a:extLst>
                </a:gridCol>
                <a:gridCol w="1028276">
                  <a:extLst>
                    <a:ext uri="{9D8B030D-6E8A-4147-A177-3AD203B41FA5}">
                      <a16:colId xmlns:a16="http://schemas.microsoft.com/office/drawing/2014/main" val="20001"/>
                    </a:ext>
                  </a:extLst>
                </a:gridCol>
                <a:gridCol w="955857">
                  <a:extLst>
                    <a:ext uri="{9D8B030D-6E8A-4147-A177-3AD203B41FA5}">
                      <a16:colId xmlns:a16="http://schemas.microsoft.com/office/drawing/2014/main" val="20002"/>
                    </a:ext>
                  </a:extLst>
                </a:gridCol>
                <a:gridCol w="955857">
                  <a:extLst>
                    <a:ext uri="{9D8B030D-6E8A-4147-A177-3AD203B41FA5}">
                      <a16:colId xmlns:a16="http://schemas.microsoft.com/office/drawing/2014/main" val="20003"/>
                    </a:ext>
                  </a:extLst>
                </a:gridCol>
                <a:gridCol w="961544">
                  <a:extLst>
                    <a:ext uri="{9D8B030D-6E8A-4147-A177-3AD203B41FA5}">
                      <a16:colId xmlns:a16="http://schemas.microsoft.com/office/drawing/2014/main" val="20004"/>
                    </a:ext>
                  </a:extLst>
                </a:gridCol>
                <a:gridCol w="964929">
                  <a:extLst>
                    <a:ext uri="{9D8B030D-6E8A-4147-A177-3AD203B41FA5}">
                      <a16:colId xmlns:a16="http://schemas.microsoft.com/office/drawing/2014/main" val="20005"/>
                    </a:ext>
                  </a:extLst>
                </a:gridCol>
              </a:tblGrid>
              <a:tr h="247352">
                <a:tc gridSpan="2">
                  <a:txBody>
                    <a:bodyPr/>
                    <a:lstStyle/>
                    <a:p>
                      <a:pPr algn="l">
                        <a:defRPr sz="1400">
                          <a:latin typeface="Calibri"/>
                          <a:ea typeface="Calibri"/>
                          <a:cs typeface="Calibri"/>
                        </a:defRPr>
                      </a:pPr>
                      <a:r>
                        <a:rPr sz="1400" b="1">
                          <a:latin typeface="Calibri"/>
                          <a:ea typeface="+mj-ea"/>
                          <a:cs typeface="+mj-cs"/>
                          <a:sym typeface="Helvetica"/>
                        </a:rPr>
                        <a:t>Modul B 2.2b</a:t>
                      </a:r>
                      <a:r>
                        <a:rPr sz="1400">
                          <a:latin typeface="Calibri"/>
                        </a:rPr>
                        <a:t> – Basis – </a:t>
                      </a:r>
                      <a:r>
                        <a:rPr sz="1400" u="sng" err="1">
                          <a:latin typeface="Calibri"/>
                        </a:rPr>
                        <a:t>Wahlpflichtmodul</a:t>
                      </a:r>
                    </a:p>
                    <a:p>
                      <a:pPr algn="l">
                        <a:defRPr sz="1400" i="1">
                          <a:latin typeface="+mj-lt"/>
                          <a:ea typeface="+mj-ea"/>
                          <a:cs typeface="+mj-cs"/>
                          <a:sym typeface="Helvetica"/>
                        </a:defRPr>
                      </a:pPr>
                      <a:r>
                        <a:rPr sz="1400" err="1">
                          <a:latin typeface="Calibri"/>
                        </a:rPr>
                        <a:t>Ältere</a:t>
                      </a:r>
                      <a:r>
                        <a:rPr sz="1400">
                          <a:latin typeface="Calibri"/>
                        </a:rPr>
                        <a:t> deutsche </a:t>
                      </a:r>
                      <a:r>
                        <a:rPr sz="1400" err="1">
                          <a:latin typeface="Calibri"/>
                        </a:rPr>
                        <a:t>Philologie</a:t>
                      </a:r>
                      <a:endParaRPr sz="1400">
                        <a:latin typeface="Calibri"/>
                      </a:endParaRPr>
                    </a:p>
                  </a:txBody>
                  <a:tcPr marL="0" marR="0" marT="0" marB="0" anchor="ctr"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FF"/>
                    </a:solidFill>
                  </a:tcPr>
                </a:tc>
                <a:tc hMerge="1">
                  <a:txBody>
                    <a:bodyPr/>
                    <a:lstStyle/>
                    <a:p>
                      <a:endParaRPr lang="de-DE"/>
                    </a:p>
                  </a:txBody>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000000"/>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254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extLst>
                  <a:ext uri="{0D108BD9-81ED-4DB2-BD59-A6C34878D82A}">
                    <a16:rowId xmlns:a16="http://schemas.microsoft.com/office/drawing/2014/main" val="10000"/>
                  </a:ext>
                </a:extLst>
              </a:tr>
              <a:tr h="247352">
                <a:tc>
                  <a:txBody>
                    <a:bodyPr/>
                    <a:lstStyle/>
                    <a:p>
                      <a:pPr algn="ctr">
                        <a:defRPr sz="1800"/>
                      </a:pPr>
                      <a:r>
                        <a:rPr sz="1400" b="1">
                          <a:solidFill>
                            <a:srgbClr val="FFFFFF"/>
                          </a:solidFill>
                          <a:latin typeface="Calibri"/>
                          <a:ea typeface="+mj-ea"/>
                          <a:cs typeface="+mj-cs"/>
                          <a:sym typeface="Helvetica"/>
                        </a:rPr>
                        <a:t>Titel der </a:t>
                      </a:r>
                      <a:r>
                        <a:rPr sz="1400" b="1" err="1">
                          <a:solidFill>
                            <a:srgbClr val="FFFFFF"/>
                          </a:solidFill>
                          <a:latin typeface="Calibri"/>
                          <a:ea typeface="+mj-ea"/>
                          <a:cs typeface="+mj-cs"/>
                          <a:sym typeface="Helvetica"/>
                        </a:rPr>
                        <a:t>Veranstaltung</a:t>
                      </a:r>
                    </a:p>
                  </a:txBody>
                  <a:tcPr marL="0" marR="0" marT="0" marB="0" anchor="ctr" horzOverflow="overflow">
                    <a:lnL w="254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Art</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err="1">
                          <a:solidFill>
                            <a:srgbClr val="FFFFFF"/>
                          </a:solidFill>
                          <a:latin typeface="Calibri"/>
                          <a:ea typeface="+mj-ea"/>
                          <a:cs typeface="+mj-cs"/>
                          <a:sym typeface="Helvetica"/>
                        </a:rPr>
                        <a:t>Prüfung</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SWS</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err="1">
                          <a:solidFill>
                            <a:srgbClr val="FFFFFF"/>
                          </a:solidFill>
                          <a:latin typeface="Calibri"/>
                          <a:ea typeface="+mj-ea"/>
                          <a:cs typeface="+mj-cs"/>
                          <a:sym typeface="Helvetica"/>
                        </a:rPr>
                        <a:t>empf</a:t>
                      </a:r>
                      <a:r>
                        <a:rPr sz="1400" b="1">
                          <a:solidFill>
                            <a:srgbClr val="FFFFFF"/>
                          </a:solidFill>
                          <a:latin typeface="Calibri"/>
                          <a:ea typeface="+mj-ea"/>
                          <a:cs typeface="+mj-cs"/>
                          <a:sym typeface="Helvetica"/>
                        </a:rPr>
                        <a:t>. Semester</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LP</a:t>
                      </a:r>
                    </a:p>
                  </a:txBody>
                  <a:tcPr marL="0" marR="0" marT="0" marB="0" anchor="ctr" horzOverflow="overflow">
                    <a:lnL w="12700">
                      <a:solidFill>
                        <a:srgbClr val="000000"/>
                      </a:solidFill>
                    </a:lnL>
                    <a:lnR w="25400">
                      <a:solidFill>
                        <a:srgbClr val="000000"/>
                      </a:solidFill>
                    </a:lnR>
                    <a:lnT w="25400">
                      <a:solidFill>
                        <a:srgbClr val="000000"/>
                      </a:solidFill>
                    </a:lnT>
                    <a:lnB w="31750">
                      <a:solidFill>
                        <a:srgbClr val="000000"/>
                      </a:solidFill>
                      <a:miter lim="400000"/>
                    </a:lnB>
                    <a:solidFill>
                      <a:schemeClr val="accent2">
                        <a:lumOff val="23627"/>
                      </a:schemeClr>
                    </a:solidFill>
                  </a:tcPr>
                </a:tc>
                <a:extLst>
                  <a:ext uri="{0D108BD9-81ED-4DB2-BD59-A6C34878D82A}">
                    <a16:rowId xmlns:a16="http://schemas.microsoft.com/office/drawing/2014/main" val="10001"/>
                  </a:ext>
                </a:extLst>
              </a:tr>
              <a:tr h="2473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31750">
                      <a:solidFill>
                        <a:srgbClr val="000000"/>
                      </a:solidFill>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247352">
                <a:tc>
                  <a:txBody>
                    <a:bodyPr/>
                    <a:lstStyle/>
                    <a:p>
                      <a:pPr algn="l">
                        <a:defRPr sz="1400">
                          <a:latin typeface="Calibri"/>
                          <a:ea typeface="Calibri"/>
                          <a:cs typeface="Calibri"/>
                        </a:defRPr>
                      </a:pPr>
                      <a:r>
                        <a:rPr sz="1400" dirty="0">
                          <a:latin typeface="Calibri"/>
                        </a:rPr>
                        <a:t>Proseminar </a:t>
                      </a:r>
                      <a:r>
                        <a:rPr sz="1400" dirty="0" err="1">
                          <a:latin typeface="Calibri"/>
                        </a:rPr>
                        <a:t>Mediävistik</a:t>
                      </a:r>
                      <a:endParaRPr sz="1400" dirty="0">
                        <a:latin typeface="Calibri"/>
                      </a:endParaRP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PS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mündl</a:t>
                      </a:r>
                      <a:r>
                        <a:rPr sz="1400">
                          <a:latin typeface="Calibri"/>
                          <a:ea typeface="Calibri"/>
                          <a:cs typeface="Calibri"/>
                        </a:rPr>
                        <a:t>. </a:t>
                      </a:r>
                      <a:r>
                        <a:rPr sz="1400" err="1">
                          <a:latin typeface="Calibri"/>
                          <a:ea typeface="Calibri"/>
                          <a:cs typeface="Calibri"/>
                        </a:rPr>
                        <a:t>Prüfung</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2–4</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6</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234652">
                <a:tc>
                  <a:txBody>
                    <a:bodyPr/>
                    <a:lstStyle/>
                    <a:p>
                      <a:pPr algn="l">
                        <a:defRPr sz="1800"/>
                      </a:pPr>
                      <a:r>
                        <a:rPr sz="1400" err="1">
                          <a:latin typeface="Calibri"/>
                          <a:ea typeface="Calibri"/>
                          <a:cs typeface="Calibri"/>
                        </a:rPr>
                        <a:t>Lektürekurs</a:t>
                      </a:r>
                      <a:r>
                        <a:rPr sz="1400">
                          <a:latin typeface="Calibri"/>
                          <a:ea typeface="Calibri"/>
                          <a:cs typeface="Calibri"/>
                        </a:rPr>
                        <a:t> </a:t>
                      </a:r>
                      <a:r>
                        <a:rPr sz="1400" err="1">
                          <a:latin typeface="Calibri"/>
                          <a:ea typeface="Calibri"/>
                          <a:cs typeface="Calibri"/>
                        </a:rPr>
                        <a:t>oder</a:t>
                      </a:r>
                      <a:r>
                        <a:rPr sz="1400">
                          <a:latin typeface="Calibri"/>
                          <a:ea typeface="Calibri"/>
                          <a:cs typeface="Calibri"/>
                        </a:rPr>
                        <a:t> </a:t>
                      </a:r>
                      <a:r>
                        <a:rPr sz="1400" err="1">
                          <a:latin typeface="Calibri"/>
                          <a:ea typeface="Calibri"/>
                          <a:cs typeface="Calibri"/>
                        </a:rPr>
                        <a:t>Übung</a:t>
                      </a: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Übung</a:t>
                      </a:r>
                      <a:r>
                        <a:rPr sz="1400">
                          <a:latin typeface="Calibri"/>
                          <a:ea typeface="Calibri"/>
                          <a:cs typeface="Calibri"/>
                        </a:rPr>
                        <a:t>/LK</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mündl</a:t>
                      </a:r>
                      <a:r>
                        <a:rPr sz="1400">
                          <a:latin typeface="Calibri"/>
                          <a:ea typeface="Calibri"/>
                          <a:cs typeface="Calibri"/>
                        </a:rPr>
                        <a:t>. </a:t>
                      </a:r>
                      <a:r>
                        <a:rPr sz="1400" err="1">
                          <a:latin typeface="Calibri"/>
                          <a:ea typeface="Calibri"/>
                          <a:cs typeface="Calibri"/>
                        </a:rPr>
                        <a:t>Prüfung</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2–4</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3</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5"/>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3175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6"/>
                  </a:ext>
                </a:extLst>
              </a:tr>
              <a:tr h="234652">
                <a:tc>
                  <a:txBody>
                    <a:bodyPr/>
                    <a:lstStyle/>
                    <a:p>
                      <a:pPr algn="l">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solidFill>
                    </a:lnL>
                    <a:lnR w="127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alpha val="0"/>
                        </a:srgbClr>
                      </a:solidFill>
                    </a:lnL>
                    <a:lnR w="25400">
                      <a:solidFill>
                        <a:srgbClr val="000000"/>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800"/>
                      </a:pPr>
                      <a:r>
                        <a:rPr sz="1400" b="1">
                          <a:solidFill>
                            <a:srgbClr val="FFFFFF"/>
                          </a:solidFill>
                          <a:latin typeface="Calibri"/>
                          <a:ea typeface="+mj-ea"/>
                          <a:cs typeface="+mj-cs"/>
                          <a:sym typeface="Helvetica"/>
                        </a:rPr>
                        <a:t>4</a:t>
                      </a:r>
                    </a:p>
                  </a:txBody>
                  <a:tcPr marL="0" marR="0" marT="0" marB="0" anchor="ctr" horzOverflow="overflow">
                    <a:lnL w="25400">
                      <a:solidFill>
                        <a:srgbClr val="000000"/>
                      </a:solidFill>
                    </a:lnL>
                    <a:lnR w="12700">
                      <a:solidFill>
                        <a:srgbClr val="000000"/>
                      </a:solidFill>
                    </a:lnR>
                    <a:lnT w="31750">
                      <a:solidFill>
                        <a:srgbClr val="000000"/>
                      </a:solidFill>
                    </a:lnT>
                    <a:lnB w="25400">
                      <a:solidFill>
                        <a:srgbClr val="000000"/>
                      </a:solidFill>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2–4</a:t>
                      </a:r>
                    </a:p>
                  </a:txBody>
                  <a:tcPr marL="0" marR="0" marT="0" marB="0" anchor="ctr" horzOverflow="overflow">
                    <a:lnL w="12700">
                      <a:solidFill>
                        <a:srgbClr val="000000"/>
                      </a:solidFill>
                    </a:lnL>
                    <a:lnR w="12700">
                      <a:solidFill>
                        <a:srgbClr val="000000"/>
                      </a:solidFill>
                    </a:lnR>
                    <a:lnT w="31750">
                      <a:solidFill>
                        <a:srgbClr val="000000"/>
                      </a:solidFill>
                    </a:lnT>
                    <a:lnB w="25400">
                      <a:solidFill>
                        <a:srgbClr val="000000"/>
                      </a:solidFill>
                    </a:lnB>
                    <a:solidFill>
                      <a:schemeClr val="accent2">
                        <a:lumOff val="23627"/>
                      </a:schemeClr>
                    </a:solidFill>
                  </a:tcPr>
                </a:tc>
                <a:tc>
                  <a:txBody>
                    <a:bodyPr/>
                    <a:lstStyle/>
                    <a:p>
                      <a:pPr algn="ctr">
                        <a:defRPr sz="1800"/>
                      </a:pPr>
                      <a:r>
                        <a:rPr sz="1400" b="1" dirty="0">
                          <a:solidFill>
                            <a:srgbClr val="FFFFFF"/>
                          </a:solidFill>
                          <a:latin typeface="Calibri"/>
                          <a:ea typeface="+mj-ea"/>
                          <a:cs typeface="+mj-cs"/>
                          <a:sym typeface="Helvetica"/>
                        </a:rPr>
                        <a:t>9</a:t>
                      </a:r>
                    </a:p>
                  </a:txBody>
                  <a:tcPr marL="0" marR="0" marT="0" marB="0" anchor="ctr" horzOverflow="overflow">
                    <a:lnL w="12700">
                      <a:solidFill>
                        <a:srgbClr val="000000"/>
                      </a:solidFill>
                    </a:lnL>
                    <a:lnR w="25400">
                      <a:solidFill>
                        <a:srgbClr val="000000"/>
                      </a:solidFill>
                    </a:lnR>
                    <a:lnT w="31750">
                      <a:solidFill>
                        <a:srgbClr val="000000"/>
                      </a:solidFill>
                    </a:lnT>
                    <a:lnB w="25400">
                      <a:solidFill>
                        <a:srgbClr val="000000"/>
                      </a:solidFill>
                    </a:lnB>
                    <a:solidFill>
                      <a:schemeClr val="accent2">
                        <a:lumOff val="23627"/>
                      </a:schemeClr>
                    </a:solidFill>
                  </a:tcPr>
                </a:tc>
                <a:extLst>
                  <a:ext uri="{0D108BD9-81ED-4DB2-BD59-A6C34878D82A}">
                    <a16:rowId xmlns:a16="http://schemas.microsoft.com/office/drawing/2014/main" val="10007"/>
                  </a:ext>
                </a:extLst>
              </a:tr>
            </a:tbl>
          </a:graphicData>
        </a:graphic>
      </p:graphicFrame>
      <p:sp>
        <p:nvSpPr>
          <p:cNvPr id="348" name="Achtung: Schwerpunktwahl für das restliche Studium!"/>
          <p:cNvSpPr txBox="1"/>
          <p:nvPr/>
        </p:nvSpPr>
        <p:spPr>
          <a:xfrm>
            <a:off x="670842" y="5287058"/>
            <a:ext cx="7294312" cy="345441"/>
          </a:xfrm>
          <a:prstGeom prst="rect">
            <a:avLst/>
          </a:prstGeom>
          <a:ln w="12700">
            <a:solidFill>
              <a:schemeClr val="accent2">
                <a:lumOff val="23627"/>
              </a:schemeClr>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100000"/>
              </a:lnSpc>
              <a:defRPr sz="1600" b="0">
                <a:latin typeface="Calibri"/>
                <a:ea typeface="Calibri"/>
                <a:cs typeface="Calibri"/>
                <a:sym typeface="Calibri"/>
              </a:defRPr>
            </a:lvl1pPr>
          </a:lstStyle>
          <a:p>
            <a:r>
              <a:t>Achtung: Schwerpunktwahl für das restliche Studium!</a:t>
            </a:r>
          </a:p>
        </p:txBody>
      </p:sp>
      <p:sp>
        <p:nvSpPr>
          <p:cNvPr id="2" name="Foliennummernplatzhalter 1">
            <a:extLst>
              <a:ext uri="{FF2B5EF4-FFF2-40B4-BE49-F238E27FC236}">
                <a16:creationId xmlns:a16="http://schemas.microsoft.com/office/drawing/2014/main" id="{7CB3B77B-5C99-A845-B859-67CE7A48468C}"/>
              </a:ext>
            </a:extLst>
          </p:cNvPr>
          <p:cNvSpPr>
            <a:spLocks noGrp="1"/>
          </p:cNvSpPr>
          <p:nvPr>
            <p:ph type="sldNum" sz="quarter" idx="2"/>
          </p:nvPr>
        </p:nvSpPr>
        <p:spPr/>
        <p:txBody>
          <a:bodyPr/>
          <a:lstStyle/>
          <a:p>
            <a:fld id="{86CB4B4D-7CA3-9044-876B-883B54F8677D}" type="slidenum">
              <a:rPr lang="de-DE" smtClean="0"/>
              <a:t>68</a:t>
            </a:fld>
            <a:endParaRPr lang="de-DE"/>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Modulhandbuch – 33%-Fach (Care)"/>
          <p:cNvSpPr txBox="1">
            <a:spLocks noGrp="1"/>
          </p:cNvSpPr>
          <p:nvPr>
            <p:ph type="title" idx="4294967295"/>
          </p:nvPr>
        </p:nvSpPr>
        <p:spPr>
          <a:prstGeom prst="rect">
            <a:avLst/>
          </a:prstGeom>
        </p:spPr>
        <p:txBody>
          <a:bodyPr lIns="0" tIns="0" rIns="0" bIns="0" anchor="t"/>
          <a:lstStyle/>
          <a:p>
            <a:r>
              <a:rPr dirty="0" err="1">
                <a:latin typeface="Calibri"/>
              </a:rPr>
              <a:t>Modulhandbuch</a:t>
            </a:r>
            <a:r>
              <a:rPr sz="2400" dirty="0">
                <a:latin typeface="Calibri"/>
                <a:ea typeface="Calibri"/>
                <a:cs typeface="Calibri"/>
                <a:sym typeface="Calibri"/>
              </a:rPr>
              <a:t> </a:t>
            </a:r>
            <a:r>
              <a:rPr sz="2400" b="0" dirty="0">
                <a:latin typeface="Calibri"/>
                <a:ea typeface="Calibri"/>
                <a:cs typeface="Calibri"/>
                <a:sym typeface="Calibri"/>
              </a:rPr>
              <a:t>– 33%-</a:t>
            </a:r>
            <a:r>
              <a:rPr sz="2400" b="0" dirty="0" err="1">
                <a:latin typeface="Calibri"/>
                <a:ea typeface="Calibri"/>
                <a:cs typeface="Calibri"/>
                <a:sym typeface="Calibri"/>
              </a:rPr>
              <a:t>Fach</a:t>
            </a:r>
            <a:r>
              <a:rPr sz="2400" b="0" dirty="0">
                <a:latin typeface="Calibri"/>
                <a:ea typeface="Calibri"/>
                <a:cs typeface="Calibri"/>
                <a:sym typeface="Calibri"/>
              </a:rPr>
              <a:t> (Care)</a:t>
            </a:r>
          </a:p>
        </p:txBody>
      </p:sp>
      <p:graphicFrame>
        <p:nvGraphicFramePr>
          <p:cNvPr id="347" name="Tabelle"/>
          <p:cNvGraphicFramePr/>
          <p:nvPr>
            <p:extLst>
              <p:ext uri="{D42A27DB-BD31-4B8C-83A1-F6EECF244321}">
                <p14:modId xmlns:p14="http://schemas.microsoft.com/office/powerpoint/2010/main" val="1678982632"/>
              </p:ext>
            </p:extLst>
          </p:nvPr>
        </p:nvGraphicFramePr>
        <p:xfrm>
          <a:off x="662886" y="1852910"/>
          <a:ext cx="7310225" cy="2658188"/>
        </p:xfrm>
        <a:graphic>
          <a:graphicData uri="http://schemas.openxmlformats.org/drawingml/2006/table">
            <a:tbl>
              <a:tblPr>
                <a:tableStyleId>{4C3C2611-4C71-4FC5-86AE-919BDF0F9419}</a:tableStyleId>
              </a:tblPr>
              <a:tblGrid>
                <a:gridCol w="2443762">
                  <a:extLst>
                    <a:ext uri="{9D8B030D-6E8A-4147-A177-3AD203B41FA5}">
                      <a16:colId xmlns:a16="http://schemas.microsoft.com/office/drawing/2014/main" val="20000"/>
                    </a:ext>
                  </a:extLst>
                </a:gridCol>
                <a:gridCol w="1028276">
                  <a:extLst>
                    <a:ext uri="{9D8B030D-6E8A-4147-A177-3AD203B41FA5}">
                      <a16:colId xmlns:a16="http://schemas.microsoft.com/office/drawing/2014/main" val="20001"/>
                    </a:ext>
                  </a:extLst>
                </a:gridCol>
                <a:gridCol w="955857">
                  <a:extLst>
                    <a:ext uri="{9D8B030D-6E8A-4147-A177-3AD203B41FA5}">
                      <a16:colId xmlns:a16="http://schemas.microsoft.com/office/drawing/2014/main" val="20002"/>
                    </a:ext>
                  </a:extLst>
                </a:gridCol>
                <a:gridCol w="955857">
                  <a:extLst>
                    <a:ext uri="{9D8B030D-6E8A-4147-A177-3AD203B41FA5}">
                      <a16:colId xmlns:a16="http://schemas.microsoft.com/office/drawing/2014/main" val="20003"/>
                    </a:ext>
                  </a:extLst>
                </a:gridCol>
                <a:gridCol w="961544">
                  <a:extLst>
                    <a:ext uri="{9D8B030D-6E8A-4147-A177-3AD203B41FA5}">
                      <a16:colId xmlns:a16="http://schemas.microsoft.com/office/drawing/2014/main" val="20004"/>
                    </a:ext>
                  </a:extLst>
                </a:gridCol>
                <a:gridCol w="964929">
                  <a:extLst>
                    <a:ext uri="{9D8B030D-6E8A-4147-A177-3AD203B41FA5}">
                      <a16:colId xmlns:a16="http://schemas.microsoft.com/office/drawing/2014/main" val="20005"/>
                    </a:ext>
                  </a:extLst>
                </a:gridCol>
              </a:tblGrid>
              <a:tr h="247352">
                <a:tc gridSpan="2">
                  <a:txBody>
                    <a:bodyPr/>
                    <a:lstStyle/>
                    <a:p>
                      <a:pPr algn="l">
                        <a:defRPr sz="1400">
                          <a:latin typeface="Calibri"/>
                          <a:ea typeface="Calibri"/>
                          <a:cs typeface="Calibri"/>
                        </a:defRPr>
                      </a:pPr>
                      <a:r>
                        <a:rPr sz="1400" b="1" dirty="0">
                          <a:latin typeface="Calibri"/>
                          <a:ea typeface="+mj-ea"/>
                          <a:cs typeface="+mj-cs"/>
                          <a:sym typeface="Helvetica"/>
                        </a:rPr>
                        <a:t>Modul B 2.2</a:t>
                      </a:r>
                      <a:r>
                        <a:rPr lang="de-DE" sz="1400" b="1" dirty="0">
                          <a:latin typeface="Calibri"/>
                          <a:ea typeface="+mj-ea"/>
                          <a:cs typeface="+mj-cs"/>
                          <a:sym typeface="Helvetica"/>
                        </a:rPr>
                        <a:t>c</a:t>
                      </a:r>
                      <a:r>
                        <a:rPr sz="1400" dirty="0">
                          <a:latin typeface="Calibri"/>
                        </a:rPr>
                        <a:t> – Basis – </a:t>
                      </a:r>
                      <a:r>
                        <a:rPr sz="1400" u="sng" dirty="0" err="1">
                          <a:latin typeface="Calibri"/>
                        </a:rPr>
                        <a:t>Wahlpflichtmodul</a:t>
                      </a:r>
                      <a:endParaRPr sz="1400" u="sng" dirty="0">
                        <a:latin typeface="Calibri"/>
                      </a:endParaRPr>
                    </a:p>
                    <a:p>
                      <a:pPr algn="l">
                        <a:defRPr sz="1400" i="1">
                          <a:latin typeface="+mj-lt"/>
                          <a:ea typeface="+mj-ea"/>
                          <a:cs typeface="+mj-cs"/>
                          <a:sym typeface="Helvetica"/>
                        </a:defRPr>
                      </a:pPr>
                      <a:r>
                        <a:rPr lang="de-DE" sz="1400" dirty="0">
                          <a:latin typeface="Calibri"/>
                        </a:rPr>
                        <a:t>Neuere deutsche Literaturwissenschaft</a:t>
                      </a:r>
                      <a:endParaRPr sz="1400" dirty="0">
                        <a:latin typeface="Calibri"/>
                      </a:endParaRPr>
                    </a:p>
                  </a:txBody>
                  <a:tcPr marL="0" marR="0" marT="0" marB="0" anchor="ctr"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FF"/>
                    </a:solidFill>
                  </a:tcPr>
                </a:tc>
                <a:tc hMerge="1">
                  <a:txBody>
                    <a:bodyPr/>
                    <a:lstStyle/>
                    <a:p>
                      <a:endParaRPr lang="de-DE"/>
                    </a:p>
                  </a:txBody>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000000"/>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254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extLst>
                  <a:ext uri="{0D108BD9-81ED-4DB2-BD59-A6C34878D82A}">
                    <a16:rowId xmlns:a16="http://schemas.microsoft.com/office/drawing/2014/main" val="10000"/>
                  </a:ext>
                </a:extLst>
              </a:tr>
              <a:tr h="247352">
                <a:tc>
                  <a:txBody>
                    <a:bodyPr/>
                    <a:lstStyle/>
                    <a:p>
                      <a:pPr algn="ctr">
                        <a:defRPr sz="1800"/>
                      </a:pPr>
                      <a:r>
                        <a:rPr sz="1400" b="1">
                          <a:solidFill>
                            <a:srgbClr val="FFFFFF"/>
                          </a:solidFill>
                          <a:latin typeface="Calibri"/>
                          <a:ea typeface="+mj-ea"/>
                          <a:cs typeface="+mj-cs"/>
                          <a:sym typeface="Helvetica"/>
                        </a:rPr>
                        <a:t>Titel der </a:t>
                      </a:r>
                      <a:r>
                        <a:rPr sz="1400" b="1" err="1">
                          <a:solidFill>
                            <a:srgbClr val="FFFFFF"/>
                          </a:solidFill>
                          <a:latin typeface="Calibri"/>
                          <a:ea typeface="+mj-ea"/>
                          <a:cs typeface="+mj-cs"/>
                          <a:sym typeface="Helvetica"/>
                        </a:rPr>
                        <a:t>Veranstaltung</a:t>
                      </a:r>
                    </a:p>
                  </a:txBody>
                  <a:tcPr marL="0" marR="0" marT="0" marB="0" anchor="ctr" horzOverflow="overflow">
                    <a:lnL w="254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Art</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err="1">
                          <a:solidFill>
                            <a:srgbClr val="FFFFFF"/>
                          </a:solidFill>
                          <a:latin typeface="Calibri"/>
                          <a:ea typeface="+mj-ea"/>
                          <a:cs typeface="+mj-cs"/>
                          <a:sym typeface="Helvetica"/>
                        </a:rPr>
                        <a:t>Prüfung</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SWS</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err="1">
                          <a:solidFill>
                            <a:srgbClr val="FFFFFF"/>
                          </a:solidFill>
                          <a:latin typeface="Calibri"/>
                          <a:ea typeface="+mj-ea"/>
                          <a:cs typeface="+mj-cs"/>
                          <a:sym typeface="Helvetica"/>
                        </a:rPr>
                        <a:t>empf</a:t>
                      </a:r>
                      <a:r>
                        <a:rPr sz="1400" b="1">
                          <a:solidFill>
                            <a:srgbClr val="FFFFFF"/>
                          </a:solidFill>
                          <a:latin typeface="Calibri"/>
                          <a:ea typeface="+mj-ea"/>
                          <a:cs typeface="+mj-cs"/>
                          <a:sym typeface="Helvetica"/>
                        </a:rPr>
                        <a:t>. Semester</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LP</a:t>
                      </a:r>
                    </a:p>
                  </a:txBody>
                  <a:tcPr marL="0" marR="0" marT="0" marB="0" anchor="ctr" horzOverflow="overflow">
                    <a:lnL w="12700">
                      <a:solidFill>
                        <a:srgbClr val="000000"/>
                      </a:solidFill>
                    </a:lnL>
                    <a:lnR w="25400">
                      <a:solidFill>
                        <a:srgbClr val="000000"/>
                      </a:solidFill>
                    </a:lnR>
                    <a:lnT w="25400">
                      <a:solidFill>
                        <a:srgbClr val="000000"/>
                      </a:solidFill>
                    </a:lnT>
                    <a:lnB w="31750">
                      <a:solidFill>
                        <a:srgbClr val="000000"/>
                      </a:solidFill>
                      <a:miter lim="400000"/>
                    </a:lnB>
                    <a:solidFill>
                      <a:schemeClr val="accent2">
                        <a:lumOff val="23627"/>
                      </a:schemeClr>
                    </a:solidFill>
                  </a:tcPr>
                </a:tc>
                <a:extLst>
                  <a:ext uri="{0D108BD9-81ED-4DB2-BD59-A6C34878D82A}">
                    <a16:rowId xmlns:a16="http://schemas.microsoft.com/office/drawing/2014/main" val="10001"/>
                  </a:ext>
                </a:extLst>
              </a:tr>
              <a:tr h="2473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31750">
                      <a:solidFill>
                        <a:srgbClr val="000000"/>
                      </a:solidFill>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247352">
                <a:tc>
                  <a:txBody>
                    <a:bodyPr/>
                    <a:lstStyle/>
                    <a:p>
                      <a:pPr algn="l">
                        <a:defRPr sz="1400">
                          <a:latin typeface="Calibri"/>
                          <a:ea typeface="Calibri"/>
                          <a:cs typeface="Calibri"/>
                        </a:defRPr>
                      </a:pPr>
                      <a:r>
                        <a:rPr sz="1400" dirty="0">
                          <a:latin typeface="Calibri"/>
                        </a:rPr>
                        <a:t>Proseminar </a:t>
                      </a:r>
                      <a:r>
                        <a:rPr lang="de-DE" sz="1400" dirty="0">
                          <a:latin typeface="Calibri"/>
                        </a:rPr>
                        <a:t>Neuere deutsche Literaturwissenschaft</a:t>
                      </a:r>
                      <a:endParaRPr sz="1400" dirty="0">
                        <a:latin typeface="Calibri"/>
                      </a:endParaRP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PS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mündl</a:t>
                      </a:r>
                      <a:r>
                        <a:rPr sz="1400">
                          <a:latin typeface="Calibri"/>
                          <a:ea typeface="Calibri"/>
                          <a:cs typeface="Calibri"/>
                        </a:rPr>
                        <a:t>. </a:t>
                      </a:r>
                      <a:r>
                        <a:rPr sz="1400" err="1">
                          <a:latin typeface="Calibri"/>
                          <a:ea typeface="Calibri"/>
                          <a:cs typeface="Calibri"/>
                        </a:rPr>
                        <a:t>Prüfung</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2–4</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6</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234652">
                <a:tc>
                  <a:txBody>
                    <a:bodyPr/>
                    <a:lstStyle/>
                    <a:p>
                      <a:pPr algn="l">
                        <a:defRPr sz="1800"/>
                      </a:pPr>
                      <a:r>
                        <a:rPr sz="1400" err="1">
                          <a:latin typeface="Calibri"/>
                          <a:ea typeface="Calibri"/>
                          <a:cs typeface="Calibri"/>
                        </a:rPr>
                        <a:t>Lektürekurs</a:t>
                      </a:r>
                      <a:r>
                        <a:rPr sz="1400">
                          <a:latin typeface="Calibri"/>
                          <a:ea typeface="Calibri"/>
                          <a:cs typeface="Calibri"/>
                        </a:rPr>
                        <a:t> </a:t>
                      </a:r>
                      <a:r>
                        <a:rPr sz="1400" err="1">
                          <a:latin typeface="Calibri"/>
                          <a:ea typeface="Calibri"/>
                          <a:cs typeface="Calibri"/>
                        </a:rPr>
                        <a:t>oder</a:t>
                      </a:r>
                      <a:r>
                        <a:rPr sz="1400">
                          <a:latin typeface="Calibri"/>
                          <a:ea typeface="Calibri"/>
                          <a:cs typeface="Calibri"/>
                        </a:rPr>
                        <a:t> </a:t>
                      </a:r>
                      <a:r>
                        <a:rPr sz="1400" err="1">
                          <a:latin typeface="Calibri"/>
                          <a:ea typeface="Calibri"/>
                          <a:cs typeface="Calibri"/>
                        </a:rPr>
                        <a:t>Übung</a:t>
                      </a: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Übung</a:t>
                      </a:r>
                      <a:r>
                        <a:rPr sz="1400">
                          <a:latin typeface="Calibri"/>
                          <a:ea typeface="Calibri"/>
                          <a:cs typeface="Calibri"/>
                        </a:rPr>
                        <a:t>/LK</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mündl</a:t>
                      </a:r>
                      <a:r>
                        <a:rPr sz="1400">
                          <a:latin typeface="Calibri"/>
                          <a:ea typeface="Calibri"/>
                          <a:cs typeface="Calibri"/>
                        </a:rPr>
                        <a:t>. </a:t>
                      </a:r>
                      <a:r>
                        <a:rPr sz="1400" err="1">
                          <a:latin typeface="Calibri"/>
                          <a:ea typeface="Calibri"/>
                          <a:cs typeface="Calibri"/>
                        </a:rPr>
                        <a:t>Prüfung</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2–4</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3</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5"/>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3175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6"/>
                  </a:ext>
                </a:extLst>
              </a:tr>
              <a:tr h="234652">
                <a:tc>
                  <a:txBody>
                    <a:bodyPr/>
                    <a:lstStyle/>
                    <a:p>
                      <a:pPr algn="l">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solidFill>
                    </a:lnL>
                    <a:lnR w="127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alpha val="0"/>
                        </a:srgbClr>
                      </a:solidFill>
                    </a:lnL>
                    <a:lnR w="25400">
                      <a:solidFill>
                        <a:srgbClr val="000000"/>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800"/>
                      </a:pPr>
                      <a:r>
                        <a:rPr sz="1400" b="1">
                          <a:solidFill>
                            <a:srgbClr val="FFFFFF"/>
                          </a:solidFill>
                          <a:latin typeface="Calibri"/>
                          <a:ea typeface="+mj-ea"/>
                          <a:cs typeface="+mj-cs"/>
                          <a:sym typeface="Helvetica"/>
                        </a:rPr>
                        <a:t>4</a:t>
                      </a:r>
                    </a:p>
                  </a:txBody>
                  <a:tcPr marL="0" marR="0" marT="0" marB="0" anchor="ctr" horzOverflow="overflow">
                    <a:lnL w="25400">
                      <a:solidFill>
                        <a:srgbClr val="000000"/>
                      </a:solidFill>
                    </a:lnL>
                    <a:lnR w="12700">
                      <a:solidFill>
                        <a:srgbClr val="000000"/>
                      </a:solidFill>
                    </a:lnR>
                    <a:lnT w="31750">
                      <a:solidFill>
                        <a:srgbClr val="000000"/>
                      </a:solidFill>
                    </a:lnT>
                    <a:lnB w="25400">
                      <a:solidFill>
                        <a:srgbClr val="000000"/>
                      </a:solidFill>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2–4</a:t>
                      </a:r>
                    </a:p>
                  </a:txBody>
                  <a:tcPr marL="0" marR="0" marT="0" marB="0" anchor="ctr" horzOverflow="overflow">
                    <a:lnL w="12700">
                      <a:solidFill>
                        <a:srgbClr val="000000"/>
                      </a:solidFill>
                    </a:lnL>
                    <a:lnR w="12700">
                      <a:solidFill>
                        <a:srgbClr val="000000"/>
                      </a:solidFill>
                    </a:lnR>
                    <a:lnT w="31750">
                      <a:solidFill>
                        <a:srgbClr val="000000"/>
                      </a:solidFill>
                    </a:lnT>
                    <a:lnB w="25400">
                      <a:solidFill>
                        <a:srgbClr val="000000"/>
                      </a:solidFill>
                    </a:lnB>
                    <a:solidFill>
                      <a:schemeClr val="accent2">
                        <a:lumOff val="23627"/>
                      </a:schemeClr>
                    </a:solidFill>
                  </a:tcPr>
                </a:tc>
                <a:tc>
                  <a:txBody>
                    <a:bodyPr/>
                    <a:lstStyle/>
                    <a:p>
                      <a:pPr algn="ctr">
                        <a:defRPr sz="1800"/>
                      </a:pPr>
                      <a:r>
                        <a:rPr sz="1400" b="1" dirty="0">
                          <a:solidFill>
                            <a:srgbClr val="FFFFFF"/>
                          </a:solidFill>
                          <a:latin typeface="Calibri"/>
                          <a:ea typeface="+mj-ea"/>
                          <a:cs typeface="+mj-cs"/>
                          <a:sym typeface="Helvetica"/>
                        </a:rPr>
                        <a:t>9</a:t>
                      </a:r>
                    </a:p>
                  </a:txBody>
                  <a:tcPr marL="0" marR="0" marT="0" marB="0" anchor="ctr" horzOverflow="overflow">
                    <a:lnL w="12700">
                      <a:solidFill>
                        <a:srgbClr val="000000"/>
                      </a:solidFill>
                    </a:lnL>
                    <a:lnR w="25400">
                      <a:solidFill>
                        <a:srgbClr val="000000"/>
                      </a:solidFill>
                    </a:lnR>
                    <a:lnT w="31750">
                      <a:solidFill>
                        <a:srgbClr val="000000"/>
                      </a:solidFill>
                    </a:lnT>
                    <a:lnB w="25400">
                      <a:solidFill>
                        <a:srgbClr val="000000"/>
                      </a:solidFill>
                    </a:lnB>
                    <a:solidFill>
                      <a:schemeClr val="accent2">
                        <a:lumOff val="23627"/>
                      </a:schemeClr>
                    </a:solidFill>
                  </a:tcPr>
                </a:tc>
                <a:extLst>
                  <a:ext uri="{0D108BD9-81ED-4DB2-BD59-A6C34878D82A}">
                    <a16:rowId xmlns:a16="http://schemas.microsoft.com/office/drawing/2014/main" val="10007"/>
                  </a:ext>
                </a:extLst>
              </a:tr>
            </a:tbl>
          </a:graphicData>
        </a:graphic>
      </p:graphicFrame>
      <p:sp>
        <p:nvSpPr>
          <p:cNvPr id="348" name="Achtung: Schwerpunktwahl für das restliche Studium!"/>
          <p:cNvSpPr txBox="1"/>
          <p:nvPr/>
        </p:nvSpPr>
        <p:spPr>
          <a:xfrm>
            <a:off x="670842" y="5287058"/>
            <a:ext cx="7294312" cy="345441"/>
          </a:xfrm>
          <a:prstGeom prst="rect">
            <a:avLst/>
          </a:prstGeom>
          <a:ln w="12700">
            <a:solidFill>
              <a:schemeClr val="accent2">
                <a:lumOff val="23627"/>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nSpc>
                <a:spcPct val="100000"/>
              </a:lnSpc>
              <a:defRPr sz="1600" b="0">
                <a:latin typeface="Calibri"/>
                <a:ea typeface="Calibri"/>
                <a:cs typeface="Calibri"/>
                <a:sym typeface="Calibri"/>
              </a:defRPr>
            </a:lvl1pPr>
          </a:lstStyle>
          <a:p>
            <a:r>
              <a:t>Achtung: Schwerpunktwahl für das restliche Studium!</a:t>
            </a:r>
          </a:p>
        </p:txBody>
      </p:sp>
      <p:sp>
        <p:nvSpPr>
          <p:cNvPr id="2" name="Foliennummernplatzhalter 1">
            <a:extLst>
              <a:ext uri="{FF2B5EF4-FFF2-40B4-BE49-F238E27FC236}">
                <a16:creationId xmlns:a16="http://schemas.microsoft.com/office/drawing/2014/main" id="{7CB3B77B-5C99-A845-B859-67CE7A48468C}"/>
              </a:ext>
            </a:extLst>
          </p:cNvPr>
          <p:cNvSpPr>
            <a:spLocks noGrp="1"/>
          </p:cNvSpPr>
          <p:nvPr>
            <p:ph type="sldNum" sz="quarter" idx="2"/>
          </p:nvPr>
        </p:nvSpPr>
        <p:spPr/>
        <p:txBody>
          <a:bodyPr/>
          <a:lstStyle/>
          <a:p>
            <a:fld id="{86CB4B4D-7CA3-9044-876B-883B54F8677D}" type="slidenum">
              <a:rPr lang="de-DE" smtClean="0"/>
              <a:t>69</a:t>
            </a:fld>
            <a:endParaRPr lang="de-DE"/>
          </a:p>
        </p:txBody>
      </p:sp>
    </p:spTree>
    <p:extLst>
      <p:ext uri="{BB962C8B-B14F-4D97-AF65-F5344CB8AC3E}">
        <p14:creationId xmlns:p14="http://schemas.microsoft.com/office/powerpoint/2010/main" val="24054752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tudierendenausweis"/>
          <p:cNvSpPr txBox="1">
            <a:spLocks noGrp="1"/>
          </p:cNvSpPr>
          <p:nvPr>
            <p:ph type="title" idx="4294967295"/>
          </p:nvPr>
        </p:nvSpPr>
        <p:spPr>
          <a:xfrm>
            <a:off x="431800" y="437569"/>
            <a:ext cx="7772400" cy="834183"/>
          </a:xfrm>
          <a:prstGeom prst="rect">
            <a:avLst/>
          </a:prstGeom>
        </p:spPr>
        <p:txBody>
          <a:bodyPr/>
          <a:lstStyle/>
          <a:p>
            <a:r>
              <a:rPr lang="de-DE" sz="4400" dirty="0">
                <a:latin typeface="Calibri" panose="020F0502020204030204" pitchFamily="34" charset="0"/>
                <a:cs typeface="Calibri" panose="020F0502020204030204" pitchFamily="34" charset="0"/>
              </a:rPr>
              <a:t>Vorgehen</a:t>
            </a:r>
            <a:br>
              <a:rPr lang="de-DE" sz="3600" dirty="0">
                <a:latin typeface="Calibri" panose="020F0502020204030204" pitchFamily="34" charset="0"/>
                <a:cs typeface="Calibri" panose="020F0502020204030204" pitchFamily="34" charset="0"/>
              </a:rPr>
            </a:br>
            <a:br>
              <a:rPr lang="de-DE" sz="2800" dirty="0">
                <a:latin typeface="Calibri" panose="020F0502020204030204" pitchFamily="34" charset="0"/>
                <a:cs typeface="Calibri" panose="020F0502020204030204" pitchFamily="34" charset="0"/>
              </a:rPr>
            </a:br>
            <a:br>
              <a:rPr lang="de-DE" sz="3600" dirty="0">
                <a:latin typeface="Calibri" panose="020F0502020204030204" pitchFamily="34" charset="0"/>
                <a:cs typeface="Calibri" panose="020F0502020204030204" pitchFamily="34" charset="0"/>
              </a:rPr>
            </a:br>
            <a:endParaRPr sz="3600" dirty="0">
              <a:latin typeface="Calibri" panose="020F0502020204030204" pitchFamily="34" charset="0"/>
              <a:cs typeface="Calibri" panose="020F0502020204030204" pitchFamily="34" charset="0"/>
            </a:endParaRPr>
          </a:p>
        </p:txBody>
      </p:sp>
      <p:sp>
        <p:nvSpPr>
          <p:cNvPr id="2" name="Foliennummernplatzhalter 1">
            <a:extLst>
              <a:ext uri="{FF2B5EF4-FFF2-40B4-BE49-F238E27FC236}">
                <a16:creationId xmlns:a16="http://schemas.microsoft.com/office/drawing/2014/main" id="{2720A127-EC06-EA4E-A996-14D6C0DC51D0}"/>
              </a:ext>
            </a:extLst>
          </p:cNvPr>
          <p:cNvSpPr>
            <a:spLocks noGrp="1"/>
          </p:cNvSpPr>
          <p:nvPr>
            <p:ph type="sldNum" sz="quarter" idx="2"/>
          </p:nvPr>
        </p:nvSpPr>
        <p:spPr/>
        <p:txBody>
          <a:bodyPr/>
          <a:lstStyle/>
          <a:p>
            <a:fld id="{86CB4B4D-7CA3-9044-876B-883B54F8677D}" type="slidenum">
              <a:rPr lang="de-DE" smtClean="0"/>
              <a:t>7</a:t>
            </a:fld>
            <a:endParaRPr lang="de-DE"/>
          </a:p>
        </p:txBody>
      </p:sp>
      <p:sp>
        <p:nvSpPr>
          <p:cNvPr id="3" name="Textfeld 2">
            <a:extLst>
              <a:ext uri="{FF2B5EF4-FFF2-40B4-BE49-F238E27FC236}">
                <a16:creationId xmlns:a16="http://schemas.microsoft.com/office/drawing/2014/main" id="{97D4DA75-1FC1-F306-8466-530E6BD02D0F}"/>
              </a:ext>
            </a:extLst>
          </p:cNvPr>
          <p:cNvSpPr txBox="1"/>
          <p:nvPr/>
        </p:nvSpPr>
        <p:spPr>
          <a:xfrm>
            <a:off x="431800" y="1271752"/>
            <a:ext cx="7772400" cy="4616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863600" rtl="0" fontAlgn="auto" latinLnBrk="0" hangingPunct="0">
              <a:lnSpc>
                <a:spcPct val="150000"/>
              </a:lnSpc>
              <a:spcBef>
                <a:spcPts val="0"/>
              </a:spcBef>
              <a:spcAft>
                <a:spcPts val="0"/>
              </a:spcAft>
              <a:buClrTx/>
              <a:buSzTx/>
              <a:buFont typeface="Arial" panose="020B0604020202020204" pitchFamily="34" charset="0"/>
              <a:buChar char="•"/>
              <a:tabLst/>
            </a:pPr>
            <a:r>
              <a:rPr lang="de-DE" sz="2800" b="0" dirty="0">
                <a:latin typeface="Calibri" panose="020F0502020204030204" pitchFamily="34" charset="0"/>
                <a:cs typeface="Calibri" panose="020F0502020204030204" pitchFamily="34" charset="0"/>
              </a:rPr>
              <a:t>Organisatorisches</a:t>
            </a:r>
          </a:p>
          <a:p>
            <a:pPr marL="342900" marR="0" indent="-342900" algn="l" defTabSz="863600" rtl="0" fontAlgn="auto" latinLnBrk="0" hangingPunct="0">
              <a:lnSpc>
                <a:spcPct val="150000"/>
              </a:lnSpc>
              <a:spcBef>
                <a:spcPts val="0"/>
              </a:spcBef>
              <a:spcAft>
                <a:spcPts val="0"/>
              </a:spcAft>
              <a:buClrTx/>
              <a:buSzTx/>
              <a:buFont typeface="Arial" panose="020B0604020202020204" pitchFamily="34" charset="0"/>
              <a:buChar char="•"/>
              <a:tabLst/>
            </a:pPr>
            <a:r>
              <a:rPr lang="de-DE" sz="2800" b="0" dirty="0">
                <a:latin typeface="Calibri" panose="020F0502020204030204" pitchFamily="34" charset="0"/>
                <a:cs typeface="Calibri" panose="020F0502020204030204" pitchFamily="34" charset="0"/>
              </a:rPr>
              <a:t>Das Germanistische Seminar Heidelberg</a:t>
            </a:r>
          </a:p>
          <a:p>
            <a:pPr marL="342900" marR="0" indent="-342900" algn="l" defTabSz="863600" rtl="0" fontAlgn="auto" latinLnBrk="0" hangingPunct="0">
              <a:lnSpc>
                <a:spcPct val="150000"/>
              </a:lnSpc>
              <a:spcBef>
                <a:spcPts val="0"/>
              </a:spcBef>
              <a:spcAft>
                <a:spcPts val="0"/>
              </a:spcAft>
              <a:buClrTx/>
              <a:buSzTx/>
              <a:buFont typeface="Arial" panose="020B0604020202020204" pitchFamily="34" charset="0"/>
              <a:buChar char="•"/>
              <a:tabLst/>
            </a:pPr>
            <a:r>
              <a:rPr lang="de-DE" sz="2800" b="0" dirty="0">
                <a:latin typeface="Calibri" panose="020F0502020204030204" pitchFamily="34" charset="0"/>
                <a:cs typeface="Calibri" panose="020F0502020204030204" pitchFamily="34" charset="0"/>
              </a:rPr>
              <a:t>Veranstaltungen und Prüfungen</a:t>
            </a:r>
          </a:p>
          <a:p>
            <a:pPr marL="342900" marR="0" indent="-342900" algn="l" defTabSz="863600" rtl="0" fontAlgn="auto" latinLnBrk="0" hangingPunct="0">
              <a:lnSpc>
                <a:spcPct val="150000"/>
              </a:lnSpc>
              <a:spcBef>
                <a:spcPts val="0"/>
              </a:spcBef>
              <a:spcAft>
                <a:spcPts val="0"/>
              </a:spcAft>
              <a:buClrTx/>
              <a:buSzTx/>
              <a:buFont typeface="Arial" panose="020B0604020202020204" pitchFamily="34" charset="0"/>
              <a:buChar char="•"/>
              <a:tabLst/>
            </a:pPr>
            <a:r>
              <a:rPr lang="de-DE" sz="2800" b="0" dirty="0">
                <a:latin typeface="Calibri" panose="020F0502020204030204" pitchFamily="34" charset="0"/>
                <a:cs typeface="Calibri" panose="020F0502020204030204" pitchFamily="34" charset="0"/>
              </a:rPr>
              <a:t>Stundenplangestaltung</a:t>
            </a:r>
          </a:p>
          <a:p>
            <a:pPr marL="342900" marR="0" indent="-342900" algn="l" defTabSz="863600" rtl="0" fontAlgn="auto" latinLnBrk="0" hangingPunct="0">
              <a:lnSpc>
                <a:spcPct val="150000"/>
              </a:lnSpc>
              <a:spcBef>
                <a:spcPts val="0"/>
              </a:spcBef>
              <a:spcAft>
                <a:spcPts val="0"/>
              </a:spcAft>
              <a:buClrTx/>
              <a:buSzTx/>
              <a:buFont typeface="Arial" panose="020B0604020202020204" pitchFamily="34" charset="0"/>
              <a:buChar char="•"/>
              <a:tabLst/>
            </a:pPr>
            <a:r>
              <a:rPr lang="de-DE" sz="2800" b="0" dirty="0">
                <a:latin typeface="Calibri" panose="020F0502020204030204" pitchFamily="34" charset="0"/>
                <a:cs typeface="Calibri" panose="020F0502020204030204" pitchFamily="34" charset="0"/>
              </a:rPr>
              <a:t>Studienvoraussetzungen</a:t>
            </a:r>
          </a:p>
          <a:p>
            <a:pPr marL="342900" marR="0" indent="-342900" algn="l" defTabSz="863600" rtl="0" fontAlgn="auto" latinLnBrk="0" hangingPunct="0">
              <a:lnSpc>
                <a:spcPct val="150000"/>
              </a:lnSpc>
              <a:spcBef>
                <a:spcPts val="0"/>
              </a:spcBef>
              <a:spcAft>
                <a:spcPts val="0"/>
              </a:spcAft>
              <a:buClrTx/>
              <a:buSzTx/>
              <a:buFont typeface="Arial" panose="020B0604020202020204" pitchFamily="34" charset="0"/>
              <a:buChar char="•"/>
              <a:tabLst/>
            </a:pPr>
            <a:r>
              <a:rPr lang="de-DE" sz="2800" b="0" dirty="0">
                <a:latin typeface="Calibri" panose="020F0502020204030204" pitchFamily="34" charset="0"/>
                <a:cs typeface="Calibri" panose="020F0502020204030204" pitchFamily="34" charset="0"/>
              </a:rPr>
              <a:t>Studiengänge</a:t>
            </a:r>
          </a:p>
          <a:p>
            <a:pPr marL="342900" marR="0" indent="-342900" algn="l" defTabSz="863600" rtl="0" fontAlgn="auto" latinLnBrk="0" hangingPunct="0">
              <a:lnSpc>
                <a:spcPct val="150000"/>
              </a:lnSpc>
              <a:spcBef>
                <a:spcPts val="0"/>
              </a:spcBef>
              <a:spcAft>
                <a:spcPts val="0"/>
              </a:spcAft>
              <a:buClrTx/>
              <a:buSzTx/>
              <a:buFont typeface="Arial" panose="020B0604020202020204" pitchFamily="34" charset="0"/>
              <a:buChar char="•"/>
              <a:tabLst/>
            </a:pPr>
            <a:r>
              <a:rPr kumimoji="0" lang="de-DE" sz="2800" b="0" i="0" u="none" strike="noStrike" cap="none" spc="0" normalizeH="0" baseline="0" dirty="0">
                <a:ln>
                  <a:noFill/>
                </a:ln>
                <a:solidFill>
                  <a:srgbClr val="000000"/>
                </a:solidFill>
                <a:effectLst/>
                <a:uFillTx/>
                <a:latin typeface="Calibri" panose="020F0502020204030204" pitchFamily="34" charset="0"/>
                <a:ea typeface="+mj-ea"/>
                <a:cs typeface="Calibri" panose="020F0502020204030204" pitchFamily="34" charset="0"/>
                <a:sym typeface="Helvetica"/>
              </a:rPr>
              <a:t>Hinweise</a:t>
            </a:r>
            <a:r>
              <a:rPr lang="de-DE" sz="2800" b="0" dirty="0">
                <a:latin typeface="Calibri" panose="020F0502020204030204" pitchFamily="34" charset="0"/>
                <a:cs typeface="Calibri" panose="020F0502020204030204" pitchFamily="34" charset="0"/>
              </a:rPr>
              <a:t> zum Studium und Leben in Heidelberg</a:t>
            </a:r>
            <a:endParaRPr kumimoji="0" lang="de-DE" sz="2800" b="0" i="0" u="none" strike="noStrike" cap="none" spc="0" normalizeH="0" baseline="0" dirty="0">
              <a:ln>
                <a:noFill/>
              </a:ln>
              <a:solidFill>
                <a:srgbClr val="000000"/>
              </a:solidFill>
              <a:effectLst/>
              <a:uFillTx/>
              <a:latin typeface="+mj-lt"/>
              <a:ea typeface="+mj-ea"/>
              <a:cs typeface="+mj-cs"/>
              <a:sym typeface="Helvetica"/>
            </a:endParaRPr>
          </a:p>
        </p:txBody>
      </p:sp>
    </p:spTree>
    <p:extLst>
      <p:ext uri="{BB962C8B-B14F-4D97-AF65-F5344CB8AC3E}">
        <p14:creationId xmlns:p14="http://schemas.microsoft.com/office/powerpoint/2010/main" val="2342129969"/>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Modulhandbuch – 33%-Fach (Care)"/>
          <p:cNvSpPr txBox="1">
            <a:spLocks noGrp="1"/>
          </p:cNvSpPr>
          <p:nvPr>
            <p:ph type="title" idx="4294967295"/>
          </p:nvPr>
        </p:nvSpPr>
        <p:spPr>
          <a:prstGeom prst="rect">
            <a:avLst/>
          </a:prstGeom>
        </p:spPr>
        <p:txBody>
          <a:bodyPr lIns="0" tIns="0" rIns="0" bIns="0" anchor="t"/>
          <a:lstStyle/>
          <a:p>
            <a:r>
              <a:rPr err="1">
                <a:latin typeface="Calibri"/>
              </a:rPr>
              <a:t>Modulhandbuch</a:t>
            </a:r>
            <a:r>
              <a:rPr>
                <a:latin typeface="Calibri"/>
              </a:rPr>
              <a:t> </a:t>
            </a:r>
            <a:r>
              <a:rPr sz="2400" b="0">
                <a:latin typeface="Calibri"/>
                <a:ea typeface="Calibri"/>
                <a:cs typeface="Calibri"/>
                <a:sym typeface="Calibri"/>
              </a:rPr>
              <a:t>– 33%-Fach (Care)</a:t>
            </a:r>
          </a:p>
        </p:txBody>
      </p:sp>
      <p:graphicFrame>
        <p:nvGraphicFramePr>
          <p:cNvPr id="357" name="Tabelle"/>
          <p:cNvGraphicFramePr/>
          <p:nvPr>
            <p:extLst>
              <p:ext uri="{D42A27DB-BD31-4B8C-83A1-F6EECF244321}">
                <p14:modId xmlns:p14="http://schemas.microsoft.com/office/powerpoint/2010/main" val="2499971888"/>
              </p:ext>
            </p:extLst>
          </p:nvPr>
        </p:nvGraphicFramePr>
        <p:xfrm>
          <a:off x="662886" y="2291060"/>
          <a:ext cx="7310225" cy="1817448"/>
        </p:xfrm>
        <a:graphic>
          <a:graphicData uri="http://schemas.openxmlformats.org/drawingml/2006/table">
            <a:tbl>
              <a:tblPr>
                <a:tableStyleId>{4C3C2611-4C71-4FC5-86AE-919BDF0F9419}</a:tableStyleId>
              </a:tblPr>
              <a:tblGrid>
                <a:gridCol w="2443762">
                  <a:extLst>
                    <a:ext uri="{9D8B030D-6E8A-4147-A177-3AD203B41FA5}">
                      <a16:colId xmlns:a16="http://schemas.microsoft.com/office/drawing/2014/main" val="20000"/>
                    </a:ext>
                  </a:extLst>
                </a:gridCol>
                <a:gridCol w="1028276">
                  <a:extLst>
                    <a:ext uri="{9D8B030D-6E8A-4147-A177-3AD203B41FA5}">
                      <a16:colId xmlns:a16="http://schemas.microsoft.com/office/drawing/2014/main" val="20001"/>
                    </a:ext>
                  </a:extLst>
                </a:gridCol>
                <a:gridCol w="955857">
                  <a:extLst>
                    <a:ext uri="{9D8B030D-6E8A-4147-A177-3AD203B41FA5}">
                      <a16:colId xmlns:a16="http://schemas.microsoft.com/office/drawing/2014/main" val="20002"/>
                    </a:ext>
                  </a:extLst>
                </a:gridCol>
                <a:gridCol w="955857">
                  <a:extLst>
                    <a:ext uri="{9D8B030D-6E8A-4147-A177-3AD203B41FA5}">
                      <a16:colId xmlns:a16="http://schemas.microsoft.com/office/drawing/2014/main" val="20003"/>
                    </a:ext>
                  </a:extLst>
                </a:gridCol>
                <a:gridCol w="961544">
                  <a:extLst>
                    <a:ext uri="{9D8B030D-6E8A-4147-A177-3AD203B41FA5}">
                      <a16:colId xmlns:a16="http://schemas.microsoft.com/office/drawing/2014/main" val="20004"/>
                    </a:ext>
                  </a:extLst>
                </a:gridCol>
                <a:gridCol w="964929">
                  <a:extLst>
                    <a:ext uri="{9D8B030D-6E8A-4147-A177-3AD203B41FA5}">
                      <a16:colId xmlns:a16="http://schemas.microsoft.com/office/drawing/2014/main" val="20005"/>
                    </a:ext>
                  </a:extLst>
                </a:gridCol>
              </a:tblGrid>
              <a:tr h="247352">
                <a:tc gridSpan="2">
                  <a:txBody>
                    <a:bodyPr/>
                    <a:lstStyle/>
                    <a:p>
                      <a:pPr algn="l">
                        <a:defRPr sz="1400">
                          <a:latin typeface="Calibri"/>
                          <a:ea typeface="Calibri"/>
                          <a:cs typeface="Calibri"/>
                        </a:defRPr>
                      </a:pPr>
                      <a:r>
                        <a:rPr sz="1400" b="1">
                          <a:latin typeface="Calibri"/>
                          <a:ea typeface="+mj-ea"/>
                          <a:cs typeface="+mj-cs"/>
                          <a:sym typeface="Helvetica"/>
                        </a:rPr>
                        <a:t>Modul B 3.1a</a:t>
                      </a:r>
                      <a:r>
                        <a:rPr sz="1400">
                          <a:latin typeface="Calibri"/>
                        </a:rPr>
                        <a:t> – </a:t>
                      </a:r>
                      <a:r>
                        <a:rPr sz="1400" err="1">
                          <a:latin typeface="Calibri"/>
                        </a:rPr>
                        <a:t>Vertiefung</a:t>
                      </a:r>
                      <a:r>
                        <a:rPr sz="1400">
                          <a:latin typeface="Calibri"/>
                        </a:rPr>
                        <a:t> – </a:t>
                      </a:r>
                      <a:r>
                        <a:rPr sz="1400" u="sng" err="1">
                          <a:latin typeface="Calibri"/>
                        </a:rPr>
                        <a:t>Wahlpflichtmodul</a:t>
                      </a:r>
                    </a:p>
                    <a:p>
                      <a:pPr algn="l">
                        <a:defRPr sz="1400" i="1">
                          <a:latin typeface="+mj-lt"/>
                          <a:ea typeface="+mj-ea"/>
                          <a:cs typeface="+mj-cs"/>
                          <a:sym typeface="Helvetica"/>
                        </a:defRPr>
                      </a:pPr>
                      <a:r>
                        <a:rPr sz="1400" err="1">
                          <a:latin typeface="Calibri"/>
                        </a:rPr>
                        <a:t>Germanistische</a:t>
                      </a:r>
                      <a:r>
                        <a:rPr sz="1400">
                          <a:latin typeface="Calibri"/>
                        </a:rPr>
                        <a:t> </a:t>
                      </a:r>
                      <a:r>
                        <a:rPr sz="1400" err="1">
                          <a:latin typeface="Calibri"/>
                        </a:rPr>
                        <a:t>Sprachwissenschaft</a:t>
                      </a:r>
                      <a:endParaRPr sz="1400">
                        <a:latin typeface="Calibri"/>
                      </a:endParaRPr>
                    </a:p>
                  </a:txBody>
                  <a:tcPr marL="0" marR="0" marT="0" marB="0" anchor="ctr"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FF"/>
                    </a:solidFill>
                  </a:tcPr>
                </a:tc>
                <a:tc hMerge="1">
                  <a:txBody>
                    <a:bodyPr/>
                    <a:lstStyle/>
                    <a:p>
                      <a:endParaRPr lang="de-DE"/>
                    </a:p>
                  </a:txBody>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000000"/>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extLst>
                  <a:ext uri="{0D108BD9-81ED-4DB2-BD59-A6C34878D82A}">
                    <a16:rowId xmlns:a16="http://schemas.microsoft.com/office/drawing/2014/main" val="10000"/>
                  </a:ext>
                </a:extLst>
              </a:tr>
              <a:tr h="247352">
                <a:tc>
                  <a:txBody>
                    <a:bodyPr/>
                    <a:lstStyle/>
                    <a:p>
                      <a:pPr algn="ctr">
                        <a:defRPr sz="1800"/>
                      </a:pPr>
                      <a:r>
                        <a:rPr sz="1400" b="1">
                          <a:solidFill>
                            <a:srgbClr val="FFFFFF"/>
                          </a:solidFill>
                          <a:latin typeface="Calibri"/>
                          <a:ea typeface="+mj-ea"/>
                          <a:cs typeface="+mj-cs"/>
                          <a:sym typeface="Helvetica"/>
                        </a:rPr>
                        <a:t>Titel der </a:t>
                      </a:r>
                      <a:r>
                        <a:rPr sz="1400" b="1" err="1">
                          <a:solidFill>
                            <a:srgbClr val="FFFFFF"/>
                          </a:solidFill>
                          <a:latin typeface="Calibri"/>
                          <a:ea typeface="+mj-ea"/>
                          <a:cs typeface="+mj-cs"/>
                          <a:sym typeface="Helvetica"/>
                        </a:rPr>
                        <a:t>Veranstaltung</a:t>
                      </a:r>
                    </a:p>
                  </a:txBody>
                  <a:tcPr marL="0" marR="0" marT="0" marB="0" anchor="ctr" horzOverflow="overflow">
                    <a:lnL w="254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Art</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err="1">
                          <a:solidFill>
                            <a:srgbClr val="FFFFFF"/>
                          </a:solidFill>
                          <a:latin typeface="Calibri"/>
                          <a:ea typeface="+mj-ea"/>
                          <a:cs typeface="+mj-cs"/>
                          <a:sym typeface="Helvetica"/>
                        </a:rPr>
                        <a:t>Prüfung</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SWS</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err="1">
                          <a:solidFill>
                            <a:srgbClr val="FFFFFF"/>
                          </a:solidFill>
                          <a:latin typeface="Calibri"/>
                          <a:ea typeface="+mj-ea"/>
                          <a:cs typeface="+mj-cs"/>
                          <a:sym typeface="Helvetica"/>
                        </a:rPr>
                        <a:t>empf</a:t>
                      </a:r>
                      <a:r>
                        <a:rPr sz="1400" b="1">
                          <a:solidFill>
                            <a:srgbClr val="FFFFFF"/>
                          </a:solidFill>
                          <a:latin typeface="Calibri"/>
                          <a:ea typeface="+mj-ea"/>
                          <a:cs typeface="+mj-cs"/>
                          <a:sym typeface="Helvetica"/>
                        </a:rPr>
                        <a:t>. Semester</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LP</a:t>
                      </a:r>
                    </a:p>
                  </a:txBody>
                  <a:tcPr marL="0" marR="0" marT="0" marB="0" anchor="ctr" horzOverflow="overflow">
                    <a:lnL w="12700">
                      <a:solidFill>
                        <a:srgbClr val="000000"/>
                      </a:solidFill>
                    </a:lnL>
                    <a:lnR w="25400">
                      <a:solidFill>
                        <a:srgbClr val="000000"/>
                      </a:solidFill>
                    </a:lnR>
                    <a:lnT w="25400">
                      <a:solidFill>
                        <a:srgbClr val="000000"/>
                      </a:solidFill>
                    </a:lnT>
                    <a:lnB w="31750">
                      <a:solidFill>
                        <a:srgbClr val="000000"/>
                      </a:solidFill>
                      <a:miter lim="400000"/>
                    </a:lnB>
                    <a:solidFill>
                      <a:schemeClr val="accent2">
                        <a:lumOff val="23627"/>
                      </a:schemeClr>
                    </a:solidFill>
                  </a:tcPr>
                </a:tc>
                <a:extLst>
                  <a:ext uri="{0D108BD9-81ED-4DB2-BD59-A6C34878D82A}">
                    <a16:rowId xmlns:a16="http://schemas.microsoft.com/office/drawing/2014/main" val="10001"/>
                  </a:ext>
                </a:extLst>
              </a:tr>
              <a:tr h="2473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31750">
                      <a:solidFill>
                        <a:srgbClr val="000000"/>
                      </a:solidFill>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247352">
                <a:tc>
                  <a:txBody>
                    <a:bodyPr/>
                    <a:lstStyle/>
                    <a:p>
                      <a:pPr algn="l">
                        <a:defRPr sz="1400">
                          <a:latin typeface="Calibri"/>
                          <a:ea typeface="Calibri"/>
                          <a:cs typeface="Calibri"/>
                        </a:defRPr>
                      </a:pPr>
                      <a:r>
                        <a:rPr sz="1400" dirty="0" err="1">
                          <a:latin typeface="Calibri"/>
                        </a:rPr>
                        <a:t>Hauptseminar</a:t>
                      </a:r>
                      <a:r>
                        <a:rPr sz="1400" dirty="0">
                          <a:latin typeface="Calibri"/>
                        </a:rPr>
                        <a:t> </a:t>
                      </a:r>
                      <a:r>
                        <a:rPr sz="1400" dirty="0" err="1">
                          <a:latin typeface="Calibri"/>
                        </a:rPr>
                        <a:t>Linguistik</a:t>
                      </a:r>
                      <a:endParaRPr sz="1400" dirty="0">
                        <a:latin typeface="Calibri"/>
                      </a:endParaRP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HS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Hausarbeit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5–6</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9</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3175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234652">
                <a:tc>
                  <a:txBody>
                    <a:bodyPr/>
                    <a:lstStyle/>
                    <a:p>
                      <a:pPr algn="l">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solidFill>
                    </a:lnL>
                    <a:lnR w="127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alpha val="0"/>
                        </a:srgbClr>
                      </a:solidFill>
                    </a:lnL>
                    <a:lnR w="25400">
                      <a:solidFill>
                        <a:srgbClr val="000000"/>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800"/>
                      </a:pPr>
                      <a:r>
                        <a:rPr sz="1400" b="1">
                          <a:solidFill>
                            <a:srgbClr val="FFFFFF"/>
                          </a:solidFill>
                          <a:latin typeface="Calibri"/>
                          <a:ea typeface="+mj-ea"/>
                          <a:cs typeface="+mj-cs"/>
                          <a:sym typeface="Helvetica"/>
                        </a:rPr>
                        <a:t>2</a:t>
                      </a:r>
                    </a:p>
                  </a:txBody>
                  <a:tcPr marL="0" marR="0" marT="0" marB="0" anchor="ctr" horzOverflow="overflow">
                    <a:lnL w="25400">
                      <a:solidFill>
                        <a:srgbClr val="000000"/>
                      </a:solidFill>
                    </a:lnL>
                    <a:lnR w="12700">
                      <a:solidFill>
                        <a:srgbClr val="000000"/>
                      </a:solidFill>
                    </a:lnR>
                    <a:lnT w="31750">
                      <a:solidFill>
                        <a:srgbClr val="000000"/>
                      </a:solidFill>
                    </a:lnT>
                    <a:lnB w="25400">
                      <a:solidFill>
                        <a:srgbClr val="000000"/>
                      </a:solidFill>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5–6</a:t>
                      </a:r>
                    </a:p>
                  </a:txBody>
                  <a:tcPr marL="0" marR="0" marT="0" marB="0" anchor="ctr" horzOverflow="overflow">
                    <a:lnL w="12700">
                      <a:solidFill>
                        <a:srgbClr val="000000"/>
                      </a:solidFill>
                    </a:lnL>
                    <a:lnR w="12700">
                      <a:solidFill>
                        <a:srgbClr val="000000"/>
                      </a:solidFill>
                    </a:lnR>
                    <a:lnT w="31750">
                      <a:solidFill>
                        <a:srgbClr val="000000"/>
                      </a:solidFill>
                    </a:lnT>
                    <a:lnB w="25400">
                      <a:solidFill>
                        <a:srgbClr val="000000"/>
                      </a:solidFill>
                    </a:lnB>
                    <a:solidFill>
                      <a:schemeClr val="accent2">
                        <a:lumOff val="23627"/>
                      </a:schemeClr>
                    </a:solidFill>
                  </a:tcPr>
                </a:tc>
                <a:tc>
                  <a:txBody>
                    <a:bodyPr/>
                    <a:lstStyle/>
                    <a:p>
                      <a:pPr algn="ctr">
                        <a:defRPr sz="1800"/>
                      </a:pPr>
                      <a:r>
                        <a:rPr sz="1400" b="1" dirty="0">
                          <a:solidFill>
                            <a:srgbClr val="FFFFFF"/>
                          </a:solidFill>
                          <a:latin typeface="Calibri"/>
                          <a:ea typeface="+mj-ea"/>
                          <a:cs typeface="+mj-cs"/>
                          <a:sym typeface="Helvetica"/>
                        </a:rPr>
                        <a:t>9</a:t>
                      </a:r>
                    </a:p>
                  </a:txBody>
                  <a:tcPr marL="0" marR="0" marT="0" marB="0" anchor="ctr" horzOverflow="overflow">
                    <a:lnL w="12700">
                      <a:solidFill>
                        <a:srgbClr val="000000"/>
                      </a:solidFill>
                    </a:lnL>
                    <a:lnR w="25400">
                      <a:solidFill>
                        <a:srgbClr val="000000"/>
                      </a:solidFill>
                    </a:lnR>
                    <a:lnT w="31750">
                      <a:solidFill>
                        <a:srgbClr val="000000"/>
                      </a:solidFill>
                    </a:lnT>
                    <a:lnB w="25400">
                      <a:solidFill>
                        <a:srgbClr val="000000"/>
                      </a:solidFill>
                    </a:lnB>
                    <a:solidFill>
                      <a:schemeClr val="accent2">
                        <a:lumOff val="23627"/>
                      </a:schemeClr>
                    </a:solidFill>
                  </a:tcPr>
                </a:tc>
                <a:extLst>
                  <a:ext uri="{0D108BD9-81ED-4DB2-BD59-A6C34878D82A}">
                    <a16:rowId xmlns:a16="http://schemas.microsoft.com/office/drawing/2014/main" val="10005"/>
                  </a:ext>
                </a:extLst>
              </a:tr>
            </a:tbl>
          </a:graphicData>
        </a:graphic>
      </p:graphicFrame>
      <p:sp>
        <p:nvSpPr>
          <p:cNvPr id="358" name="Achtung: Schwerpunktwahl beachten!"/>
          <p:cNvSpPr txBox="1"/>
          <p:nvPr/>
        </p:nvSpPr>
        <p:spPr>
          <a:xfrm>
            <a:off x="670844" y="5140773"/>
            <a:ext cx="7294312" cy="345441"/>
          </a:xfrm>
          <a:prstGeom prst="rect">
            <a:avLst/>
          </a:prstGeom>
          <a:ln w="12700">
            <a:solidFill>
              <a:schemeClr val="accent2">
                <a:lumOff val="23627"/>
              </a:schemeClr>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100000"/>
              </a:lnSpc>
              <a:defRPr sz="1600" b="0">
                <a:latin typeface="Calibri"/>
                <a:ea typeface="Calibri"/>
                <a:cs typeface="Calibri"/>
                <a:sym typeface="Calibri"/>
              </a:defRPr>
            </a:lvl1pPr>
          </a:lstStyle>
          <a:p>
            <a:r>
              <a:t>Achtung: Schwerpunktwahl beachten!</a:t>
            </a:r>
          </a:p>
        </p:txBody>
      </p:sp>
      <p:sp>
        <p:nvSpPr>
          <p:cNvPr id="2" name="Foliennummernplatzhalter 1">
            <a:extLst>
              <a:ext uri="{FF2B5EF4-FFF2-40B4-BE49-F238E27FC236}">
                <a16:creationId xmlns:a16="http://schemas.microsoft.com/office/drawing/2014/main" id="{C94D304E-CB43-1F4F-B862-09B08F4CB5A9}"/>
              </a:ext>
            </a:extLst>
          </p:cNvPr>
          <p:cNvSpPr>
            <a:spLocks noGrp="1"/>
          </p:cNvSpPr>
          <p:nvPr>
            <p:ph type="sldNum" sz="quarter" idx="2"/>
          </p:nvPr>
        </p:nvSpPr>
        <p:spPr/>
        <p:txBody>
          <a:bodyPr/>
          <a:lstStyle/>
          <a:p>
            <a:fld id="{86CB4B4D-7CA3-9044-876B-883B54F8677D}" type="slidenum">
              <a:rPr lang="de-DE" smtClean="0"/>
              <a:t>70</a:t>
            </a:fld>
            <a:endParaRPr lang="de-DE"/>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Modulhandbuch – 33%-Fach (Care)"/>
          <p:cNvSpPr txBox="1">
            <a:spLocks noGrp="1"/>
          </p:cNvSpPr>
          <p:nvPr>
            <p:ph type="title" idx="4294967295"/>
          </p:nvPr>
        </p:nvSpPr>
        <p:spPr>
          <a:prstGeom prst="rect">
            <a:avLst/>
          </a:prstGeom>
        </p:spPr>
        <p:txBody>
          <a:bodyPr lIns="0" tIns="0" rIns="0" bIns="0" anchor="t"/>
          <a:lstStyle/>
          <a:p>
            <a:r>
              <a:rPr err="1">
                <a:latin typeface="Calibri"/>
              </a:rPr>
              <a:t>Modulhandbuch</a:t>
            </a:r>
            <a:r>
              <a:rPr>
                <a:latin typeface="Calibri"/>
              </a:rPr>
              <a:t> </a:t>
            </a:r>
            <a:r>
              <a:rPr sz="2400" b="0">
                <a:latin typeface="Calibri"/>
                <a:ea typeface="Calibri"/>
                <a:cs typeface="Calibri"/>
                <a:sym typeface="Calibri"/>
              </a:rPr>
              <a:t>– 33%-Fach (Care)</a:t>
            </a:r>
          </a:p>
        </p:txBody>
      </p:sp>
      <p:graphicFrame>
        <p:nvGraphicFramePr>
          <p:cNvPr id="357" name="Tabelle"/>
          <p:cNvGraphicFramePr/>
          <p:nvPr>
            <p:extLst>
              <p:ext uri="{D42A27DB-BD31-4B8C-83A1-F6EECF244321}">
                <p14:modId xmlns:p14="http://schemas.microsoft.com/office/powerpoint/2010/main" val="4137977507"/>
              </p:ext>
            </p:extLst>
          </p:nvPr>
        </p:nvGraphicFramePr>
        <p:xfrm>
          <a:off x="662886" y="2291060"/>
          <a:ext cx="7310225" cy="1817448"/>
        </p:xfrm>
        <a:graphic>
          <a:graphicData uri="http://schemas.openxmlformats.org/drawingml/2006/table">
            <a:tbl>
              <a:tblPr>
                <a:tableStyleId>{4C3C2611-4C71-4FC5-86AE-919BDF0F9419}</a:tableStyleId>
              </a:tblPr>
              <a:tblGrid>
                <a:gridCol w="2443762">
                  <a:extLst>
                    <a:ext uri="{9D8B030D-6E8A-4147-A177-3AD203B41FA5}">
                      <a16:colId xmlns:a16="http://schemas.microsoft.com/office/drawing/2014/main" val="20000"/>
                    </a:ext>
                  </a:extLst>
                </a:gridCol>
                <a:gridCol w="1028276">
                  <a:extLst>
                    <a:ext uri="{9D8B030D-6E8A-4147-A177-3AD203B41FA5}">
                      <a16:colId xmlns:a16="http://schemas.microsoft.com/office/drawing/2014/main" val="20001"/>
                    </a:ext>
                  </a:extLst>
                </a:gridCol>
                <a:gridCol w="955857">
                  <a:extLst>
                    <a:ext uri="{9D8B030D-6E8A-4147-A177-3AD203B41FA5}">
                      <a16:colId xmlns:a16="http://schemas.microsoft.com/office/drawing/2014/main" val="20002"/>
                    </a:ext>
                  </a:extLst>
                </a:gridCol>
                <a:gridCol w="955857">
                  <a:extLst>
                    <a:ext uri="{9D8B030D-6E8A-4147-A177-3AD203B41FA5}">
                      <a16:colId xmlns:a16="http://schemas.microsoft.com/office/drawing/2014/main" val="20003"/>
                    </a:ext>
                  </a:extLst>
                </a:gridCol>
                <a:gridCol w="961544">
                  <a:extLst>
                    <a:ext uri="{9D8B030D-6E8A-4147-A177-3AD203B41FA5}">
                      <a16:colId xmlns:a16="http://schemas.microsoft.com/office/drawing/2014/main" val="20004"/>
                    </a:ext>
                  </a:extLst>
                </a:gridCol>
                <a:gridCol w="964929">
                  <a:extLst>
                    <a:ext uri="{9D8B030D-6E8A-4147-A177-3AD203B41FA5}">
                      <a16:colId xmlns:a16="http://schemas.microsoft.com/office/drawing/2014/main" val="20005"/>
                    </a:ext>
                  </a:extLst>
                </a:gridCol>
              </a:tblGrid>
              <a:tr h="247352">
                <a:tc gridSpan="2">
                  <a:txBody>
                    <a:bodyPr/>
                    <a:lstStyle/>
                    <a:p>
                      <a:pPr algn="l">
                        <a:defRPr sz="1400">
                          <a:latin typeface="Calibri"/>
                          <a:ea typeface="Calibri"/>
                          <a:cs typeface="Calibri"/>
                        </a:defRPr>
                      </a:pPr>
                      <a:r>
                        <a:rPr sz="1400" b="1" dirty="0">
                          <a:latin typeface="Calibri"/>
                          <a:ea typeface="+mj-ea"/>
                          <a:cs typeface="+mj-cs"/>
                          <a:sym typeface="Helvetica"/>
                        </a:rPr>
                        <a:t>Modul B 3.1a</a:t>
                      </a:r>
                      <a:r>
                        <a:rPr sz="1400" dirty="0">
                          <a:latin typeface="Calibri"/>
                        </a:rPr>
                        <a:t> – </a:t>
                      </a:r>
                      <a:r>
                        <a:rPr sz="1400" dirty="0" err="1">
                          <a:latin typeface="Calibri"/>
                        </a:rPr>
                        <a:t>Vertiefung</a:t>
                      </a:r>
                      <a:r>
                        <a:rPr sz="1400" dirty="0">
                          <a:latin typeface="Calibri"/>
                        </a:rPr>
                        <a:t> – </a:t>
                      </a:r>
                      <a:r>
                        <a:rPr sz="1400" u="sng" dirty="0" err="1">
                          <a:latin typeface="Calibri"/>
                        </a:rPr>
                        <a:t>Wahlpflichtmodul</a:t>
                      </a:r>
                      <a:endParaRPr sz="1400" u="sng" dirty="0">
                        <a:latin typeface="Calibri"/>
                      </a:endParaRPr>
                    </a:p>
                    <a:p>
                      <a:pPr algn="l">
                        <a:defRPr sz="1400" i="1">
                          <a:latin typeface="+mj-lt"/>
                          <a:ea typeface="+mj-ea"/>
                          <a:cs typeface="+mj-cs"/>
                          <a:sym typeface="Helvetica"/>
                        </a:defRPr>
                      </a:pPr>
                      <a:r>
                        <a:rPr lang="de-DE" sz="1400" dirty="0">
                          <a:latin typeface="Calibri"/>
                        </a:rPr>
                        <a:t>Ältere deutsche Philologie</a:t>
                      </a:r>
                      <a:endParaRPr sz="1400" dirty="0">
                        <a:latin typeface="Calibri"/>
                      </a:endParaRPr>
                    </a:p>
                  </a:txBody>
                  <a:tcPr marL="0" marR="0" marT="0" marB="0" anchor="ctr"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FF"/>
                    </a:solidFill>
                  </a:tcPr>
                </a:tc>
                <a:tc hMerge="1">
                  <a:txBody>
                    <a:bodyPr/>
                    <a:lstStyle/>
                    <a:p>
                      <a:endParaRPr lang="de-DE"/>
                    </a:p>
                  </a:txBody>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000000"/>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extLst>
                  <a:ext uri="{0D108BD9-81ED-4DB2-BD59-A6C34878D82A}">
                    <a16:rowId xmlns:a16="http://schemas.microsoft.com/office/drawing/2014/main" val="10000"/>
                  </a:ext>
                </a:extLst>
              </a:tr>
              <a:tr h="247352">
                <a:tc>
                  <a:txBody>
                    <a:bodyPr/>
                    <a:lstStyle/>
                    <a:p>
                      <a:pPr algn="ctr">
                        <a:defRPr sz="1800"/>
                      </a:pPr>
                      <a:r>
                        <a:rPr sz="1400" b="1">
                          <a:solidFill>
                            <a:srgbClr val="FFFFFF"/>
                          </a:solidFill>
                          <a:latin typeface="Calibri"/>
                          <a:ea typeface="+mj-ea"/>
                          <a:cs typeface="+mj-cs"/>
                          <a:sym typeface="Helvetica"/>
                        </a:rPr>
                        <a:t>Titel der </a:t>
                      </a:r>
                      <a:r>
                        <a:rPr sz="1400" b="1" err="1">
                          <a:solidFill>
                            <a:srgbClr val="FFFFFF"/>
                          </a:solidFill>
                          <a:latin typeface="Calibri"/>
                          <a:ea typeface="+mj-ea"/>
                          <a:cs typeface="+mj-cs"/>
                          <a:sym typeface="Helvetica"/>
                        </a:rPr>
                        <a:t>Veranstaltung</a:t>
                      </a:r>
                    </a:p>
                  </a:txBody>
                  <a:tcPr marL="0" marR="0" marT="0" marB="0" anchor="ctr" horzOverflow="overflow">
                    <a:lnL w="254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Art</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err="1">
                          <a:solidFill>
                            <a:srgbClr val="FFFFFF"/>
                          </a:solidFill>
                          <a:latin typeface="Calibri"/>
                          <a:ea typeface="+mj-ea"/>
                          <a:cs typeface="+mj-cs"/>
                          <a:sym typeface="Helvetica"/>
                        </a:rPr>
                        <a:t>Prüfung</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SWS</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err="1">
                          <a:solidFill>
                            <a:srgbClr val="FFFFFF"/>
                          </a:solidFill>
                          <a:latin typeface="Calibri"/>
                          <a:ea typeface="+mj-ea"/>
                          <a:cs typeface="+mj-cs"/>
                          <a:sym typeface="Helvetica"/>
                        </a:rPr>
                        <a:t>empf</a:t>
                      </a:r>
                      <a:r>
                        <a:rPr sz="1400" b="1">
                          <a:solidFill>
                            <a:srgbClr val="FFFFFF"/>
                          </a:solidFill>
                          <a:latin typeface="Calibri"/>
                          <a:ea typeface="+mj-ea"/>
                          <a:cs typeface="+mj-cs"/>
                          <a:sym typeface="Helvetica"/>
                        </a:rPr>
                        <a:t>. Semester</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LP</a:t>
                      </a:r>
                    </a:p>
                  </a:txBody>
                  <a:tcPr marL="0" marR="0" marT="0" marB="0" anchor="ctr" horzOverflow="overflow">
                    <a:lnL w="12700">
                      <a:solidFill>
                        <a:srgbClr val="000000"/>
                      </a:solidFill>
                    </a:lnL>
                    <a:lnR w="25400">
                      <a:solidFill>
                        <a:srgbClr val="000000"/>
                      </a:solidFill>
                    </a:lnR>
                    <a:lnT w="25400">
                      <a:solidFill>
                        <a:srgbClr val="000000"/>
                      </a:solidFill>
                    </a:lnT>
                    <a:lnB w="31750">
                      <a:solidFill>
                        <a:srgbClr val="000000"/>
                      </a:solidFill>
                      <a:miter lim="400000"/>
                    </a:lnB>
                    <a:solidFill>
                      <a:schemeClr val="accent2">
                        <a:lumOff val="23627"/>
                      </a:schemeClr>
                    </a:solidFill>
                  </a:tcPr>
                </a:tc>
                <a:extLst>
                  <a:ext uri="{0D108BD9-81ED-4DB2-BD59-A6C34878D82A}">
                    <a16:rowId xmlns:a16="http://schemas.microsoft.com/office/drawing/2014/main" val="10001"/>
                  </a:ext>
                </a:extLst>
              </a:tr>
              <a:tr h="2473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31750">
                      <a:solidFill>
                        <a:srgbClr val="000000"/>
                      </a:solidFill>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247352">
                <a:tc>
                  <a:txBody>
                    <a:bodyPr/>
                    <a:lstStyle/>
                    <a:p>
                      <a:pPr algn="l">
                        <a:defRPr sz="1400">
                          <a:latin typeface="Calibri"/>
                          <a:ea typeface="Calibri"/>
                          <a:cs typeface="Calibri"/>
                        </a:defRPr>
                      </a:pPr>
                      <a:r>
                        <a:rPr sz="1400" dirty="0" err="1">
                          <a:latin typeface="Calibri"/>
                        </a:rPr>
                        <a:t>Hauptseminar</a:t>
                      </a:r>
                      <a:r>
                        <a:rPr sz="1400" dirty="0">
                          <a:latin typeface="Calibri"/>
                        </a:rPr>
                        <a:t> </a:t>
                      </a:r>
                      <a:r>
                        <a:rPr lang="de-DE" sz="1400" dirty="0">
                          <a:latin typeface="Calibri"/>
                        </a:rPr>
                        <a:t>Mediävistik</a:t>
                      </a:r>
                      <a:endParaRPr sz="1400" dirty="0">
                        <a:latin typeface="Calibri"/>
                      </a:endParaRP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HS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Hausarbeit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5–6</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9</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3175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234652">
                <a:tc>
                  <a:txBody>
                    <a:bodyPr/>
                    <a:lstStyle/>
                    <a:p>
                      <a:pPr algn="l">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solidFill>
                    </a:lnL>
                    <a:lnR w="127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alpha val="0"/>
                        </a:srgbClr>
                      </a:solidFill>
                    </a:lnL>
                    <a:lnR w="25400">
                      <a:solidFill>
                        <a:srgbClr val="000000"/>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800"/>
                      </a:pPr>
                      <a:r>
                        <a:rPr sz="1400" b="1">
                          <a:solidFill>
                            <a:srgbClr val="FFFFFF"/>
                          </a:solidFill>
                          <a:latin typeface="Calibri"/>
                          <a:ea typeface="+mj-ea"/>
                          <a:cs typeface="+mj-cs"/>
                          <a:sym typeface="Helvetica"/>
                        </a:rPr>
                        <a:t>2</a:t>
                      </a:r>
                    </a:p>
                  </a:txBody>
                  <a:tcPr marL="0" marR="0" marT="0" marB="0" anchor="ctr" horzOverflow="overflow">
                    <a:lnL w="25400">
                      <a:solidFill>
                        <a:srgbClr val="000000"/>
                      </a:solidFill>
                    </a:lnL>
                    <a:lnR w="12700">
                      <a:solidFill>
                        <a:srgbClr val="000000"/>
                      </a:solidFill>
                    </a:lnR>
                    <a:lnT w="31750">
                      <a:solidFill>
                        <a:srgbClr val="000000"/>
                      </a:solidFill>
                    </a:lnT>
                    <a:lnB w="25400">
                      <a:solidFill>
                        <a:srgbClr val="000000"/>
                      </a:solidFill>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5–6</a:t>
                      </a:r>
                    </a:p>
                  </a:txBody>
                  <a:tcPr marL="0" marR="0" marT="0" marB="0" anchor="ctr" horzOverflow="overflow">
                    <a:lnL w="12700">
                      <a:solidFill>
                        <a:srgbClr val="000000"/>
                      </a:solidFill>
                    </a:lnL>
                    <a:lnR w="12700">
                      <a:solidFill>
                        <a:srgbClr val="000000"/>
                      </a:solidFill>
                    </a:lnR>
                    <a:lnT w="31750">
                      <a:solidFill>
                        <a:srgbClr val="000000"/>
                      </a:solidFill>
                    </a:lnT>
                    <a:lnB w="25400">
                      <a:solidFill>
                        <a:srgbClr val="000000"/>
                      </a:solidFill>
                    </a:lnB>
                    <a:solidFill>
                      <a:schemeClr val="accent2">
                        <a:lumOff val="23627"/>
                      </a:schemeClr>
                    </a:solidFill>
                  </a:tcPr>
                </a:tc>
                <a:tc>
                  <a:txBody>
                    <a:bodyPr/>
                    <a:lstStyle/>
                    <a:p>
                      <a:pPr algn="ctr">
                        <a:defRPr sz="1800"/>
                      </a:pPr>
                      <a:r>
                        <a:rPr sz="1400" b="1" dirty="0">
                          <a:solidFill>
                            <a:srgbClr val="FFFFFF"/>
                          </a:solidFill>
                          <a:latin typeface="Calibri"/>
                          <a:ea typeface="+mj-ea"/>
                          <a:cs typeface="+mj-cs"/>
                          <a:sym typeface="Helvetica"/>
                        </a:rPr>
                        <a:t>9</a:t>
                      </a:r>
                    </a:p>
                  </a:txBody>
                  <a:tcPr marL="0" marR="0" marT="0" marB="0" anchor="ctr" horzOverflow="overflow">
                    <a:lnL w="12700">
                      <a:solidFill>
                        <a:srgbClr val="000000"/>
                      </a:solidFill>
                    </a:lnL>
                    <a:lnR w="25400">
                      <a:solidFill>
                        <a:srgbClr val="000000"/>
                      </a:solidFill>
                    </a:lnR>
                    <a:lnT w="31750">
                      <a:solidFill>
                        <a:srgbClr val="000000"/>
                      </a:solidFill>
                    </a:lnT>
                    <a:lnB w="25400">
                      <a:solidFill>
                        <a:srgbClr val="000000"/>
                      </a:solidFill>
                    </a:lnB>
                    <a:solidFill>
                      <a:schemeClr val="accent2">
                        <a:lumOff val="23627"/>
                      </a:schemeClr>
                    </a:solidFill>
                  </a:tcPr>
                </a:tc>
                <a:extLst>
                  <a:ext uri="{0D108BD9-81ED-4DB2-BD59-A6C34878D82A}">
                    <a16:rowId xmlns:a16="http://schemas.microsoft.com/office/drawing/2014/main" val="10005"/>
                  </a:ext>
                </a:extLst>
              </a:tr>
            </a:tbl>
          </a:graphicData>
        </a:graphic>
      </p:graphicFrame>
      <p:sp>
        <p:nvSpPr>
          <p:cNvPr id="358" name="Achtung: Schwerpunktwahl beachten!"/>
          <p:cNvSpPr txBox="1"/>
          <p:nvPr/>
        </p:nvSpPr>
        <p:spPr>
          <a:xfrm>
            <a:off x="670844" y="5140773"/>
            <a:ext cx="7294312" cy="345441"/>
          </a:xfrm>
          <a:prstGeom prst="rect">
            <a:avLst/>
          </a:prstGeom>
          <a:ln w="12700">
            <a:solidFill>
              <a:schemeClr val="accent2">
                <a:lumOff val="23627"/>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nSpc>
                <a:spcPct val="100000"/>
              </a:lnSpc>
              <a:defRPr sz="1600" b="0">
                <a:latin typeface="Calibri"/>
                <a:ea typeface="Calibri"/>
                <a:cs typeface="Calibri"/>
                <a:sym typeface="Calibri"/>
              </a:defRPr>
            </a:lvl1pPr>
          </a:lstStyle>
          <a:p>
            <a:r>
              <a:t>Achtung: Schwerpunktwahl beachten!</a:t>
            </a:r>
          </a:p>
        </p:txBody>
      </p:sp>
      <p:sp>
        <p:nvSpPr>
          <p:cNvPr id="2" name="Foliennummernplatzhalter 1">
            <a:extLst>
              <a:ext uri="{FF2B5EF4-FFF2-40B4-BE49-F238E27FC236}">
                <a16:creationId xmlns:a16="http://schemas.microsoft.com/office/drawing/2014/main" id="{C94D304E-CB43-1F4F-B862-09B08F4CB5A9}"/>
              </a:ext>
            </a:extLst>
          </p:cNvPr>
          <p:cNvSpPr>
            <a:spLocks noGrp="1"/>
          </p:cNvSpPr>
          <p:nvPr>
            <p:ph type="sldNum" sz="quarter" idx="2"/>
          </p:nvPr>
        </p:nvSpPr>
        <p:spPr/>
        <p:txBody>
          <a:bodyPr/>
          <a:lstStyle/>
          <a:p>
            <a:fld id="{86CB4B4D-7CA3-9044-876B-883B54F8677D}" type="slidenum">
              <a:rPr lang="de-DE" smtClean="0"/>
              <a:t>71</a:t>
            </a:fld>
            <a:endParaRPr lang="de-DE"/>
          </a:p>
        </p:txBody>
      </p:sp>
    </p:spTree>
    <p:extLst>
      <p:ext uri="{BB962C8B-B14F-4D97-AF65-F5344CB8AC3E}">
        <p14:creationId xmlns:p14="http://schemas.microsoft.com/office/powerpoint/2010/main" val="2901711750"/>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Modulhandbuch – 33%-Fach (Care)"/>
          <p:cNvSpPr txBox="1">
            <a:spLocks noGrp="1"/>
          </p:cNvSpPr>
          <p:nvPr>
            <p:ph type="title" idx="4294967295"/>
          </p:nvPr>
        </p:nvSpPr>
        <p:spPr>
          <a:prstGeom prst="rect">
            <a:avLst/>
          </a:prstGeom>
        </p:spPr>
        <p:txBody>
          <a:bodyPr lIns="0" tIns="0" rIns="0" bIns="0" anchor="t"/>
          <a:lstStyle/>
          <a:p>
            <a:r>
              <a:rPr dirty="0" err="1">
                <a:latin typeface="Calibri"/>
              </a:rPr>
              <a:t>Modulhandbuch</a:t>
            </a:r>
            <a:r>
              <a:rPr dirty="0">
                <a:latin typeface="Calibri"/>
              </a:rPr>
              <a:t> </a:t>
            </a:r>
            <a:r>
              <a:rPr sz="2400" b="0" dirty="0">
                <a:latin typeface="Calibri"/>
                <a:ea typeface="Calibri"/>
                <a:cs typeface="Calibri"/>
                <a:sym typeface="Calibri"/>
              </a:rPr>
              <a:t>– 33%-</a:t>
            </a:r>
            <a:r>
              <a:rPr sz="2400" b="0" dirty="0" err="1">
                <a:latin typeface="Calibri"/>
                <a:ea typeface="Calibri"/>
                <a:cs typeface="Calibri"/>
                <a:sym typeface="Calibri"/>
              </a:rPr>
              <a:t>Fach</a:t>
            </a:r>
            <a:r>
              <a:rPr sz="2400" b="0" dirty="0">
                <a:latin typeface="Calibri"/>
                <a:ea typeface="Calibri"/>
                <a:cs typeface="Calibri"/>
                <a:sym typeface="Calibri"/>
              </a:rPr>
              <a:t> (Care)</a:t>
            </a:r>
          </a:p>
        </p:txBody>
      </p:sp>
      <p:graphicFrame>
        <p:nvGraphicFramePr>
          <p:cNvPr id="357" name="Tabelle"/>
          <p:cNvGraphicFramePr/>
          <p:nvPr>
            <p:extLst>
              <p:ext uri="{D42A27DB-BD31-4B8C-83A1-F6EECF244321}">
                <p14:modId xmlns:p14="http://schemas.microsoft.com/office/powerpoint/2010/main" val="1488052478"/>
              </p:ext>
            </p:extLst>
          </p:nvPr>
        </p:nvGraphicFramePr>
        <p:xfrm>
          <a:off x="662886" y="2291060"/>
          <a:ext cx="7310225" cy="1996816"/>
        </p:xfrm>
        <a:graphic>
          <a:graphicData uri="http://schemas.openxmlformats.org/drawingml/2006/table">
            <a:tbl>
              <a:tblPr>
                <a:tableStyleId>{4C3C2611-4C71-4FC5-86AE-919BDF0F9419}</a:tableStyleId>
              </a:tblPr>
              <a:tblGrid>
                <a:gridCol w="2443762">
                  <a:extLst>
                    <a:ext uri="{9D8B030D-6E8A-4147-A177-3AD203B41FA5}">
                      <a16:colId xmlns:a16="http://schemas.microsoft.com/office/drawing/2014/main" val="20000"/>
                    </a:ext>
                  </a:extLst>
                </a:gridCol>
                <a:gridCol w="1028276">
                  <a:extLst>
                    <a:ext uri="{9D8B030D-6E8A-4147-A177-3AD203B41FA5}">
                      <a16:colId xmlns:a16="http://schemas.microsoft.com/office/drawing/2014/main" val="20001"/>
                    </a:ext>
                  </a:extLst>
                </a:gridCol>
                <a:gridCol w="955857">
                  <a:extLst>
                    <a:ext uri="{9D8B030D-6E8A-4147-A177-3AD203B41FA5}">
                      <a16:colId xmlns:a16="http://schemas.microsoft.com/office/drawing/2014/main" val="20002"/>
                    </a:ext>
                  </a:extLst>
                </a:gridCol>
                <a:gridCol w="955857">
                  <a:extLst>
                    <a:ext uri="{9D8B030D-6E8A-4147-A177-3AD203B41FA5}">
                      <a16:colId xmlns:a16="http://schemas.microsoft.com/office/drawing/2014/main" val="20003"/>
                    </a:ext>
                  </a:extLst>
                </a:gridCol>
                <a:gridCol w="961544">
                  <a:extLst>
                    <a:ext uri="{9D8B030D-6E8A-4147-A177-3AD203B41FA5}">
                      <a16:colId xmlns:a16="http://schemas.microsoft.com/office/drawing/2014/main" val="20004"/>
                    </a:ext>
                  </a:extLst>
                </a:gridCol>
                <a:gridCol w="964929">
                  <a:extLst>
                    <a:ext uri="{9D8B030D-6E8A-4147-A177-3AD203B41FA5}">
                      <a16:colId xmlns:a16="http://schemas.microsoft.com/office/drawing/2014/main" val="20005"/>
                    </a:ext>
                  </a:extLst>
                </a:gridCol>
              </a:tblGrid>
              <a:tr h="247352">
                <a:tc gridSpan="2">
                  <a:txBody>
                    <a:bodyPr/>
                    <a:lstStyle/>
                    <a:p>
                      <a:pPr algn="l">
                        <a:defRPr sz="1400">
                          <a:latin typeface="Calibri"/>
                          <a:ea typeface="Calibri"/>
                          <a:cs typeface="Calibri"/>
                        </a:defRPr>
                      </a:pPr>
                      <a:r>
                        <a:rPr sz="1400" b="1" dirty="0">
                          <a:latin typeface="Calibri"/>
                          <a:ea typeface="+mj-ea"/>
                          <a:cs typeface="+mj-cs"/>
                          <a:sym typeface="Helvetica"/>
                        </a:rPr>
                        <a:t>Modul B 3.1a</a:t>
                      </a:r>
                      <a:r>
                        <a:rPr sz="1400" dirty="0">
                          <a:latin typeface="Calibri"/>
                        </a:rPr>
                        <a:t> – </a:t>
                      </a:r>
                      <a:r>
                        <a:rPr sz="1400" dirty="0" err="1">
                          <a:latin typeface="Calibri"/>
                        </a:rPr>
                        <a:t>Vertiefung</a:t>
                      </a:r>
                      <a:r>
                        <a:rPr sz="1400" dirty="0">
                          <a:latin typeface="Calibri"/>
                        </a:rPr>
                        <a:t> – </a:t>
                      </a:r>
                      <a:r>
                        <a:rPr sz="1400" u="sng" dirty="0" err="1">
                          <a:latin typeface="Calibri"/>
                        </a:rPr>
                        <a:t>Wahlpflichtmodul</a:t>
                      </a:r>
                      <a:endParaRPr sz="1400" u="sng" dirty="0">
                        <a:latin typeface="Calibri"/>
                      </a:endParaRPr>
                    </a:p>
                    <a:p>
                      <a:pPr algn="l">
                        <a:defRPr sz="1400" i="1">
                          <a:latin typeface="+mj-lt"/>
                          <a:ea typeface="+mj-ea"/>
                          <a:cs typeface="+mj-cs"/>
                          <a:sym typeface="Helvetica"/>
                        </a:defRPr>
                      </a:pPr>
                      <a:r>
                        <a:rPr lang="de-DE" sz="1400" dirty="0">
                          <a:latin typeface="Calibri"/>
                        </a:rPr>
                        <a:t>Neuere deutsche Literaturwissenschaft</a:t>
                      </a:r>
                      <a:endParaRPr sz="1400" dirty="0">
                        <a:latin typeface="Calibri"/>
                      </a:endParaRPr>
                    </a:p>
                  </a:txBody>
                  <a:tcPr marL="0" marR="0" marT="0" marB="0" anchor="ctr"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FF"/>
                    </a:solidFill>
                  </a:tcPr>
                </a:tc>
                <a:tc hMerge="1">
                  <a:txBody>
                    <a:bodyPr/>
                    <a:lstStyle/>
                    <a:p>
                      <a:endParaRPr lang="de-DE"/>
                    </a:p>
                  </a:txBody>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000000"/>
                      </a:solidFill>
                    </a:lnL>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127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25400">
                      <a:solidFill>
                        <a:srgbClr val="FFFFFF">
                          <a:alpha val="0"/>
                        </a:srgbClr>
                      </a:solidFill>
                    </a:lnT>
                    <a:lnB w="25400">
                      <a:solidFill>
                        <a:srgbClr val="000000"/>
                      </a:solidFill>
                    </a:lnB>
                    <a:solidFill>
                      <a:srgbClr val="FFFFFF">
                        <a:alpha val="0"/>
                      </a:srgbClr>
                    </a:solidFill>
                  </a:tcPr>
                </a:tc>
                <a:extLst>
                  <a:ext uri="{0D108BD9-81ED-4DB2-BD59-A6C34878D82A}">
                    <a16:rowId xmlns:a16="http://schemas.microsoft.com/office/drawing/2014/main" val="10000"/>
                  </a:ext>
                </a:extLst>
              </a:tr>
              <a:tr h="247352">
                <a:tc>
                  <a:txBody>
                    <a:bodyPr/>
                    <a:lstStyle/>
                    <a:p>
                      <a:pPr algn="ctr">
                        <a:defRPr sz="1800"/>
                      </a:pPr>
                      <a:r>
                        <a:rPr sz="1400" b="1">
                          <a:solidFill>
                            <a:srgbClr val="FFFFFF"/>
                          </a:solidFill>
                          <a:latin typeface="Calibri"/>
                          <a:ea typeface="+mj-ea"/>
                          <a:cs typeface="+mj-cs"/>
                          <a:sym typeface="Helvetica"/>
                        </a:rPr>
                        <a:t>Titel der </a:t>
                      </a:r>
                      <a:r>
                        <a:rPr sz="1400" b="1" err="1">
                          <a:solidFill>
                            <a:srgbClr val="FFFFFF"/>
                          </a:solidFill>
                          <a:latin typeface="Calibri"/>
                          <a:ea typeface="+mj-ea"/>
                          <a:cs typeface="+mj-cs"/>
                          <a:sym typeface="Helvetica"/>
                        </a:rPr>
                        <a:t>Veranstaltung</a:t>
                      </a:r>
                    </a:p>
                  </a:txBody>
                  <a:tcPr marL="0" marR="0" marT="0" marB="0" anchor="ctr" horzOverflow="overflow">
                    <a:lnL w="254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Art</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err="1">
                          <a:solidFill>
                            <a:srgbClr val="FFFFFF"/>
                          </a:solidFill>
                          <a:latin typeface="Calibri"/>
                          <a:ea typeface="+mj-ea"/>
                          <a:cs typeface="+mj-cs"/>
                          <a:sym typeface="Helvetica"/>
                        </a:rPr>
                        <a:t>Prüfung</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SWS</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err="1">
                          <a:solidFill>
                            <a:srgbClr val="FFFFFF"/>
                          </a:solidFill>
                          <a:latin typeface="Calibri"/>
                          <a:ea typeface="+mj-ea"/>
                          <a:cs typeface="+mj-cs"/>
                          <a:sym typeface="Helvetica"/>
                        </a:rPr>
                        <a:t>empf</a:t>
                      </a:r>
                      <a:r>
                        <a:rPr sz="1400" b="1">
                          <a:solidFill>
                            <a:srgbClr val="FFFFFF"/>
                          </a:solidFill>
                          <a:latin typeface="Calibri"/>
                          <a:ea typeface="+mj-ea"/>
                          <a:cs typeface="+mj-cs"/>
                          <a:sym typeface="Helvetica"/>
                        </a:rPr>
                        <a:t>. Semester</a:t>
                      </a:r>
                    </a:p>
                  </a:txBody>
                  <a:tcPr marL="0" marR="0" marT="0" marB="0" anchor="ctr" horzOverflow="overflow">
                    <a:lnL w="12700">
                      <a:solidFill>
                        <a:srgbClr val="000000"/>
                      </a:solidFill>
                    </a:lnL>
                    <a:lnR w="12700">
                      <a:solidFill>
                        <a:srgbClr val="000000"/>
                      </a:solidFill>
                    </a:lnR>
                    <a:lnT w="25400">
                      <a:solidFill>
                        <a:srgbClr val="000000"/>
                      </a:solidFill>
                    </a:lnT>
                    <a:lnB w="31750">
                      <a:solidFill>
                        <a:srgbClr val="000000"/>
                      </a:solidFill>
                      <a:miter lim="400000"/>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LP</a:t>
                      </a:r>
                    </a:p>
                  </a:txBody>
                  <a:tcPr marL="0" marR="0" marT="0" marB="0" anchor="ctr" horzOverflow="overflow">
                    <a:lnL w="12700">
                      <a:solidFill>
                        <a:srgbClr val="000000"/>
                      </a:solidFill>
                    </a:lnL>
                    <a:lnR w="25400">
                      <a:solidFill>
                        <a:srgbClr val="000000"/>
                      </a:solidFill>
                    </a:lnR>
                    <a:lnT w="25400">
                      <a:solidFill>
                        <a:srgbClr val="000000"/>
                      </a:solidFill>
                    </a:lnT>
                    <a:lnB w="31750">
                      <a:solidFill>
                        <a:srgbClr val="000000"/>
                      </a:solidFill>
                      <a:miter lim="400000"/>
                    </a:lnB>
                    <a:solidFill>
                      <a:schemeClr val="accent2">
                        <a:lumOff val="23627"/>
                      </a:schemeClr>
                    </a:solidFill>
                  </a:tcPr>
                </a:tc>
                <a:extLst>
                  <a:ext uri="{0D108BD9-81ED-4DB2-BD59-A6C34878D82A}">
                    <a16:rowId xmlns:a16="http://schemas.microsoft.com/office/drawing/2014/main" val="10001"/>
                  </a:ext>
                </a:extLst>
              </a:tr>
              <a:tr h="2473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31750">
                      <a:solidFill>
                        <a:srgbClr val="000000"/>
                      </a:solidFill>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247352">
                <a:tc>
                  <a:txBody>
                    <a:bodyPr/>
                    <a:lstStyle/>
                    <a:p>
                      <a:pPr algn="l">
                        <a:defRPr sz="1400">
                          <a:latin typeface="Calibri"/>
                          <a:ea typeface="Calibri"/>
                          <a:cs typeface="Calibri"/>
                        </a:defRPr>
                      </a:pPr>
                      <a:r>
                        <a:rPr sz="1400" dirty="0" err="1">
                          <a:latin typeface="Calibri"/>
                        </a:rPr>
                        <a:t>Hauptseminar</a:t>
                      </a:r>
                      <a:r>
                        <a:rPr sz="1400" dirty="0">
                          <a:latin typeface="Calibri"/>
                        </a:rPr>
                        <a:t> </a:t>
                      </a:r>
                      <a:r>
                        <a:rPr lang="de-DE" sz="1400" dirty="0">
                          <a:latin typeface="Calibri"/>
                        </a:rPr>
                        <a:t>Neuere deutsche Literaturwissenschaft</a:t>
                      </a:r>
                      <a:endParaRPr sz="1400" dirty="0">
                        <a:latin typeface="Calibri"/>
                      </a:endParaRPr>
                    </a:p>
                  </a:txBody>
                  <a:tcPr marL="0" marR="0" marT="0" marB="0"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HS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err="1">
                          <a:latin typeface="Calibri"/>
                          <a:ea typeface="Calibri"/>
                          <a:cs typeface="Calibri"/>
                        </a:rPr>
                        <a:t>Hausarbeit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2</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5–6</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1400">
                          <a:latin typeface="Calibri"/>
                          <a:ea typeface="Calibri"/>
                          <a:cs typeface="Calibri"/>
                        </a:rPr>
                        <a:t>9</a:t>
                      </a:r>
                    </a:p>
                  </a:txBody>
                  <a:tcPr marL="0" marR="0" marT="0" marB="0"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234652">
                <a:tc gridSpan="6">
                  <a:txBody>
                    <a:bodyPr/>
                    <a:lstStyle/>
                    <a:p>
                      <a:pPr algn="l">
                        <a:defRPr sz="1400">
                          <a:latin typeface="Calibri"/>
                          <a:ea typeface="Calibri"/>
                          <a:cs typeface="Calibri"/>
                        </a:defRPr>
                      </a:pPr>
                      <a:endParaRPr sz="1400">
                        <a:latin typeface="Calibri"/>
                      </a:endParaRPr>
                    </a:p>
                  </a:txBody>
                  <a:tcPr marL="0" marR="0" marT="0" marB="0" anchor="ctr" horzOverflow="overflow">
                    <a:lnL w="25400">
                      <a:solidFill>
                        <a:srgbClr val="000000"/>
                      </a:solidFill>
                    </a:lnL>
                    <a:lnR w="25400">
                      <a:solidFill>
                        <a:srgbClr val="000000"/>
                      </a:solidFill>
                    </a:lnR>
                    <a:lnT w="12700">
                      <a:solidFill>
                        <a:srgbClr val="000000"/>
                      </a:solidFill>
                    </a:lnT>
                    <a:lnB w="3175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234652">
                <a:tc>
                  <a:txBody>
                    <a:bodyPr/>
                    <a:lstStyle/>
                    <a:p>
                      <a:pPr algn="l">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solidFill>
                    </a:lnL>
                    <a:lnR w="127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12700">
                      <a:solidFill>
                        <a:srgbClr val="FFFFFF">
                          <a:alpha val="0"/>
                        </a:srgbClr>
                      </a:solidFill>
                    </a:lnL>
                    <a:lnR w="25400">
                      <a:solidFill>
                        <a:srgbClr val="FFFFFF">
                          <a:alpha val="0"/>
                        </a:srgbClr>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400" b="1">
                          <a:solidFill>
                            <a:srgbClr val="FFFFFF"/>
                          </a:solidFill>
                          <a:latin typeface="+mj-lt"/>
                          <a:ea typeface="+mj-ea"/>
                          <a:cs typeface="+mj-cs"/>
                          <a:sym typeface="Helvetica"/>
                        </a:defRPr>
                      </a:pPr>
                      <a:endParaRPr sz="1400">
                        <a:latin typeface="Calibri"/>
                      </a:endParaRPr>
                    </a:p>
                  </a:txBody>
                  <a:tcPr marL="0" marR="0" marT="0" marB="0" anchor="ctr" horzOverflow="overflow">
                    <a:lnL w="25400">
                      <a:solidFill>
                        <a:srgbClr val="FFFFFF">
                          <a:alpha val="0"/>
                        </a:srgbClr>
                      </a:solidFill>
                    </a:lnL>
                    <a:lnR w="25400">
                      <a:solidFill>
                        <a:srgbClr val="000000"/>
                      </a:solidFill>
                    </a:lnR>
                    <a:lnT w="31750">
                      <a:solidFill>
                        <a:srgbClr val="000000"/>
                      </a:solidFill>
                    </a:lnT>
                    <a:lnB w="25400">
                      <a:solidFill>
                        <a:srgbClr val="FFFFFF">
                          <a:alpha val="0"/>
                        </a:srgbClr>
                      </a:solidFill>
                    </a:lnB>
                    <a:solidFill>
                      <a:srgbClr val="FFFFFF">
                        <a:alpha val="0"/>
                      </a:srgbClr>
                    </a:solidFill>
                  </a:tcPr>
                </a:tc>
                <a:tc>
                  <a:txBody>
                    <a:bodyPr/>
                    <a:lstStyle/>
                    <a:p>
                      <a:pPr algn="ctr">
                        <a:defRPr sz="1800"/>
                      </a:pPr>
                      <a:r>
                        <a:rPr sz="1400" b="1">
                          <a:solidFill>
                            <a:srgbClr val="FFFFFF"/>
                          </a:solidFill>
                          <a:latin typeface="Calibri"/>
                          <a:ea typeface="+mj-ea"/>
                          <a:cs typeface="+mj-cs"/>
                          <a:sym typeface="Helvetica"/>
                        </a:rPr>
                        <a:t>2</a:t>
                      </a:r>
                    </a:p>
                  </a:txBody>
                  <a:tcPr marL="0" marR="0" marT="0" marB="0" anchor="ctr" horzOverflow="overflow">
                    <a:lnL w="25400">
                      <a:solidFill>
                        <a:srgbClr val="000000"/>
                      </a:solidFill>
                    </a:lnL>
                    <a:lnR w="12700">
                      <a:solidFill>
                        <a:srgbClr val="000000"/>
                      </a:solidFill>
                    </a:lnR>
                    <a:lnT w="31750">
                      <a:solidFill>
                        <a:srgbClr val="000000"/>
                      </a:solidFill>
                    </a:lnT>
                    <a:lnB w="25400">
                      <a:solidFill>
                        <a:srgbClr val="000000"/>
                      </a:solidFill>
                    </a:lnB>
                    <a:solidFill>
                      <a:schemeClr val="accent2">
                        <a:lumOff val="23627"/>
                      </a:schemeClr>
                    </a:solidFill>
                  </a:tcPr>
                </a:tc>
                <a:tc>
                  <a:txBody>
                    <a:bodyPr/>
                    <a:lstStyle/>
                    <a:p>
                      <a:pPr algn="ctr">
                        <a:defRPr sz="1800"/>
                      </a:pPr>
                      <a:r>
                        <a:rPr sz="1400" b="1">
                          <a:solidFill>
                            <a:srgbClr val="FFFFFF"/>
                          </a:solidFill>
                          <a:latin typeface="Calibri"/>
                          <a:ea typeface="+mj-ea"/>
                          <a:cs typeface="+mj-cs"/>
                          <a:sym typeface="Helvetica"/>
                        </a:rPr>
                        <a:t>5–6</a:t>
                      </a:r>
                    </a:p>
                  </a:txBody>
                  <a:tcPr marL="0" marR="0" marT="0" marB="0" anchor="ctr" horzOverflow="overflow">
                    <a:lnL w="12700">
                      <a:solidFill>
                        <a:srgbClr val="000000"/>
                      </a:solidFill>
                    </a:lnL>
                    <a:lnR w="12700">
                      <a:solidFill>
                        <a:srgbClr val="000000"/>
                      </a:solidFill>
                    </a:lnR>
                    <a:lnT w="31750">
                      <a:solidFill>
                        <a:srgbClr val="000000"/>
                      </a:solidFill>
                    </a:lnT>
                    <a:lnB w="25400">
                      <a:solidFill>
                        <a:srgbClr val="000000"/>
                      </a:solidFill>
                    </a:lnB>
                    <a:solidFill>
                      <a:schemeClr val="accent2">
                        <a:lumOff val="23627"/>
                      </a:schemeClr>
                    </a:solidFill>
                  </a:tcPr>
                </a:tc>
                <a:tc>
                  <a:txBody>
                    <a:bodyPr/>
                    <a:lstStyle/>
                    <a:p>
                      <a:pPr algn="ctr">
                        <a:defRPr sz="1800"/>
                      </a:pPr>
                      <a:r>
                        <a:rPr sz="1400" b="1" dirty="0">
                          <a:solidFill>
                            <a:srgbClr val="FFFFFF"/>
                          </a:solidFill>
                          <a:latin typeface="Calibri"/>
                          <a:ea typeface="+mj-ea"/>
                          <a:cs typeface="+mj-cs"/>
                          <a:sym typeface="Helvetica"/>
                        </a:rPr>
                        <a:t>9</a:t>
                      </a:r>
                    </a:p>
                  </a:txBody>
                  <a:tcPr marL="0" marR="0" marT="0" marB="0" anchor="ctr" horzOverflow="overflow">
                    <a:lnL w="12700">
                      <a:solidFill>
                        <a:srgbClr val="000000"/>
                      </a:solidFill>
                    </a:lnL>
                    <a:lnR w="25400">
                      <a:solidFill>
                        <a:srgbClr val="000000"/>
                      </a:solidFill>
                    </a:lnR>
                    <a:lnT w="31750">
                      <a:solidFill>
                        <a:srgbClr val="000000"/>
                      </a:solidFill>
                    </a:lnT>
                    <a:lnB w="25400">
                      <a:solidFill>
                        <a:srgbClr val="000000"/>
                      </a:solidFill>
                    </a:lnB>
                    <a:solidFill>
                      <a:schemeClr val="accent2">
                        <a:lumOff val="23627"/>
                      </a:schemeClr>
                    </a:solidFill>
                  </a:tcPr>
                </a:tc>
                <a:extLst>
                  <a:ext uri="{0D108BD9-81ED-4DB2-BD59-A6C34878D82A}">
                    <a16:rowId xmlns:a16="http://schemas.microsoft.com/office/drawing/2014/main" val="10005"/>
                  </a:ext>
                </a:extLst>
              </a:tr>
            </a:tbl>
          </a:graphicData>
        </a:graphic>
      </p:graphicFrame>
      <p:sp>
        <p:nvSpPr>
          <p:cNvPr id="358" name="Achtung: Schwerpunktwahl beachten!"/>
          <p:cNvSpPr txBox="1"/>
          <p:nvPr/>
        </p:nvSpPr>
        <p:spPr>
          <a:xfrm>
            <a:off x="670844" y="5140773"/>
            <a:ext cx="7294312" cy="345441"/>
          </a:xfrm>
          <a:prstGeom prst="rect">
            <a:avLst/>
          </a:prstGeom>
          <a:ln w="12700">
            <a:solidFill>
              <a:schemeClr val="accent2">
                <a:lumOff val="23627"/>
              </a:schemeClr>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100000"/>
              </a:lnSpc>
              <a:defRPr sz="1600" b="0">
                <a:latin typeface="Calibri"/>
                <a:ea typeface="Calibri"/>
                <a:cs typeface="Calibri"/>
                <a:sym typeface="Calibri"/>
              </a:defRPr>
            </a:lvl1pPr>
          </a:lstStyle>
          <a:p>
            <a:r>
              <a:t>Achtung: Schwerpunktwahl beachten!</a:t>
            </a:r>
          </a:p>
        </p:txBody>
      </p:sp>
      <p:sp>
        <p:nvSpPr>
          <p:cNvPr id="2" name="Foliennummernplatzhalter 1">
            <a:extLst>
              <a:ext uri="{FF2B5EF4-FFF2-40B4-BE49-F238E27FC236}">
                <a16:creationId xmlns:a16="http://schemas.microsoft.com/office/drawing/2014/main" id="{C94D304E-CB43-1F4F-B862-09B08F4CB5A9}"/>
              </a:ext>
            </a:extLst>
          </p:cNvPr>
          <p:cNvSpPr>
            <a:spLocks noGrp="1"/>
          </p:cNvSpPr>
          <p:nvPr>
            <p:ph type="sldNum" sz="quarter" idx="2"/>
          </p:nvPr>
        </p:nvSpPr>
        <p:spPr/>
        <p:txBody>
          <a:bodyPr/>
          <a:lstStyle/>
          <a:p>
            <a:fld id="{86CB4B4D-7CA3-9044-876B-883B54F8677D}" type="slidenum">
              <a:rPr lang="de-DE" smtClean="0"/>
              <a:t>72</a:t>
            </a:fld>
            <a:endParaRPr lang="de-DE"/>
          </a:p>
        </p:txBody>
      </p:sp>
    </p:spTree>
    <p:extLst>
      <p:ext uri="{BB962C8B-B14F-4D97-AF65-F5344CB8AC3E}">
        <p14:creationId xmlns:p14="http://schemas.microsoft.com/office/powerpoint/2010/main" val="1098585162"/>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4DD3425-4C02-154B-8EC2-73F52EF04B92}"/>
              </a:ext>
            </a:extLst>
          </p:cNvPr>
          <p:cNvSpPr>
            <a:spLocks noGrp="1"/>
          </p:cNvSpPr>
          <p:nvPr>
            <p:ph type="sldNum" sz="quarter" idx="2"/>
          </p:nvPr>
        </p:nvSpPr>
        <p:spPr/>
        <p:txBody>
          <a:bodyPr/>
          <a:lstStyle/>
          <a:p>
            <a:fld id="{86CB4B4D-7CA3-9044-876B-883B54F8677D}" type="slidenum">
              <a:rPr lang="de-DE" smtClean="0"/>
              <a:t>73</a:t>
            </a:fld>
            <a:endParaRPr lang="de-DE"/>
          </a:p>
        </p:txBody>
      </p:sp>
      <p:sp>
        <p:nvSpPr>
          <p:cNvPr id="5" name="Textfeld 4">
            <a:extLst>
              <a:ext uri="{FF2B5EF4-FFF2-40B4-BE49-F238E27FC236}">
                <a16:creationId xmlns:a16="http://schemas.microsoft.com/office/drawing/2014/main" id="{8C1C06C9-D964-9F41-AB24-448AF63CFF5B}"/>
              </a:ext>
            </a:extLst>
          </p:cNvPr>
          <p:cNvSpPr txBox="1"/>
          <p:nvPr/>
        </p:nvSpPr>
        <p:spPr>
          <a:xfrm>
            <a:off x="339635" y="251950"/>
            <a:ext cx="1886092" cy="4642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de-DE" sz="3500" dirty="0">
                <a:latin typeface="Calibri"/>
                <a:cs typeface="Calibri"/>
              </a:rPr>
              <a:t>Übersicht</a:t>
            </a:r>
            <a:endParaRPr kumimoji="0" lang="de-DE" sz="3500" b="1" i="0" u="none" strike="noStrike" cap="none" spc="0" normalizeH="0" baseline="0" dirty="0">
              <a:ln>
                <a:noFill/>
              </a:ln>
              <a:solidFill>
                <a:srgbClr val="000000"/>
              </a:solidFill>
              <a:effectLst/>
              <a:uFillTx/>
              <a:latin typeface="Calibri"/>
              <a:ea typeface="+mj-ea"/>
              <a:cs typeface="Calibri"/>
              <a:sym typeface="Helvetica"/>
            </a:endParaRPr>
          </a:p>
        </p:txBody>
      </p:sp>
      <p:pic>
        <p:nvPicPr>
          <p:cNvPr id="6" name="Grafik 5">
            <a:extLst>
              <a:ext uri="{FF2B5EF4-FFF2-40B4-BE49-F238E27FC236}">
                <a16:creationId xmlns:a16="http://schemas.microsoft.com/office/drawing/2014/main" id="{A5FB47A1-0F4E-7730-76A6-61AD66D91E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398" t="21710" r="2463"/>
          <a:stretch/>
        </p:blipFill>
        <p:spPr>
          <a:xfrm>
            <a:off x="218395" y="1184031"/>
            <a:ext cx="8127899" cy="5292969"/>
          </a:xfrm>
          <a:prstGeom prst="rect">
            <a:avLst/>
          </a:prstGeom>
        </p:spPr>
      </p:pic>
    </p:spTree>
    <p:extLst>
      <p:ext uri="{BB962C8B-B14F-4D97-AF65-F5344CB8AC3E}">
        <p14:creationId xmlns:p14="http://schemas.microsoft.com/office/powerpoint/2010/main" val="3333686501"/>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ignUp III"/>
          <p:cNvSpPr txBox="1">
            <a:spLocks noGrp="1"/>
          </p:cNvSpPr>
          <p:nvPr>
            <p:ph type="title" idx="4294967295"/>
          </p:nvPr>
        </p:nvSpPr>
        <p:spPr>
          <a:xfrm>
            <a:off x="197338" y="274284"/>
            <a:ext cx="7772400" cy="1251921"/>
          </a:xfrm>
          <a:prstGeom prst="rect">
            <a:avLst/>
          </a:prstGeom>
        </p:spPr>
        <p:txBody>
          <a:bodyPr/>
          <a:lstStyle/>
          <a:p>
            <a:r>
              <a:rPr lang="de-DE" sz="3500" dirty="0">
                <a:latin typeface="Calibri" panose="020F0502020204030204" pitchFamily="34" charset="0"/>
                <a:cs typeface="Calibri" panose="020F0502020204030204" pitchFamily="34" charset="0"/>
              </a:rPr>
              <a:t>Fristen und Termine im Überblick</a:t>
            </a:r>
            <a:br>
              <a:rPr lang="de-DE" sz="3500" dirty="0">
                <a:latin typeface="Calibri" panose="020F0502020204030204" pitchFamily="34" charset="0"/>
                <a:cs typeface="Calibri" panose="020F0502020204030204" pitchFamily="34" charset="0"/>
              </a:rPr>
            </a:br>
            <a:endParaRPr sz="3500" dirty="0">
              <a:solidFill>
                <a:srgbClr val="FF0000"/>
              </a:solidFill>
              <a:latin typeface="Calibri" panose="020F0502020204030204" pitchFamily="34" charset="0"/>
              <a:cs typeface="Calibri" panose="020F0502020204030204" pitchFamily="34" charset="0"/>
            </a:endParaRPr>
          </a:p>
        </p:txBody>
      </p:sp>
      <p:sp>
        <p:nvSpPr>
          <p:cNvPr id="185" name="Rechteck"/>
          <p:cNvSpPr/>
          <p:nvPr/>
        </p:nvSpPr>
        <p:spPr>
          <a:xfrm>
            <a:off x="4613651" y="1601376"/>
            <a:ext cx="1219214" cy="135546"/>
          </a:xfrm>
          <a:prstGeom prst="rect">
            <a:avLst/>
          </a:prstGeom>
          <a:solidFill>
            <a:srgbClr val="FFFFFF"/>
          </a:solidFill>
          <a:ln w="12700">
            <a:miter lim="400000"/>
          </a:ln>
        </p:spPr>
        <p:txBody>
          <a:bodyPr lIns="45719" rIns="45719"/>
          <a:lstStyle/>
          <a:p>
            <a:pPr defTabSz="914400">
              <a:lnSpc>
                <a:spcPct val="100000"/>
              </a:lnSpc>
              <a:defRPr sz="1500" b="0">
                <a:latin typeface="+mn-lt"/>
                <a:ea typeface="+mn-ea"/>
                <a:cs typeface="+mn-cs"/>
                <a:sym typeface="Arial"/>
              </a:defRPr>
            </a:pPr>
            <a:endParaRPr/>
          </a:p>
        </p:txBody>
      </p:sp>
      <p:sp>
        <p:nvSpPr>
          <p:cNvPr id="186" name="Rechteck"/>
          <p:cNvSpPr/>
          <p:nvPr/>
        </p:nvSpPr>
        <p:spPr>
          <a:xfrm>
            <a:off x="4613651" y="1887263"/>
            <a:ext cx="1219214" cy="135546"/>
          </a:xfrm>
          <a:prstGeom prst="rect">
            <a:avLst/>
          </a:prstGeom>
          <a:solidFill>
            <a:srgbClr val="FFFFFF"/>
          </a:solidFill>
          <a:ln w="12700">
            <a:miter lim="400000"/>
          </a:ln>
        </p:spPr>
        <p:txBody>
          <a:bodyPr lIns="45719" rIns="45719"/>
          <a:lstStyle/>
          <a:p>
            <a:pPr defTabSz="914400">
              <a:lnSpc>
                <a:spcPct val="100000"/>
              </a:lnSpc>
              <a:defRPr sz="1500" b="0">
                <a:latin typeface="+mn-lt"/>
                <a:ea typeface="+mn-ea"/>
                <a:cs typeface="+mn-cs"/>
                <a:sym typeface="Arial"/>
              </a:defRPr>
            </a:pPr>
            <a:endParaRPr/>
          </a:p>
        </p:txBody>
      </p:sp>
      <p:sp>
        <p:nvSpPr>
          <p:cNvPr id="187" name="Rechteck"/>
          <p:cNvSpPr/>
          <p:nvPr/>
        </p:nvSpPr>
        <p:spPr>
          <a:xfrm>
            <a:off x="2584488" y="1765233"/>
            <a:ext cx="1219214" cy="256541"/>
          </a:xfrm>
          <a:prstGeom prst="rect">
            <a:avLst/>
          </a:prstGeom>
          <a:solidFill>
            <a:srgbClr val="FFFFFF"/>
          </a:solidFill>
          <a:ln w="12700">
            <a:miter lim="400000"/>
          </a:ln>
        </p:spPr>
        <p:txBody>
          <a:bodyPr lIns="45719" rIns="45719"/>
          <a:lstStyle/>
          <a:p>
            <a:pPr defTabSz="914400">
              <a:lnSpc>
                <a:spcPct val="100000"/>
              </a:lnSpc>
              <a:defRPr sz="1500" b="0">
                <a:latin typeface="+mn-lt"/>
                <a:ea typeface="+mn-ea"/>
                <a:cs typeface="+mn-cs"/>
                <a:sym typeface="Arial"/>
              </a:defRPr>
            </a:pPr>
            <a:endParaRPr/>
          </a:p>
        </p:txBody>
      </p:sp>
      <p:sp>
        <p:nvSpPr>
          <p:cNvPr id="2" name="Foliennummernplatzhalter 1">
            <a:extLst>
              <a:ext uri="{FF2B5EF4-FFF2-40B4-BE49-F238E27FC236}">
                <a16:creationId xmlns:a16="http://schemas.microsoft.com/office/drawing/2014/main" id="{B1B4CCC8-367F-254B-8B8E-71A0631F8D97}"/>
              </a:ext>
            </a:extLst>
          </p:cNvPr>
          <p:cNvSpPr>
            <a:spLocks noGrp="1"/>
          </p:cNvSpPr>
          <p:nvPr>
            <p:ph type="sldNum" sz="quarter" idx="2"/>
          </p:nvPr>
        </p:nvSpPr>
        <p:spPr/>
        <p:txBody>
          <a:bodyPr/>
          <a:lstStyle/>
          <a:p>
            <a:fld id="{86CB4B4D-7CA3-9044-876B-883B54F8677D}" type="slidenum">
              <a:rPr lang="de-DE" smtClean="0"/>
              <a:t>74</a:t>
            </a:fld>
            <a:endParaRPr lang="de-DE"/>
          </a:p>
        </p:txBody>
      </p:sp>
      <p:graphicFrame>
        <p:nvGraphicFramePr>
          <p:cNvPr id="3" name="Tabelle 3">
            <a:extLst>
              <a:ext uri="{FF2B5EF4-FFF2-40B4-BE49-F238E27FC236}">
                <a16:creationId xmlns:a16="http://schemas.microsoft.com/office/drawing/2014/main" id="{5AA6126D-6C3B-B89C-D0CF-2417A8A73BF6}"/>
              </a:ext>
            </a:extLst>
          </p:cNvPr>
          <p:cNvGraphicFramePr>
            <a:graphicFrameLocks noGrp="1"/>
          </p:cNvGraphicFramePr>
          <p:nvPr>
            <p:extLst>
              <p:ext uri="{D42A27DB-BD31-4B8C-83A1-F6EECF244321}">
                <p14:modId xmlns:p14="http://schemas.microsoft.com/office/powerpoint/2010/main" val="696406542"/>
              </p:ext>
            </p:extLst>
          </p:nvPr>
        </p:nvGraphicFramePr>
        <p:xfrm>
          <a:off x="0" y="1366280"/>
          <a:ext cx="8636000" cy="4663440"/>
        </p:xfrm>
        <a:graphic>
          <a:graphicData uri="http://schemas.openxmlformats.org/drawingml/2006/table">
            <a:tbl>
              <a:tblPr firstRow="1" bandRow="1">
                <a:tableStyleId>{5940675A-B579-460E-94D1-54222C63F5DA}</a:tableStyleId>
              </a:tblPr>
              <a:tblGrid>
                <a:gridCol w="3493477">
                  <a:extLst>
                    <a:ext uri="{9D8B030D-6E8A-4147-A177-3AD203B41FA5}">
                      <a16:colId xmlns:a16="http://schemas.microsoft.com/office/drawing/2014/main" val="4178954292"/>
                    </a:ext>
                  </a:extLst>
                </a:gridCol>
                <a:gridCol w="5142523">
                  <a:extLst>
                    <a:ext uri="{9D8B030D-6E8A-4147-A177-3AD203B41FA5}">
                      <a16:colId xmlns:a16="http://schemas.microsoft.com/office/drawing/2014/main" val="3619352491"/>
                    </a:ext>
                  </a:extLst>
                </a:gridCol>
              </a:tblGrid>
              <a:tr h="370840">
                <a:tc>
                  <a:txBody>
                    <a:bodyPr/>
                    <a:lstStyle/>
                    <a:p>
                      <a:pPr algn="ctr"/>
                      <a:r>
                        <a:rPr lang="de-DE" sz="1800" b="1">
                          <a:latin typeface="Calibri" panose="020F0502020204030204" pitchFamily="34" charset="0"/>
                          <a:cs typeface="Calibri" panose="020F0502020204030204" pitchFamily="34" charset="0"/>
                        </a:rPr>
                        <a:t>Orientierungsnachweis:</a:t>
                      </a:r>
                    </a:p>
                    <a:p>
                      <a:pPr algn="ctr"/>
                      <a:r>
                        <a:rPr lang="de-DE" sz="1800" b="0">
                          <a:latin typeface="Calibri" panose="020F0502020204030204" pitchFamily="34" charset="0"/>
                          <a:cs typeface="Calibri" panose="020F0502020204030204" pitchFamily="34" charset="0"/>
                        </a:rPr>
                        <a:t>nach 2 Semestern</a:t>
                      </a:r>
                    </a:p>
                  </a:txBody>
                  <a:tcPr>
                    <a:solidFill>
                      <a:schemeClr val="accent3">
                        <a:lumMod val="20000"/>
                        <a:lumOff val="80000"/>
                      </a:schemeClr>
                    </a:solidFill>
                  </a:tcPr>
                </a:tc>
                <a:tc>
                  <a:txBody>
                    <a:bodyPr/>
                    <a:lstStyle/>
                    <a:p>
                      <a:pPr marL="285750" indent="-285750" algn="l">
                        <a:buSzPct val="130000"/>
                        <a:buFont typeface="Arial" panose="020B0604020202020204" pitchFamily="34" charset="0"/>
                        <a:buChar char="•"/>
                      </a:pPr>
                      <a:r>
                        <a:rPr lang="de-DE" sz="1600" dirty="0">
                          <a:latin typeface="Calibri" panose="020F0502020204030204" pitchFamily="34" charset="0"/>
                          <a:cs typeface="Calibri" panose="020F0502020204030204" pitchFamily="34" charset="0"/>
                        </a:rPr>
                        <a:t>studienbegleitender Nachweis, </a:t>
                      </a:r>
                      <a:r>
                        <a:rPr lang="de-DE" sz="1600" b="1" dirty="0">
                          <a:latin typeface="Calibri" panose="020F0502020204030204" pitchFamily="34" charset="0"/>
                          <a:cs typeface="Calibri" panose="020F0502020204030204" pitchFamily="34" charset="0"/>
                        </a:rPr>
                        <a:t>keine</a:t>
                      </a:r>
                      <a:r>
                        <a:rPr lang="de-DE" sz="1600" dirty="0">
                          <a:latin typeface="Calibri" panose="020F0502020204030204" pitchFamily="34" charset="0"/>
                          <a:cs typeface="Calibri" panose="020F0502020204030204" pitchFamily="34" charset="0"/>
                        </a:rPr>
                        <a:t> „richtige“ Prüfung</a:t>
                      </a:r>
                    </a:p>
                    <a:p>
                      <a:pPr marL="285750" indent="-285750" algn="l">
                        <a:buSzPct val="130000"/>
                        <a:buFont typeface="Arial" panose="020B0604020202020204" pitchFamily="34" charset="0"/>
                        <a:buChar char="•"/>
                      </a:pPr>
                      <a:r>
                        <a:rPr lang="de-DE" sz="1600" dirty="0">
                          <a:latin typeface="Calibri" panose="020F0502020204030204" pitchFamily="34" charset="0"/>
                          <a:cs typeface="Calibri" panose="020F0502020204030204" pitchFamily="34" charset="0"/>
                        </a:rPr>
                        <a:t>bestehend aus: Einführung in die Mediävistik </a:t>
                      </a:r>
                      <a:r>
                        <a:rPr lang="de-DE" sz="1600" b="1" u="sng" dirty="0">
                          <a:latin typeface="Calibri" panose="020F0502020204030204" pitchFamily="34" charset="0"/>
                          <a:cs typeface="Calibri" panose="020F0502020204030204" pitchFamily="34" charset="0"/>
                        </a:rPr>
                        <a:t>und</a:t>
                      </a:r>
                      <a:r>
                        <a:rPr lang="de-DE" sz="1600" dirty="0">
                          <a:latin typeface="Calibri" panose="020F0502020204030204" pitchFamily="34" charset="0"/>
                          <a:cs typeface="Calibri" panose="020F0502020204030204" pitchFamily="34" charset="0"/>
                        </a:rPr>
                        <a:t> Einführung in die Neuere deutsche Literatur-wissenschaft</a:t>
                      </a:r>
                    </a:p>
                  </a:txBody>
                  <a:tcPr>
                    <a:solidFill>
                      <a:schemeClr val="accent3">
                        <a:lumMod val="20000"/>
                        <a:lumOff val="80000"/>
                      </a:schemeClr>
                    </a:solidFill>
                  </a:tcPr>
                </a:tc>
                <a:extLst>
                  <a:ext uri="{0D108BD9-81ED-4DB2-BD59-A6C34878D82A}">
                    <a16:rowId xmlns:a16="http://schemas.microsoft.com/office/drawing/2014/main" val="3368408160"/>
                  </a:ext>
                </a:extLst>
              </a:tr>
              <a:tr h="370840">
                <a:tc>
                  <a:txBody>
                    <a:bodyPr/>
                    <a:lstStyle/>
                    <a:p>
                      <a:pPr algn="ctr"/>
                      <a:r>
                        <a:rPr lang="de-DE" sz="1800" b="1">
                          <a:latin typeface="Calibri" panose="020F0502020204030204" pitchFamily="34" charset="0"/>
                          <a:cs typeface="Calibri" panose="020F0502020204030204" pitchFamily="34" charset="0"/>
                        </a:rPr>
                        <a:t>Kurswahl:</a:t>
                      </a:r>
                    </a:p>
                    <a:p>
                      <a:pPr algn="ctr"/>
                      <a:r>
                        <a:rPr lang="de-DE" sz="1800" b="0">
                          <a:latin typeface="Calibri"/>
                          <a:cs typeface="Calibri"/>
                        </a:rPr>
                        <a:t>Ende der</a:t>
                      </a:r>
                    </a:p>
                    <a:p>
                      <a:pPr algn="ctr"/>
                      <a:r>
                        <a:rPr lang="de-DE" sz="1800" b="0">
                          <a:latin typeface="Calibri" panose="020F0502020204030204" pitchFamily="34" charset="0"/>
                          <a:cs typeface="Calibri" panose="020F0502020204030204" pitchFamily="34" charset="0"/>
                        </a:rPr>
                        <a:t> vorlesungsfreien Zeit</a:t>
                      </a:r>
                    </a:p>
                    <a:p>
                      <a:pPr algn="ctr"/>
                      <a:endParaRPr lang="de-DE" sz="1800" b="0">
                        <a:latin typeface="Calibri" panose="020F0502020204030204" pitchFamily="34" charset="0"/>
                        <a:cs typeface="Calibri" panose="020F0502020204030204" pitchFamily="34" charset="0"/>
                      </a:endParaRPr>
                    </a:p>
                  </a:txBody>
                  <a:tcPr>
                    <a:solidFill>
                      <a:schemeClr val="accent5">
                        <a:lumMod val="20000"/>
                        <a:lumOff val="80000"/>
                      </a:schemeClr>
                    </a:solidFill>
                  </a:tcPr>
                </a:tc>
                <a:tc>
                  <a:txBody>
                    <a:bodyPr/>
                    <a:lstStyle/>
                    <a:p>
                      <a:pPr marL="285750" indent="-285750" algn="l">
                        <a:buFont typeface="Arial" panose="020B0604020202020204" pitchFamily="34" charset="0"/>
                        <a:buChar char="•"/>
                      </a:pPr>
                      <a:r>
                        <a:rPr lang="de-DE" sz="1600" b="0" dirty="0">
                          <a:solidFill>
                            <a:schemeClr val="tx1"/>
                          </a:solidFill>
                          <a:latin typeface="Calibri"/>
                          <a:cs typeface="Calibri"/>
                        </a:rPr>
                        <a:t>am Ende der vorlesungsfreien Zeit, bis kurz vor Semesterbeginn</a:t>
                      </a:r>
                    </a:p>
                    <a:p>
                      <a:pPr marL="285750" indent="-285750" algn="l">
                        <a:buFont typeface="Arial" panose="020B0604020202020204" pitchFamily="34" charset="0"/>
                        <a:buChar char="•"/>
                      </a:pPr>
                      <a:r>
                        <a:rPr lang="de-DE" sz="1600" b="0" dirty="0">
                          <a:solidFill>
                            <a:schemeClr val="tx1"/>
                          </a:solidFill>
                          <a:latin typeface="Calibri"/>
                          <a:cs typeface="Calibri"/>
                        </a:rPr>
                        <a:t>Knapp 3 Wochen Zeit</a:t>
                      </a:r>
                    </a:p>
                    <a:p>
                      <a:pPr marL="285750" indent="-285750" algn="l">
                        <a:buFont typeface="Arial" panose="020B0604020202020204" pitchFamily="34" charset="0"/>
                        <a:buChar char="•"/>
                      </a:pPr>
                      <a:r>
                        <a:rPr lang="de-DE" sz="1600" b="0" u="sng" dirty="0">
                          <a:solidFill>
                            <a:schemeClr val="tx1"/>
                          </a:solidFill>
                          <a:latin typeface="Calibri"/>
                          <a:cs typeface="Calibri"/>
                        </a:rPr>
                        <a:t>Kurswahlende: letzter Donnerstag vor Semesterbeginn</a:t>
                      </a:r>
                    </a:p>
                    <a:p>
                      <a:pPr marL="285750" indent="-285750" algn="l">
                        <a:buFont typeface="Arial" panose="020B0604020202020204" pitchFamily="34" charset="0"/>
                        <a:buChar char="•"/>
                      </a:pPr>
                      <a:r>
                        <a:rPr lang="de-DE" sz="1600" b="0" dirty="0">
                          <a:solidFill>
                            <a:schemeClr val="tx1"/>
                          </a:solidFill>
                          <a:latin typeface="Calibri"/>
                          <a:cs typeface="Calibri"/>
                        </a:rPr>
                        <a:t>Kurswahlergebnisse: letzter Freitag vor Semesterbeginn</a:t>
                      </a:r>
                    </a:p>
                  </a:txBody>
                  <a:tcPr>
                    <a:solidFill>
                      <a:schemeClr val="accent5">
                        <a:lumMod val="20000"/>
                        <a:lumOff val="80000"/>
                      </a:schemeClr>
                    </a:solidFill>
                  </a:tcPr>
                </a:tc>
                <a:extLst>
                  <a:ext uri="{0D108BD9-81ED-4DB2-BD59-A6C34878D82A}">
                    <a16:rowId xmlns:a16="http://schemas.microsoft.com/office/drawing/2014/main" val="3903569152"/>
                  </a:ext>
                </a:extLst>
              </a:tr>
              <a:tr h="370840">
                <a:tc>
                  <a:txBody>
                    <a:bodyPr/>
                    <a:lstStyle/>
                    <a:p>
                      <a:pPr algn="ctr"/>
                      <a:r>
                        <a:rPr lang="de-DE" sz="1800" b="1">
                          <a:latin typeface="Calibri" panose="020F0502020204030204" pitchFamily="34" charset="0"/>
                          <a:cs typeface="Calibri" panose="020F0502020204030204" pitchFamily="34" charset="0"/>
                        </a:rPr>
                        <a:t>Prüfungsanmeldung:</a:t>
                      </a:r>
                    </a:p>
                    <a:p>
                      <a:pPr algn="ctr"/>
                      <a:r>
                        <a:rPr lang="de-DE" sz="1800" b="0">
                          <a:latin typeface="Calibri" panose="020F0502020204030204" pitchFamily="34" charset="0"/>
                          <a:cs typeface="Calibri" panose="020F0502020204030204" pitchFamily="34" charset="0"/>
                        </a:rPr>
                        <a:t>während der Vorlesungszeit</a:t>
                      </a:r>
                    </a:p>
                  </a:txBody>
                  <a:tcPr>
                    <a:solidFill>
                      <a:schemeClr val="accent2">
                        <a:lumMod val="20000"/>
                        <a:lumOff val="80000"/>
                      </a:schemeClr>
                    </a:solidFill>
                  </a:tcPr>
                </a:tc>
                <a:tc>
                  <a:txBody>
                    <a:bodyPr/>
                    <a:lstStyle/>
                    <a:p>
                      <a:pPr marL="285750" indent="-285750" algn="l">
                        <a:buSzPct val="130000"/>
                        <a:buFont typeface="Arial" panose="020B0604020202020204" pitchFamily="34" charset="0"/>
                        <a:buChar char="•"/>
                      </a:pPr>
                      <a:r>
                        <a:rPr lang="de-DE" sz="1600" dirty="0">
                          <a:latin typeface="Calibri" panose="020F0502020204030204" pitchFamily="34" charset="0"/>
                          <a:cs typeface="Calibri" panose="020F0502020204030204" pitchFamily="34" charset="0"/>
                        </a:rPr>
                        <a:t>wird </a:t>
                      </a:r>
                      <a:r>
                        <a:rPr lang="de-DE" sz="1600" u="sng" dirty="0">
                          <a:latin typeface="Calibri" panose="020F0502020204030204" pitchFamily="34" charset="0"/>
                          <a:cs typeface="Calibri" panose="020F0502020204030204" pitchFamily="34" charset="0"/>
                        </a:rPr>
                        <a:t>während</a:t>
                      </a:r>
                      <a:r>
                        <a:rPr lang="de-DE" sz="1600" dirty="0">
                          <a:latin typeface="Calibri" panose="020F0502020204030204" pitchFamily="34" charset="0"/>
                          <a:cs typeface="Calibri" panose="020F0502020204030204" pitchFamily="34" charset="0"/>
                        </a:rPr>
                        <a:t> der Vorlesungszeit bekanntgegeben</a:t>
                      </a:r>
                    </a:p>
                    <a:p>
                      <a:pPr marL="285750" indent="-285750" algn="l">
                        <a:buSzPct val="130000"/>
                        <a:buFont typeface="Arial" panose="020B0604020202020204" pitchFamily="34" charset="0"/>
                        <a:buChar char="•"/>
                      </a:pPr>
                      <a:r>
                        <a:rPr lang="de-DE" sz="1600" b="1" dirty="0">
                          <a:latin typeface="Calibri" panose="020F0502020204030204" pitchFamily="34" charset="0"/>
                          <a:cs typeface="Calibri" panose="020F0502020204030204" pitchFamily="34" charset="0"/>
                        </a:rPr>
                        <a:t>Achtung: </a:t>
                      </a:r>
                      <a:r>
                        <a:rPr lang="de-DE" sz="1600" dirty="0">
                          <a:latin typeface="Calibri" panose="020F0502020204030204" pitchFamily="34" charset="0"/>
                          <a:cs typeface="Calibri" panose="020F0502020204030204" pitchFamily="34" charset="0"/>
                        </a:rPr>
                        <a:t>Eine Prüfungsanmeldung ist für alle Kurse notwendig, auch wenn keine Prüfung abgelegt wird!</a:t>
                      </a:r>
                    </a:p>
                  </a:txBody>
                  <a:tcPr>
                    <a:solidFill>
                      <a:schemeClr val="accent2">
                        <a:lumMod val="20000"/>
                        <a:lumOff val="80000"/>
                      </a:schemeClr>
                    </a:solidFill>
                  </a:tcPr>
                </a:tc>
                <a:extLst>
                  <a:ext uri="{0D108BD9-81ED-4DB2-BD59-A6C34878D82A}">
                    <a16:rowId xmlns:a16="http://schemas.microsoft.com/office/drawing/2014/main" val="3396402271"/>
                  </a:ext>
                </a:extLst>
              </a:tr>
              <a:tr h="370840">
                <a:tc>
                  <a:txBody>
                    <a:bodyPr/>
                    <a:lstStyle/>
                    <a:p>
                      <a:pPr algn="ctr"/>
                      <a:r>
                        <a:rPr lang="de-DE" sz="1800" b="1" dirty="0">
                          <a:solidFill>
                            <a:schemeClr val="tx1"/>
                          </a:solidFill>
                          <a:latin typeface="Calibri" panose="020F0502020204030204" pitchFamily="34" charset="0"/>
                          <a:cs typeface="Calibri" panose="020F0502020204030204" pitchFamily="34" charset="0"/>
                        </a:rPr>
                        <a:t>Spra</a:t>
                      </a:r>
                      <a:r>
                        <a:rPr lang="de-DE" sz="1800" b="1" dirty="0">
                          <a:latin typeface="Calibri" panose="020F0502020204030204" pitchFamily="34" charset="0"/>
                          <a:cs typeface="Calibri" panose="020F0502020204030204" pitchFamily="34" charset="0"/>
                        </a:rPr>
                        <a:t>chnachweise:</a:t>
                      </a:r>
                    </a:p>
                    <a:p>
                      <a:pPr algn="ctr"/>
                      <a:r>
                        <a:rPr lang="de-DE" sz="1800" b="0" dirty="0">
                          <a:latin typeface="Calibri" panose="020F0502020204030204" pitchFamily="34" charset="0"/>
                          <a:cs typeface="Calibri" panose="020F0502020204030204" pitchFamily="34" charset="0"/>
                        </a:rPr>
                        <a:t>bis zum Ende des 4. Semesters</a:t>
                      </a:r>
                    </a:p>
                  </a:txBody>
                  <a:tcPr>
                    <a:solidFill>
                      <a:schemeClr val="accent6">
                        <a:lumMod val="20000"/>
                        <a:lumOff val="80000"/>
                      </a:schemeClr>
                    </a:solidFill>
                  </a:tcPr>
                </a:tc>
                <a:tc>
                  <a:txBody>
                    <a:bodyPr/>
                    <a:lstStyle/>
                    <a:p>
                      <a:pPr marL="285750" indent="-285750" algn="l">
                        <a:buSzPct val="130000"/>
                        <a:buFont typeface="Arial" panose="020B0604020202020204" pitchFamily="34" charset="0"/>
                        <a:buChar char="•"/>
                      </a:pPr>
                      <a:r>
                        <a:rPr lang="de-DE" sz="1600">
                          <a:latin typeface="Calibri" panose="020F0502020204030204" pitchFamily="34" charset="0"/>
                          <a:cs typeface="Calibri" panose="020F0502020204030204" pitchFamily="34" charset="0"/>
                        </a:rPr>
                        <a:t>wenn eine Fremdsprache nachgelernt werden muss: </a:t>
                      </a:r>
                    </a:p>
                    <a:p>
                      <a:pPr marL="0" indent="0" algn="l">
                        <a:buFont typeface="Courier New" panose="02070309020205020404" pitchFamily="49" charset="0"/>
                        <a:buNone/>
                      </a:pPr>
                      <a:r>
                        <a:rPr lang="de-DE" sz="1600" b="1">
                          <a:latin typeface="Calibri" panose="020F0502020204030204" pitchFamily="34" charset="0"/>
                          <a:cs typeface="Calibri" panose="020F0502020204030204" pitchFamily="34" charset="0"/>
                        </a:rPr>
                        <a:t>       + 1 Semester </a:t>
                      </a:r>
                      <a:r>
                        <a:rPr lang="de-DE" sz="1600" b="0">
                          <a:latin typeface="Calibri" panose="020F0502020204030204" pitchFamily="34" charset="0"/>
                          <a:cs typeface="Calibri" panose="020F0502020204030204" pitchFamily="34" charset="0"/>
                        </a:rPr>
                        <a:t>je Fremdsprache</a:t>
                      </a:r>
                      <a:endParaRPr lang="de-DE" sz="1600" b="1">
                        <a:latin typeface="Calibri" panose="020F0502020204030204" pitchFamily="34" charset="0"/>
                        <a:cs typeface="Calibri" panose="020F0502020204030204" pitchFamily="34" charset="0"/>
                      </a:endParaRPr>
                    </a:p>
                  </a:txBody>
                  <a:tcPr>
                    <a:solidFill>
                      <a:schemeClr val="accent6">
                        <a:lumMod val="20000"/>
                        <a:lumOff val="80000"/>
                      </a:schemeClr>
                    </a:solidFill>
                  </a:tcPr>
                </a:tc>
                <a:extLst>
                  <a:ext uri="{0D108BD9-81ED-4DB2-BD59-A6C34878D82A}">
                    <a16:rowId xmlns:a16="http://schemas.microsoft.com/office/drawing/2014/main" val="3751089391"/>
                  </a:ext>
                </a:extLst>
              </a:tr>
              <a:tr h="370840">
                <a:tc>
                  <a:txBody>
                    <a:bodyPr/>
                    <a:lstStyle/>
                    <a:p>
                      <a:pPr algn="ctr"/>
                      <a:r>
                        <a:rPr lang="de-DE" sz="1800" b="1">
                          <a:latin typeface="Calibri" panose="020F0502020204030204" pitchFamily="34" charset="0"/>
                          <a:cs typeface="Calibri" panose="020F0502020204030204" pitchFamily="34" charset="0"/>
                        </a:rPr>
                        <a:t>Regelstudienzeit:</a:t>
                      </a:r>
                    </a:p>
                    <a:p>
                      <a:pPr algn="ctr"/>
                      <a:r>
                        <a:rPr lang="de-DE" sz="1800" b="0">
                          <a:latin typeface="Calibri" panose="020F0502020204030204" pitchFamily="34" charset="0"/>
                          <a:cs typeface="Calibri" panose="020F0502020204030204" pitchFamily="34" charset="0"/>
                        </a:rPr>
                        <a:t>6 Semester</a:t>
                      </a:r>
                    </a:p>
                  </a:txBody>
                  <a:tcPr>
                    <a:solidFill>
                      <a:schemeClr val="accent4">
                        <a:lumMod val="20000"/>
                        <a:lumOff val="80000"/>
                      </a:schemeClr>
                    </a:solidFill>
                  </a:tcPr>
                </a:tc>
                <a:tc>
                  <a:txBody>
                    <a:bodyPr/>
                    <a:lstStyle/>
                    <a:p>
                      <a:pPr marL="285750" indent="-285750" algn="l">
                        <a:buSzPct val="130000"/>
                        <a:buFont typeface="Arial" panose="020B0604020202020204" pitchFamily="34" charset="0"/>
                        <a:buChar char="•"/>
                      </a:pPr>
                      <a:r>
                        <a:rPr lang="de-DE" sz="1600" dirty="0">
                          <a:latin typeface="Calibri" panose="020F0502020204030204" pitchFamily="34" charset="0"/>
                          <a:cs typeface="Calibri" panose="020F0502020204030204" pitchFamily="34" charset="0"/>
                        </a:rPr>
                        <a:t>wenn eine Fremdsprache nachgelernt werden muss: </a:t>
                      </a:r>
                      <a:r>
                        <a:rPr lang="de-DE" sz="1600" b="1" dirty="0">
                          <a:latin typeface="Calibri" panose="020F0502020204030204" pitchFamily="34" charset="0"/>
                          <a:cs typeface="Calibri" panose="020F0502020204030204" pitchFamily="34" charset="0"/>
                        </a:rPr>
                        <a:t>       + 1 Semester </a:t>
                      </a:r>
                      <a:r>
                        <a:rPr lang="de-DE" sz="1600" b="0" dirty="0">
                          <a:latin typeface="Calibri" panose="020F0502020204030204" pitchFamily="34" charset="0"/>
                          <a:cs typeface="Calibri" panose="020F0502020204030204" pitchFamily="34" charset="0"/>
                        </a:rPr>
                        <a:t>je Fremdsprache</a:t>
                      </a:r>
                      <a:endParaRPr lang="de-DE" sz="1600" b="1" dirty="0">
                        <a:latin typeface="Calibri" panose="020F0502020204030204" pitchFamily="34" charset="0"/>
                        <a:cs typeface="Calibri" panose="020F0502020204030204" pitchFamily="34" charset="0"/>
                      </a:endParaRPr>
                    </a:p>
                    <a:p>
                      <a:pPr marL="285750" indent="-285750" algn="l">
                        <a:buSzPct val="130000"/>
                        <a:buFont typeface="Arial" panose="020B0604020202020204" pitchFamily="34" charset="0"/>
                        <a:buChar char="•"/>
                      </a:pPr>
                      <a:r>
                        <a:rPr lang="de-DE" sz="1600" b="1" u="sng" dirty="0">
                          <a:latin typeface="Calibri" panose="020F0502020204030204" pitchFamily="34" charset="0"/>
                          <a:cs typeface="Calibri" panose="020F0502020204030204" pitchFamily="34" charset="0"/>
                        </a:rPr>
                        <a:t>maximal</a:t>
                      </a:r>
                      <a:r>
                        <a:rPr lang="de-DE" sz="1600" dirty="0">
                          <a:latin typeface="Calibri" panose="020F0502020204030204" pitchFamily="34" charset="0"/>
                          <a:cs typeface="Calibri" panose="020F0502020204030204" pitchFamily="34" charset="0"/>
                        </a:rPr>
                        <a:t> </a:t>
                      </a:r>
                      <a:r>
                        <a:rPr lang="de-DE" sz="1600" b="1" dirty="0">
                          <a:latin typeface="Calibri" panose="020F0502020204030204" pitchFamily="34" charset="0"/>
                          <a:cs typeface="Calibri" panose="020F0502020204030204" pitchFamily="34" charset="0"/>
                        </a:rPr>
                        <a:t>+ 2 Semester </a:t>
                      </a:r>
                      <a:r>
                        <a:rPr lang="de-DE" sz="1600" dirty="0">
                          <a:latin typeface="Calibri" panose="020F0502020204030204" pitchFamily="34" charset="0"/>
                          <a:cs typeface="Calibri" panose="020F0502020204030204" pitchFamily="34" charset="0"/>
                        </a:rPr>
                        <a:t>anrechenbar</a:t>
                      </a:r>
                    </a:p>
                  </a:txBody>
                  <a:tcPr>
                    <a:solidFill>
                      <a:schemeClr val="accent4">
                        <a:lumMod val="20000"/>
                        <a:lumOff val="80000"/>
                      </a:schemeClr>
                    </a:solidFill>
                  </a:tcPr>
                </a:tc>
                <a:extLst>
                  <a:ext uri="{0D108BD9-81ED-4DB2-BD59-A6C34878D82A}">
                    <a16:rowId xmlns:a16="http://schemas.microsoft.com/office/drawing/2014/main" val="1405875603"/>
                  </a:ext>
                </a:extLst>
              </a:tr>
            </a:tbl>
          </a:graphicData>
        </a:graphic>
      </p:graphicFrame>
    </p:spTree>
    <p:extLst>
      <p:ext uri="{BB962C8B-B14F-4D97-AF65-F5344CB8AC3E}">
        <p14:creationId xmlns:p14="http://schemas.microsoft.com/office/powerpoint/2010/main" val="3873379678"/>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893DBC3-9FA0-4BE1-8269-2DD31F052FA7}"/>
              </a:ext>
            </a:extLst>
          </p:cNvPr>
          <p:cNvSpPr>
            <a:spLocks noGrp="1"/>
          </p:cNvSpPr>
          <p:nvPr>
            <p:ph type="sldNum" sz="quarter" idx="2"/>
          </p:nvPr>
        </p:nvSpPr>
        <p:spPr/>
        <p:txBody>
          <a:bodyPr/>
          <a:lstStyle/>
          <a:p>
            <a:fld id="{86CB4B4D-7CA3-9044-876B-883B54F8677D}" type="slidenum">
              <a:rPr lang="de-DE" smtClean="0"/>
              <a:t>75</a:t>
            </a:fld>
            <a:endParaRPr lang="de-DE"/>
          </a:p>
        </p:txBody>
      </p:sp>
      <p:sp>
        <p:nvSpPr>
          <p:cNvPr id="3" name="Textfeld 2">
            <a:extLst>
              <a:ext uri="{FF2B5EF4-FFF2-40B4-BE49-F238E27FC236}">
                <a16:creationId xmlns:a16="http://schemas.microsoft.com/office/drawing/2014/main" id="{9031C276-CBBC-460F-A161-AF5846C929A8}"/>
              </a:ext>
            </a:extLst>
          </p:cNvPr>
          <p:cNvSpPr txBox="1"/>
          <p:nvPr/>
        </p:nvSpPr>
        <p:spPr>
          <a:xfrm>
            <a:off x="366224" y="2638336"/>
            <a:ext cx="7903551"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863600" rtl="0" fontAlgn="auto" latinLnBrk="0" hangingPunct="0">
              <a:lnSpc>
                <a:spcPct val="100000"/>
              </a:lnSpc>
              <a:spcBef>
                <a:spcPts val="0"/>
              </a:spcBef>
              <a:spcAft>
                <a:spcPts val="0"/>
              </a:spcAft>
              <a:buClrTx/>
              <a:buSzTx/>
              <a:buFontTx/>
              <a:buNone/>
              <a:tabLst/>
            </a:pPr>
            <a:r>
              <a:rPr kumimoji="0" lang="de-DE" sz="36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rPr>
              <a:t>Alle folgenden Angaben beziehen sich auf die Master-Programme Germanistik!</a:t>
            </a:r>
          </a:p>
        </p:txBody>
      </p:sp>
    </p:spTree>
    <p:extLst>
      <p:ext uri="{BB962C8B-B14F-4D97-AF65-F5344CB8AC3E}">
        <p14:creationId xmlns:p14="http://schemas.microsoft.com/office/powerpoint/2010/main" val="2035199525"/>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Masterstudiengänge im Überblick"/>
          <p:cNvSpPr txBox="1">
            <a:spLocks noGrp="1"/>
          </p:cNvSpPr>
          <p:nvPr>
            <p:ph type="title" idx="4294967295"/>
          </p:nvPr>
        </p:nvSpPr>
        <p:spPr>
          <a:xfrm>
            <a:off x="209731" y="487807"/>
            <a:ext cx="7772400" cy="1251921"/>
          </a:xfrm>
          <a:prstGeom prst="rect">
            <a:avLst/>
          </a:prstGeom>
        </p:spPr>
        <p:txBody>
          <a:bodyPr/>
          <a:lstStyle>
            <a:lvl1pPr>
              <a:defRPr sz="2800"/>
            </a:lvl1pPr>
          </a:lstStyle>
          <a:p>
            <a:r>
              <a:rPr sz="3500" dirty="0" err="1">
                <a:latin typeface="Calibri" panose="020F0502020204030204" pitchFamily="34" charset="0"/>
                <a:cs typeface="Calibri" panose="020F0502020204030204" pitchFamily="34" charset="0"/>
              </a:rPr>
              <a:t>Masterstudiengänge</a:t>
            </a:r>
            <a:r>
              <a:rPr sz="3500" dirty="0">
                <a:latin typeface="Calibri" panose="020F0502020204030204" pitchFamily="34" charset="0"/>
                <a:cs typeface="Calibri" panose="020F0502020204030204" pitchFamily="34" charset="0"/>
              </a:rPr>
              <a:t> </a:t>
            </a:r>
            <a:r>
              <a:rPr sz="3500" dirty="0" err="1">
                <a:latin typeface="Calibri" panose="020F0502020204030204" pitchFamily="34" charset="0"/>
                <a:cs typeface="Calibri" panose="020F0502020204030204" pitchFamily="34" charset="0"/>
              </a:rPr>
              <a:t>im</a:t>
            </a:r>
            <a:r>
              <a:rPr sz="3500" dirty="0">
                <a:latin typeface="Calibri" panose="020F0502020204030204" pitchFamily="34" charset="0"/>
                <a:cs typeface="Calibri" panose="020F0502020204030204" pitchFamily="34" charset="0"/>
              </a:rPr>
              <a:t> </a:t>
            </a:r>
            <a:r>
              <a:rPr sz="3500" dirty="0" err="1">
                <a:latin typeface="Calibri" panose="020F0502020204030204" pitchFamily="34" charset="0"/>
                <a:cs typeface="Calibri" panose="020F0502020204030204" pitchFamily="34" charset="0"/>
              </a:rPr>
              <a:t>Überblick</a:t>
            </a:r>
            <a:endParaRPr sz="3500" dirty="0">
              <a:latin typeface="Calibri" panose="020F0502020204030204" pitchFamily="34" charset="0"/>
              <a:cs typeface="Calibri" panose="020F0502020204030204" pitchFamily="34" charset="0"/>
            </a:endParaRPr>
          </a:p>
        </p:txBody>
      </p:sp>
      <p:sp>
        <p:nvSpPr>
          <p:cNvPr id="372" name="Master „Germanistik“…"/>
          <p:cNvSpPr txBox="1">
            <a:spLocks noGrp="1"/>
          </p:cNvSpPr>
          <p:nvPr>
            <p:ph type="body" idx="4294967295"/>
          </p:nvPr>
        </p:nvSpPr>
        <p:spPr>
          <a:xfrm>
            <a:off x="431800" y="1982546"/>
            <a:ext cx="7772400" cy="2511908"/>
          </a:xfrm>
          <a:prstGeom prst="rect">
            <a:avLst/>
          </a:prstGeom>
        </p:spPr>
        <p:txBody>
          <a:bodyPr/>
          <a:lstStyle/>
          <a:p>
            <a:pPr marL="160421" indent="-160421">
              <a:buSzPct val="100000"/>
              <a:buChar char="•"/>
            </a:pPr>
            <a:r>
              <a:rPr sz="2000" dirty="0">
                <a:latin typeface="Calibri" panose="020F0502020204030204" pitchFamily="34" charset="0"/>
                <a:cs typeface="Calibri" panose="020F0502020204030204" pitchFamily="34" charset="0"/>
              </a:rPr>
              <a:t>Master „</a:t>
            </a:r>
            <a:r>
              <a:rPr sz="2000" dirty="0" err="1">
                <a:latin typeface="Calibri" panose="020F0502020204030204" pitchFamily="34" charset="0"/>
                <a:cs typeface="Calibri" panose="020F0502020204030204" pitchFamily="34" charset="0"/>
              </a:rPr>
              <a:t>Germanistik</a:t>
            </a:r>
            <a:r>
              <a:rPr sz="2000" dirty="0">
                <a:latin typeface="Calibri" panose="020F0502020204030204" pitchFamily="34" charset="0"/>
                <a:cs typeface="Calibri" panose="020F0502020204030204" pitchFamily="34" charset="0"/>
              </a:rPr>
              <a:t>“</a:t>
            </a:r>
          </a:p>
          <a:p>
            <a:pPr>
              <a:buSzPct val="100000"/>
            </a:pPr>
            <a:endParaRPr sz="2000" dirty="0">
              <a:latin typeface="Calibri" panose="020F0502020204030204" pitchFamily="34" charset="0"/>
              <a:cs typeface="Calibri" panose="020F0502020204030204" pitchFamily="34" charset="0"/>
            </a:endParaRPr>
          </a:p>
          <a:p>
            <a:pPr marL="160421" indent="-160421">
              <a:buSzPct val="100000"/>
              <a:buChar char="•"/>
            </a:pPr>
            <a:r>
              <a:rPr sz="2000" dirty="0">
                <a:latin typeface="Calibri" panose="020F0502020204030204" pitchFamily="34" charset="0"/>
                <a:cs typeface="Calibri" panose="020F0502020204030204" pitchFamily="34" charset="0"/>
              </a:rPr>
              <a:t>Master „</a:t>
            </a:r>
            <a:r>
              <a:rPr sz="2000" dirty="0" err="1">
                <a:latin typeface="Calibri" panose="020F0502020204030204" pitchFamily="34" charset="0"/>
                <a:cs typeface="Calibri" panose="020F0502020204030204" pitchFamily="34" charset="0"/>
              </a:rPr>
              <a:t>Mittelalterstudien</a:t>
            </a:r>
            <a:r>
              <a:rPr sz="2000" dirty="0">
                <a:latin typeface="Calibri" panose="020F0502020204030204" pitchFamily="34" charset="0"/>
                <a:cs typeface="Calibri" panose="020F0502020204030204" pitchFamily="34" charset="0"/>
              </a:rPr>
              <a:t>“</a:t>
            </a:r>
          </a:p>
          <a:p>
            <a:pPr marL="160421" indent="-160421">
              <a:buSzPct val="100000"/>
              <a:buChar char="•"/>
            </a:pPr>
            <a:endParaRPr sz="2000" dirty="0">
              <a:latin typeface="Calibri" panose="020F0502020204030204" pitchFamily="34" charset="0"/>
              <a:cs typeface="Calibri" panose="020F0502020204030204" pitchFamily="34" charset="0"/>
            </a:endParaRPr>
          </a:p>
          <a:p>
            <a:pPr marL="160421" indent="-160421">
              <a:buSzPct val="100000"/>
              <a:buChar char="•"/>
            </a:pPr>
            <a:r>
              <a:rPr sz="2000" dirty="0">
                <a:latin typeface="Calibri" panose="020F0502020204030204" pitchFamily="34" charset="0"/>
                <a:cs typeface="Calibri" panose="020F0502020204030204" pitchFamily="34" charset="0"/>
              </a:rPr>
              <a:t>Master „</a:t>
            </a:r>
            <a:r>
              <a:rPr sz="2000" dirty="0" err="1">
                <a:latin typeface="Calibri" panose="020F0502020204030204" pitchFamily="34" charset="0"/>
                <a:cs typeface="Calibri" panose="020F0502020204030204" pitchFamily="34" charset="0"/>
              </a:rPr>
              <a:t>Klassische</a:t>
            </a:r>
            <a:r>
              <a:rPr sz="2000" dirty="0">
                <a:latin typeface="Calibri" panose="020F0502020204030204" pitchFamily="34" charset="0"/>
                <a:cs typeface="Calibri" panose="020F0502020204030204" pitchFamily="34" charset="0"/>
              </a:rPr>
              <a:t> und </a:t>
            </a:r>
            <a:r>
              <a:rPr sz="2000" dirty="0" err="1">
                <a:latin typeface="Calibri" panose="020F0502020204030204" pitchFamily="34" charset="0"/>
                <a:cs typeface="Calibri" panose="020F0502020204030204" pitchFamily="34" charset="0"/>
              </a:rPr>
              <a:t>moderne</a:t>
            </a:r>
            <a:r>
              <a:rPr sz="2000" dirty="0">
                <a:latin typeface="Calibri" panose="020F0502020204030204" pitchFamily="34" charset="0"/>
                <a:cs typeface="Calibri" panose="020F0502020204030204" pitchFamily="34" charset="0"/>
              </a:rPr>
              <a:t> </a:t>
            </a:r>
            <a:r>
              <a:rPr sz="2000" dirty="0" err="1">
                <a:latin typeface="Calibri" panose="020F0502020204030204" pitchFamily="34" charset="0"/>
                <a:cs typeface="Calibri" panose="020F0502020204030204" pitchFamily="34" charset="0"/>
              </a:rPr>
              <a:t>Literaturwissenschaft</a:t>
            </a:r>
            <a:r>
              <a:rPr sz="2000" dirty="0">
                <a:latin typeface="Calibri" panose="020F0502020204030204" pitchFamily="34" charset="0"/>
                <a:cs typeface="Calibri" panose="020F0502020204030204" pitchFamily="34" charset="0"/>
              </a:rPr>
              <a:t>“</a:t>
            </a:r>
          </a:p>
          <a:p>
            <a:pPr marL="160421" indent="-160421">
              <a:buSzPct val="100000"/>
              <a:buChar char="•"/>
            </a:pPr>
            <a:endParaRPr sz="2000" dirty="0">
              <a:latin typeface="Calibri" panose="020F0502020204030204" pitchFamily="34" charset="0"/>
              <a:cs typeface="Calibri" panose="020F0502020204030204" pitchFamily="34" charset="0"/>
            </a:endParaRPr>
          </a:p>
          <a:p>
            <a:pPr marL="160421" indent="-160421">
              <a:buSzPct val="100000"/>
              <a:buChar char="•"/>
            </a:pPr>
            <a:r>
              <a:rPr sz="2000" dirty="0">
                <a:latin typeface="Calibri" panose="020F0502020204030204" pitchFamily="34" charset="0"/>
                <a:cs typeface="Calibri" panose="020F0502020204030204" pitchFamily="34" charset="0"/>
              </a:rPr>
              <a:t>Master of Education</a:t>
            </a:r>
          </a:p>
        </p:txBody>
      </p:sp>
      <p:sp>
        <p:nvSpPr>
          <p:cNvPr id="2" name="Foliennummernplatzhalter 1">
            <a:extLst>
              <a:ext uri="{FF2B5EF4-FFF2-40B4-BE49-F238E27FC236}">
                <a16:creationId xmlns:a16="http://schemas.microsoft.com/office/drawing/2014/main" id="{AA81E3D6-AD36-604D-A9DD-E71FF4C427B0}"/>
              </a:ext>
            </a:extLst>
          </p:cNvPr>
          <p:cNvSpPr>
            <a:spLocks noGrp="1"/>
          </p:cNvSpPr>
          <p:nvPr>
            <p:ph type="sldNum" sz="quarter" idx="2"/>
          </p:nvPr>
        </p:nvSpPr>
        <p:spPr/>
        <p:txBody>
          <a:bodyPr/>
          <a:lstStyle/>
          <a:p>
            <a:fld id="{86CB4B4D-7CA3-9044-876B-883B54F8677D}" type="slidenum">
              <a:rPr lang="de-DE" smtClean="0"/>
              <a:t>76</a:t>
            </a:fld>
            <a:endParaRPr lang="de-DE"/>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Der Masterstudiengang Germanistik vermittelt – je nach Schwerpunktsetzung – vertiefte Kenntnisse in den Fachgebieten…"/>
          <p:cNvSpPr txBox="1">
            <a:spLocks noGrp="1"/>
          </p:cNvSpPr>
          <p:nvPr>
            <p:ph type="body" idx="4294967295"/>
          </p:nvPr>
        </p:nvSpPr>
        <p:spPr>
          <a:xfrm>
            <a:off x="431800" y="1289688"/>
            <a:ext cx="7772400" cy="4965701"/>
          </a:xfrm>
          <a:prstGeom prst="rect">
            <a:avLst/>
          </a:prstGeom>
        </p:spPr>
        <p:txBody>
          <a:bodyPr/>
          <a:lstStyle/>
          <a:p>
            <a:pPr marL="144479" indent="-144479" defTabSz="457200">
              <a:buSzPct val="100000"/>
              <a:buChar char="•"/>
              <a:defRPr sz="1441">
                <a:latin typeface="+mn-lt"/>
                <a:ea typeface="+mn-ea"/>
                <a:cs typeface="+mn-cs"/>
                <a:sym typeface="Arial"/>
              </a:defRPr>
            </a:pPr>
            <a:r>
              <a:rPr sz="1700" dirty="0">
                <a:latin typeface="Calibri" panose="020F0502020204030204" pitchFamily="34" charset="0"/>
                <a:cs typeface="Calibri" panose="020F0502020204030204" pitchFamily="34" charset="0"/>
              </a:rPr>
              <a:t>Der </a:t>
            </a:r>
            <a:r>
              <a:rPr sz="1700" dirty="0" err="1">
                <a:latin typeface="Calibri" panose="020F0502020204030204" pitchFamily="34" charset="0"/>
                <a:cs typeface="Calibri" panose="020F0502020204030204" pitchFamily="34" charset="0"/>
              </a:rPr>
              <a:t>Masterstudiengang</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Germanistik</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vermittelt</a:t>
            </a:r>
            <a:r>
              <a:rPr sz="1700" dirty="0">
                <a:latin typeface="Calibri" panose="020F0502020204030204" pitchFamily="34" charset="0"/>
                <a:cs typeface="Calibri" panose="020F0502020204030204" pitchFamily="34" charset="0"/>
              </a:rPr>
              <a:t> – je </a:t>
            </a:r>
            <a:r>
              <a:rPr sz="1700" dirty="0" err="1">
                <a:latin typeface="Calibri" panose="020F0502020204030204" pitchFamily="34" charset="0"/>
                <a:cs typeface="Calibri" panose="020F0502020204030204" pitchFamily="34" charset="0"/>
              </a:rPr>
              <a:t>nach</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Schwerpunktsetzung</a:t>
            </a:r>
            <a:r>
              <a:rPr sz="1700" dirty="0">
                <a:latin typeface="Calibri" panose="020F0502020204030204" pitchFamily="34" charset="0"/>
                <a:cs typeface="Calibri" panose="020F0502020204030204" pitchFamily="34" charset="0"/>
              </a:rPr>
              <a:t> – </a:t>
            </a:r>
            <a:r>
              <a:rPr sz="1700" dirty="0" err="1">
                <a:latin typeface="Calibri" panose="020F0502020204030204" pitchFamily="34" charset="0"/>
                <a:cs typeface="Calibri" panose="020F0502020204030204" pitchFamily="34" charset="0"/>
              </a:rPr>
              <a:t>vertiefte</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Kenntnisse</a:t>
            </a:r>
            <a:r>
              <a:rPr sz="1700" dirty="0">
                <a:latin typeface="Calibri" panose="020F0502020204030204" pitchFamily="34" charset="0"/>
                <a:cs typeface="Calibri" panose="020F0502020204030204" pitchFamily="34" charset="0"/>
              </a:rPr>
              <a:t> in den </a:t>
            </a:r>
            <a:r>
              <a:rPr sz="1700" dirty="0" err="1">
                <a:latin typeface="Calibri" panose="020F0502020204030204" pitchFamily="34" charset="0"/>
                <a:cs typeface="Calibri" panose="020F0502020204030204" pitchFamily="34" charset="0"/>
              </a:rPr>
              <a:t>Fachgebieten</a:t>
            </a:r>
            <a:r>
              <a:rPr lang="de-DE" sz="1700" dirty="0">
                <a:latin typeface="Calibri" panose="020F0502020204030204" pitchFamily="34" charset="0"/>
                <a:cs typeface="Calibri" panose="020F0502020204030204" pitchFamily="34" charset="0"/>
              </a:rPr>
              <a:t>:</a:t>
            </a:r>
            <a:r>
              <a:rPr sz="1700" dirty="0">
                <a:latin typeface="Calibri" panose="020F0502020204030204" pitchFamily="34" charset="0"/>
                <a:cs typeface="Calibri" panose="020F0502020204030204" pitchFamily="34" charset="0"/>
              </a:rPr>
              <a:t> </a:t>
            </a:r>
          </a:p>
          <a:p>
            <a:pPr defTabSz="457200">
              <a:defRPr sz="1441">
                <a:latin typeface="+mn-lt"/>
                <a:ea typeface="+mn-ea"/>
                <a:cs typeface="+mn-cs"/>
                <a:sym typeface="Arial"/>
              </a:defRPr>
            </a:pPr>
            <a:endParaRPr sz="1700" dirty="0">
              <a:latin typeface="Calibri" panose="020F0502020204030204" pitchFamily="34" charset="0"/>
              <a:cs typeface="Calibri" panose="020F0502020204030204" pitchFamily="34" charset="0"/>
            </a:endParaRPr>
          </a:p>
          <a:p>
            <a:pPr marL="723900" lvl="1" indent="-342900" defTabSz="457200">
              <a:buFont typeface="Symbol" pitchFamily="2" charset="2"/>
              <a:buChar char="-"/>
              <a:defRPr sz="1441">
                <a:latin typeface="+mn-lt"/>
                <a:ea typeface="+mn-ea"/>
                <a:cs typeface="+mn-cs"/>
                <a:sym typeface="Arial"/>
              </a:defRPr>
            </a:pPr>
            <a:r>
              <a:rPr sz="1700" dirty="0" err="1">
                <a:latin typeface="Calibri" panose="020F0502020204030204" pitchFamily="34" charset="0"/>
                <a:cs typeface="Calibri" panose="020F0502020204030204" pitchFamily="34" charset="0"/>
              </a:rPr>
              <a:t>Germanistische</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Linguistik</a:t>
            </a:r>
            <a:endParaRPr sz="1700" dirty="0">
              <a:latin typeface="Calibri" panose="020F0502020204030204" pitchFamily="34" charset="0"/>
              <a:cs typeface="Calibri" panose="020F0502020204030204" pitchFamily="34" charset="0"/>
            </a:endParaRPr>
          </a:p>
          <a:p>
            <a:pPr marL="723900" lvl="1" indent="-342900" defTabSz="457200">
              <a:buFont typeface="Symbol" pitchFamily="2" charset="2"/>
              <a:buChar char="-"/>
              <a:defRPr sz="1441">
                <a:latin typeface="+mn-lt"/>
                <a:ea typeface="+mn-ea"/>
                <a:cs typeface="+mn-cs"/>
                <a:sym typeface="Arial"/>
              </a:defRPr>
            </a:pPr>
            <a:r>
              <a:rPr sz="1700" dirty="0" err="1">
                <a:latin typeface="Calibri" panose="020F0502020204030204" pitchFamily="34" charset="0"/>
                <a:cs typeface="Calibri" panose="020F0502020204030204" pitchFamily="34" charset="0"/>
              </a:rPr>
              <a:t>Neuere</a:t>
            </a:r>
            <a:r>
              <a:rPr sz="1700" dirty="0">
                <a:latin typeface="Calibri" panose="020F0502020204030204" pitchFamily="34" charset="0"/>
                <a:cs typeface="Calibri" panose="020F0502020204030204" pitchFamily="34" charset="0"/>
              </a:rPr>
              <a:t> deutsche </a:t>
            </a:r>
            <a:r>
              <a:rPr sz="1700" dirty="0" err="1">
                <a:latin typeface="Calibri" panose="020F0502020204030204" pitchFamily="34" charset="0"/>
                <a:cs typeface="Calibri" panose="020F0502020204030204" pitchFamily="34" charset="0"/>
              </a:rPr>
              <a:t>Literaturwissenschaft</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oder</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Sprache</a:t>
            </a:r>
            <a:r>
              <a:rPr sz="1700" dirty="0">
                <a:latin typeface="Calibri" panose="020F0502020204030204" pitchFamily="34" charset="0"/>
                <a:cs typeface="Calibri" panose="020F0502020204030204" pitchFamily="34" charset="0"/>
              </a:rPr>
              <a:t> </a:t>
            </a:r>
          </a:p>
          <a:p>
            <a:pPr marL="723900" lvl="1" indent="-342900" defTabSz="457200">
              <a:buFont typeface="Symbol" pitchFamily="2" charset="2"/>
              <a:buChar char="-"/>
              <a:defRPr sz="1441">
                <a:latin typeface="+mn-lt"/>
                <a:ea typeface="+mn-ea"/>
                <a:cs typeface="+mn-cs"/>
                <a:sym typeface="Arial"/>
              </a:defRPr>
            </a:pPr>
            <a:r>
              <a:rPr sz="1700" dirty="0" err="1">
                <a:latin typeface="Calibri" panose="020F0502020204030204" pitchFamily="34" charset="0"/>
                <a:cs typeface="Calibri" panose="020F0502020204030204" pitchFamily="34" charset="0"/>
              </a:rPr>
              <a:t>Literatur</a:t>
            </a:r>
            <a:r>
              <a:rPr sz="1700" dirty="0">
                <a:latin typeface="Calibri" panose="020F0502020204030204" pitchFamily="34" charset="0"/>
                <a:cs typeface="Calibri" panose="020F0502020204030204" pitchFamily="34" charset="0"/>
              </a:rPr>
              <a:t> des </a:t>
            </a:r>
            <a:r>
              <a:rPr sz="1700" dirty="0" err="1">
                <a:latin typeface="Calibri" panose="020F0502020204030204" pitchFamily="34" charset="0"/>
                <a:cs typeface="Calibri" panose="020F0502020204030204" pitchFamily="34" charset="0"/>
              </a:rPr>
              <a:t>Mittelalters</a:t>
            </a:r>
            <a:r>
              <a:rPr sz="1700" dirty="0">
                <a:latin typeface="Calibri" panose="020F0502020204030204" pitchFamily="34" charset="0"/>
                <a:cs typeface="Calibri" panose="020F0502020204030204" pitchFamily="34" charset="0"/>
              </a:rPr>
              <a:t> und der </a:t>
            </a:r>
            <a:r>
              <a:rPr sz="1700" dirty="0" err="1">
                <a:latin typeface="Calibri" panose="020F0502020204030204" pitchFamily="34" charset="0"/>
                <a:cs typeface="Calibri" panose="020F0502020204030204" pitchFamily="34" charset="0"/>
              </a:rPr>
              <a:t>Frühen</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Neuzeit</a:t>
            </a:r>
            <a:endParaRPr sz="1700" dirty="0">
              <a:latin typeface="Calibri" panose="020F0502020204030204" pitchFamily="34" charset="0"/>
              <a:cs typeface="Calibri" panose="020F0502020204030204" pitchFamily="34" charset="0"/>
            </a:endParaRPr>
          </a:p>
          <a:p>
            <a:pPr marL="150394" indent="-150394" defTabSz="457200">
              <a:lnSpc>
                <a:spcPts val="3500"/>
              </a:lnSpc>
              <a:spcBef>
                <a:spcPts val="1200"/>
              </a:spcBef>
              <a:buSzPct val="100000"/>
              <a:buChar char="•"/>
              <a:defRPr sz="1500">
                <a:latin typeface="+mj-lt"/>
                <a:ea typeface="+mj-ea"/>
                <a:cs typeface="+mj-cs"/>
                <a:sym typeface="Helvetica"/>
              </a:defRPr>
            </a:pPr>
            <a:r>
              <a:rPr sz="1700" dirty="0" err="1">
                <a:latin typeface="Calibri" panose="020F0502020204030204" pitchFamily="34" charset="0"/>
                <a:cs typeface="Calibri" panose="020F0502020204030204" pitchFamily="34" charset="0"/>
              </a:rPr>
              <a:t>Regelstudienzeit</a:t>
            </a:r>
            <a:r>
              <a:rPr sz="1700" dirty="0">
                <a:latin typeface="Calibri" panose="020F0502020204030204" pitchFamily="34" charset="0"/>
                <a:cs typeface="Calibri" panose="020F0502020204030204" pitchFamily="34" charset="0"/>
              </a:rPr>
              <a:t>: vier Semester</a:t>
            </a:r>
            <a:r>
              <a:rPr lang="de-DE" sz="1700" dirty="0">
                <a:latin typeface="Calibri" panose="020F0502020204030204" pitchFamily="34" charset="0"/>
                <a:cs typeface="Calibri" panose="020F0502020204030204" pitchFamily="34" charset="0"/>
              </a:rPr>
              <a:t> mit </a:t>
            </a:r>
            <a:r>
              <a:rPr sz="1700" dirty="0" err="1">
                <a:latin typeface="Calibri" panose="020F0502020204030204" pitchFamily="34" charset="0"/>
                <a:cs typeface="Calibri" panose="020F0502020204030204" pitchFamily="34" charset="0"/>
              </a:rPr>
              <a:t>Abschluss</a:t>
            </a:r>
            <a:r>
              <a:rPr sz="1700" dirty="0">
                <a:latin typeface="Calibri" panose="020F0502020204030204" pitchFamily="34" charset="0"/>
                <a:cs typeface="Calibri" panose="020F0502020204030204" pitchFamily="34" charset="0"/>
              </a:rPr>
              <a:t>: Master of Arts</a:t>
            </a:r>
            <a:endParaRPr lang="de-DE" sz="1700" dirty="0">
              <a:latin typeface="Calibri" panose="020F0502020204030204" pitchFamily="34" charset="0"/>
              <a:cs typeface="Calibri" panose="020F0502020204030204" pitchFamily="34" charset="0"/>
            </a:endParaRPr>
          </a:p>
          <a:p>
            <a:pPr marL="150394" indent="-150394" defTabSz="457200">
              <a:lnSpc>
                <a:spcPts val="3500"/>
              </a:lnSpc>
              <a:spcBef>
                <a:spcPts val="1200"/>
              </a:spcBef>
              <a:buSzPct val="100000"/>
              <a:buChar char="•"/>
              <a:defRPr sz="1500">
                <a:latin typeface="+mj-lt"/>
                <a:ea typeface="+mj-ea"/>
                <a:cs typeface="+mj-cs"/>
                <a:sym typeface="Helvetica"/>
              </a:defRPr>
            </a:pPr>
            <a:r>
              <a:rPr lang="de-DE" sz="1700" dirty="0">
                <a:latin typeface="Calibri" panose="020F0502020204030204" pitchFamily="34" charset="0"/>
                <a:cs typeface="Calibri" panose="020F0502020204030204" pitchFamily="34" charset="0"/>
                <a:hlinkClick r:id="rId2"/>
              </a:rPr>
              <a:t>https://www.gs.uni-heidelberg.de/md/neuphil/gs/abteilungen/ndl/flyer_germanistik_ma_entwurf.pdf</a:t>
            </a:r>
            <a:endParaRPr sz="1700" dirty="0">
              <a:latin typeface="Calibri" panose="020F0502020204030204" pitchFamily="34" charset="0"/>
              <a:cs typeface="Calibri" panose="020F0502020204030204" pitchFamily="34" charset="0"/>
            </a:endParaRPr>
          </a:p>
          <a:p>
            <a:pPr marL="150394" indent="-150394" defTabSz="457200">
              <a:lnSpc>
                <a:spcPts val="3500"/>
              </a:lnSpc>
              <a:spcBef>
                <a:spcPts val="1200"/>
              </a:spcBef>
              <a:buSzPct val="100000"/>
              <a:buChar char="•"/>
              <a:defRPr sz="1500">
                <a:latin typeface="+mj-lt"/>
                <a:ea typeface="+mj-ea"/>
                <a:cs typeface="+mj-cs"/>
                <a:sym typeface="Helvetica"/>
              </a:defRPr>
            </a:pPr>
            <a:r>
              <a:rPr sz="1700" dirty="0">
                <a:latin typeface="Calibri" panose="020F0502020204030204" pitchFamily="34" charset="0"/>
                <a:cs typeface="Calibri" panose="020F0502020204030204" pitchFamily="34" charset="0"/>
              </a:rPr>
              <a:t>MA-</a:t>
            </a:r>
            <a:r>
              <a:rPr sz="1700" dirty="0" err="1">
                <a:latin typeface="Calibri" panose="020F0502020204030204" pitchFamily="34" charset="0"/>
                <a:cs typeface="Calibri" panose="020F0502020204030204" pitchFamily="34" charset="0"/>
              </a:rPr>
              <a:t>Fachstudienberatung</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Pr</a:t>
            </a:r>
            <a:r>
              <a:rPr lang="de-DE" sz="1700" dirty="0" err="1">
                <a:latin typeface="Calibri" panose="020F0502020204030204" pitchFamily="34" charset="0"/>
                <a:cs typeface="Calibri" panose="020F0502020204030204" pitchFamily="34" charset="0"/>
              </a:rPr>
              <a:t>of</a:t>
            </a:r>
            <a:r>
              <a:rPr lang="de-DE" sz="1700" dirty="0">
                <a:latin typeface="Calibri" panose="020F0502020204030204" pitchFamily="34" charset="0"/>
                <a:cs typeface="Calibri" panose="020F0502020204030204" pitchFamily="34" charset="0"/>
              </a:rPr>
              <a:t>.</a:t>
            </a:r>
            <a:r>
              <a:rPr sz="1700" dirty="0">
                <a:latin typeface="Calibri" panose="020F0502020204030204" pitchFamily="34" charset="0"/>
                <a:cs typeface="Calibri" panose="020F0502020204030204" pitchFamily="34" charset="0"/>
              </a:rPr>
              <a:t> Dr. Marcel </a:t>
            </a:r>
            <a:r>
              <a:rPr sz="1700" dirty="0" err="1">
                <a:latin typeface="Calibri" panose="020F0502020204030204" pitchFamily="34" charset="0"/>
                <a:cs typeface="Calibri" panose="020F0502020204030204" pitchFamily="34" charset="0"/>
              </a:rPr>
              <a:t>Krings</a:t>
            </a:r>
            <a:br>
              <a:rPr lang="de-DE" sz="1700" dirty="0">
                <a:latin typeface="Calibri" panose="020F0502020204030204" pitchFamily="34" charset="0"/>
                <a:cs typeface="Calibri" panose="020F0502020204030204" pitchFamily="34" charset="0"/>
              </a:rPr>
            </a:br>
            <a:r>
              <a:rPr sz="1700" dirty="0">
                <a:latin typeface="Calibri" panose="020F0502020204030204" pitchFamily="34" charset="0"/>
                <a:cs typeface="Calibri" panose="020F0502020204030204" pitchFamily="34" charset="0"/>
              </a:rPr>
              <a:t>(</a:t>
            </a:r>
            <a:r>
              <a:rPr sz="1700" u="sng" dirty="0">
                <a:solidFill>
                  <a:srgbClr val="0000FF"/>
                </a:solidFill>
                <a:uFill>
                  <a:solidFill>
                    <a:srgbClr val="0000FF"/>
                  </a:solidFill>
                </a:uFill>
                <a:latin typeface="Calibri" panose="020F0502020204030204" pitchFamily="34" charset="0"/>
                <a:cs typeface="Calibri" panose="020F0502020204030204" pitchFamily="34" charset="0"/>
                <a:hlinkClick r:id="rId3"/>
              </a:rPr>
              <a:t>marcel.krings@gs.uni-heidelberg.de</a:t>
            </a:r>
            <a:r>
              <a:rPr sz="1700" dirty="0">
                <a:latin typeface="Calibri" panose="020F0502020204030204" pitchFamily="34" charset="0"/>
                <a:cs typeface="Calibri" panose="020F0502020204030204" pitchFamily="34" charset="0"/>
              </a:rPr>
              <a:t>) </a:t>
            </a:r>
          </a:p>
          <a:p>
            <a:pPr marL="150394" indent="-150394" defTabSz="457200">
              <a:lnSpc>
                <a:spcPts val="3500"/>
              </a:lnSpc>
              <a:spcBef>
                <a:spcPts val="1200"/>
              </a:spcBef>
              <a:buSzPct val="100000"/>
              <a:buChar char="•"/>
              <a:defRPr sz="1500">
                <a:latin typeface="+mj-lt"/>
                <a:ea typeface="+mj-ea"/>
                <a:cs typeface="+mj-cs"/>
                <a:sym typeface="Helvetica"/>
              </a:defRPr>
            </a:pPr>
            <a:endParaRPr dirty="0"/>
          </a:p>
          <a:p>
            <a:pPr marL="150394" indent="-150394" defTabSz="457200">
              <a:lnSpc>
                <a:spcPts val="3500"/>
              </a:lnSpc>
              <a:spcBef>
                <a:spcPts val="1200"/>
              </a:spcBef>
              <a:buSzPct val="100000"/>
              <a:buChar char="•"/>
              <a:defRPr sz="1500">
                <a:latin typeface="+mj-lt"/>
                <a:ea typeface="+mj-ea"/>
                <a:cs typeface="+mj-cs"/>
                <a:sym typeface="Helvetica"/>
              </a:defRPr>
            </a:pPr>
            <a:endParaRPr dirty="0"/>
          </a:p>
          <a:p>
            <a:pPr defTabSz="457200">
              <a:lnSpc>
                <a:spcPts val="3500"/>
              </a:lnSpc>
              <a:spcBef>
                <a:spcPts val="1200"/>
              </a:spcBef>
              <a:defRPr sz="1500">
                <a:latin typeface="+mj-lt"/>
                <a:ea typeface="+mj-ea"/>
                <a:cs typeface="+mj-cs"/>
                <a:sym typeface="Helvetica"/>
              </a:defRPr>
            </a:pPr>
            <a:r>
              <a:rPr dirty="0"/>
              <a:t> </a:t>
            </a:r>
            <a:br>
              <a:rPr dirty="0"/>
            </a:br>
            <a:endParaRPr dirty="0"/>
          </a:p>
          <a:p>
            <a:pPr defTabSz="457200">
              <a:lnSpc>
                <a:spcPts val="3500"/>
              </a:lnSpc>
              <a:spcBef>
                <a:spcPts val="1200"/>
              </a:spcBef>
              <a:defRPr sz="1500">
                <a:latin typeface="+mj-lt"/>
                <a:ea typeface="+mj-ea"/>
                <a:cs typeface="+mj-cs"/>
                <a:sym typeface="Helvetica"/>
              </a:defRPr>
            </a:pPr>
            <a:br>
              <a:rPr dirty="0"/>
            </a:br>
            <a:endParaRPr sz="1200" dirty="0"/>
          </a:p>
        </p:txBody>
      </p:sp>
      <p:sp>
        <p:nvSpPr>
          <p:cNvPr id="376" name="Master „Germanistik“"/>
          <p:cNvSpPr txBox="1">
            <a:spLocks noGrp="1"/>
          </p:cNvSpPr>
          <p:nvPr>
            <p:ph type="title" idx="4294967295"/>
          </p:nvPr>
        </p:nvSpPr>
        <p:spPr>
          <a:xfrm>
            <a:off x="366688" y="421117"/>
            <a:ext cx="7772400" cy="1251921"/>
          </a:xfrm>
          <a:prstGeom prst="rect">
            <a:avLst/>
          </a:prstGeom>
        </p:spPr>
        <p:txBody>
          <a:bodyPr/>
          <a:lstStyle/>
          <a:p>
            <a:r>
              <a:rPr sz="3500" dirty="0">
                <a:latin typeface="Calibri" panose="020F0502020204030204" pitchFamily="34" charset="0"/>
                <a:cs typeface="Calibri" panose="020F0502020204030204" pitchFamily="34" charset="0"/>
              </a:rPr>
              <a:t>Master „</a:t>
            </a:r>
            <a:r>
              <a:rPr sz="3500" dirty="0" err="1">
                <a:latin typeface="Calibri" panose="020F0502020204030204" pitchFamily="34" charset="0"/>
                <a:cs typeface="Calibri" panose="020F0502020204030204" pitchFamily="34" charset="0"/>
              </a:rPr>
              <a:t>Germanistik</a:t>
            </a:r>
            <a:r>
              <a:rPr sz="3500" dirty="0">
                <a:latin typeface="Calibri" panose="020F0502020204030204" pitchFamily="34" charset="0"/>
                <a:cs typeface="Calibri" panose="020F0502020204030204" pitchFamily="34" charset="0"/>
              </a:rPr>
              <a:t>“</a:t>
            </a:r>
          </a:p>
        </p:txBody>
      </p:sp>
      <p:sp>
        <p:nvSpPr>
          <p:cNvPr id="2" name="Foliennummernplatzhalter 1">
            <a:extLst>
              <a:ext uri="{FF2B5EF4-FFF2-40B4-BE49-F238E27FC236}">
                <a16:creationId xmlns:a16="http://schemas.microsoft.com/office/drawing/2014/main" id="{9B91887E-0FE0-364B-BBFE-63638A8711BF}"/>
              </a:ext>
            </a:extLst>
          </p:cNvPr>
          <p:cNvSpPr>
            <a:spLocks noGrp="1"/>
          </p:cNvSpPr>
          <p:nvPr>
            <p:ph type="sldNum" sz="quarter" idx="2"/>
          </p:nvPr>
        </p:nvSpPr>
        <p:spPr/>
        <p:txBody>
          <a:bodyPr/>
          <a:lstStyle/>
          <a:p>
            <a:fld id="{86CB4B4D-7CA3-9044-876B-883B54F8677D}" type="slidenum">
              <a:rPr lang="de-DE" smtClean="0"/>
              <a:t>77</a:t>
            </a:fld>
            <a:endParaRPr lang="de-DE"/>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Master „Mittelalterstudien“"/>
          <p:cNvSpPr txBox="1">
            <a:spLocks noGrp="1"/>
          </p:cNvSpPr>
          <p:nvPr>
            <p:ph type="title" idx="4294967295"/>
          </p:nvPr>
        </p:nvSpPr>
        <p:spPr>
          <a:xfrm>
            <a:off x="431800" y="420092"/>
            <a:ext cx="7772400" cy="1251921"/>
          </a:xfrm>
          <a:prstGeom prst="rect">
            <a:avLst/>
          </a:prstGeom>
        </p:spPr>
        <p:txBody>
          <a:bodyPr/>
          <a:lstStyle/>
          <a:p>
            <a:r>
              <a:rPr sz="3500" dirty="0">
                <a:latin typeface="Calibri" panose="020F0502020204030204" pitchFamily="34" charset="0"/>
                <a:cs typeface="Calibri" panose="020F0502020204030204" pitchFamily="34" charset="0"/>
              </a:rPr>
              <a:t>Master „</a:t>
            </a:r>
            <a:r>
              <a:rPr sz="3500" dirty="0" err="1">
                <a:latin typeface="Calibri" panose="020F0502020204030204" pitchFamily="34" charset="0"/>
                <a:cs typeface="Calibri" panose="020F0502020204030204" pitchFamily="34" charset="0"/>
              </a:rPr>
              <a:t>Mittelalterstudien</a:t>
            </a:r>
            <a:r>
              <a:rPr sz="3500" dirty="0">
                <a:latin typeface="Calibri" panose="020F0502020204030204" pitchFamily="34" charset="0"/>
                <a:cs typeface="Calibri" panose="020F0502020204030204" pitchFamily="34" charset="0"/>
              </a:rPr>
              <a:t>“</a:t>
            </a:r>
          </a:p>
        </p:txBody>
      </p:sp>
      <p:sp>
        <p:nvSpPr>
          <p:cNvPr id="384" name="Eine transdisziplinäre Ausrichtung will der &quot;Heidelberger Mittelalter Master&quot; fruchtbar machen. Er deckt die kulturellen, bis heute formativ wirkenden Traditionen der drei großen, in Europa wirkenden Religionen – Christentum, Judentum, Islam – ab.…"/>
          <p:cNvSpPr txBox="1">
            <a:spLocks noGrp="1"/>
          </p:cNvSpPr>
          <p:nvPr>
            <p:ph type="body" idx="4294967295"/>
          </p:nvPr>
        </p:nvSpPr>
        <p:spPr>
          <a:xfrm>
            <a:off x="431800" y="1200463"/>
            <a:ext cx="7772400" cy="4965701"/>
          </a:xfrm>
          <a:prstGeom prst="rect">
            <a:avLst/>
          </a:prstGeom>
        </p:spPr>
        <p:txBody>
          <a:bodyPr/>
          <a:lstStyle/>
          <a:p>
            <a:pPr marL="144479" indent="-144479" defTabSz="457200">
              <a:buSzPct val="100000"/>
              <a:buChar char="•"/>
              <a:defRPr sz="1441">
                <a:latin typeface="+mn-lt"/>
                <a:ea typeface="+mn-ea"/>
                <a:cs typeface="+mn-cs"/>
                <a:sym typeface="Arial"/>
              </a:defRPr>
            </a:pPr>
            <a:r>
              <a:rPr sz="1700" dirty="0">
                <a:latin typeface="Calibri" panose="020F0502020204030204" pitchFamily="34" charset="0"/>
                <a:cs typeface="Calibri" panose="020F0502020204030204" pitchFamily="34" charset="0"/>
              </a:rPr>
              <a:t>Eine </a:t>
            </a:r>
            <a:r>
              <a:rPr sz="1700" dirty="0" err="1">
                <a:latin typeface="Calibri" panose="020F0502020204030204" pitchFamily="34" charset="0"/>
                <a:cs typeface="Calibri" panose="020F0502020204030204" pitchFamily="34" charset="0"/>
              </a:rPr>
              <a:t>transdisziplinäre</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Ausrichtung</a:t>
            </a:r>
            <a:r>
              <a:rPr sz="1700" dirty="0">
                <a:latin typeface="Calibri" panose="020F0502020204030204" pitchFamily="34" charset="0"/>
                <a:cs typeface="Calibri" panose="020F0502020204030204" pitchFamily="34" charset="0"/>
              </a:rPr>
              <a:t> will der "Heidelberger </a:t>
            </a:r>
            <a:r>
              <a:rPr sz="1700" dirty="0" err="1">
                <a:latin typeface="Calibri" panose="020F0502020204030204" pitchFamily="34" charset="0"/>
                <a:cs typeface="Calibri" panose="020F0502020204030204" pitchFamily="34" charset="0"/>
              </a:rPr>
              <a:t>Mittelalter</a:t>
            </a:r>
            <a:r>
              <a:rPr sz="1700" dirty="0">
                <a:latin typeface="Calibri" panose="020F0502020204030204" pitchFamily="34" charset="0"/>
                <a:cs typeface="Calibri" panose="020F0502020204030204" pitchFamily="34" charset="0"/>
              </a:rPr>
              <a:t> Master" </a:t>
            </a:r>
            <a:r>
              <a:rPr sz="1700" dirty="0" err="1">
                <a:latin typeface="Calibri" panose="020F0502020204030204" pitchFamily="34" charset="0"/>
                <a:cs typeface="Calibri" panose="020F0502020204030204" pitchFamily="34" charset="0"/>
              </a:rPr>
              <a:t>fruchtbar</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machen</a:t>
            </a:r>
            <a:r>
              <a:rPr sz="1700" dirty="0">
                <a:latin typeface="Calibri" panose="020F0502020204030204" pitchFamily="34" charset="0"/>
                <a:cs typeface="Calibri" panose="020F0502020204030204" pitchFamily="34" charset="0"/>
              </a:rPr>
              <a:t>. Er </a:t>
            </a:r>
            <a:r>
              <a:rPr sz="1700" dirty="0" err="1">
                <a:latin typeface="Calibri" panose="020F0502020204030204" pitchFamily="34" charset="0"/>
                <a:cs typeface="Calibri" panose="020F0502020204030204" pitchFamily="34" charset="0"/>
              </a:rPr>
              <a:t>deckt</a:t>
            </a:r>
            <a:r>
              <a:rPr sz="1700" dirty="0">
                <a:latin typeface="Calibri" panose="020F0502020204030204" pitchFamily="34" charset="0"/>
                <a:cs typeface="Calibri" panose="020F0502020204030204" pitchFamily="34" charset="0"/>
              </a:rPr>
              <a:t> die </a:t>
            </a:r>
            <a:r>
              <a:rPr sz="1700" dirty="0" err="1">
                <a:latin typeface="Calibri" panose="020F0502020204030204" pitchFamily="34" charset="0"/>
                <a:cs typeface="Calibri" panose="020F0502020204030204" pitchFamily="34" charset="0"/>
              </a:rPr>
              <a:t>kulturellen</a:t>
            </a:r>
            <a:r>
              <a:rPr sz="1700" dirty="0">
                <a:latin typeface="Calibri" panose="020F0502020204030204" pitchFamily="34" charset="0"/>
                <a:cs typeface="Calibri" panose="020F0502020204030204" pitchFamily="34" charset="0"/>
              </a:rPr>
              <a:t>, bis </a:t>
            </a:r>
            <a:r>
              <a:rPr sz="1700" dirty="0" err="1">
                <a:latin typeface="Calibri" panose="020F0502020204030204" pitchFamily="34" charset="0"/>
                <a:cs typeface="Calibri" panose="020F0502020204030204" pitchFamily="34" charset="0"/>
              </a:rPr>
              <a:t>heute</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formativ</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wirkenden</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Traditionen</a:t>
            </a:r>
            <a:r>
              <a:rPr sz="1700" dirty="0">
                <a:latin typeface="Calibri" panose="020F0502020204030204" pitchFamily="34" charset="0"/>
                <a:cs typeface="Calibri" panose="020F0502020204030204" pitchFamily="34" charset="0"/>
              </a:rPr>
              <a:t> der </a:t>
            </a:r>
            <a:r>
              <a:rPr sz="1700" dirty="0" err="1">
                <a:latin typeface="Calibri" panose="020F0502020204030204" pitchFamily="34" charset="0"/>
                <a:cs typeface="Calibri" panose="020F0502020204030204" pitchFamily="34" charset="0"/>
              </a:rPr>
              <a:t>drei</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großen</a:t>
            </a:r>
            <a:r>
              <a:rPr sz="1700" dirty="0">
                <a:latin typeface="Calibri" panose="020F0502020204030204" pitchFamily="34" charset="0"/>
                <a:cs typeface="Calibri" panose="020F0502020204030204" pitchFamily="34" charset="0"/>
              </a:rPr>
              <a:t>, in Europa </a:t>
            </a:r>
            <a:r>
              <a:rPr sz="1700" dirty="0" err="1">
                <a:latin typeface="Calibri" panose="020F0502020204030204" pitchFamily="34" charset="0"/>
                <a:cs typeface="Calibri" panose="020F0502020204030204" pitchFamily="34" charset="0"/>
              </a:rPr>
              <a:t>wirkenden</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Religionen</a:t>
            </a:r>
            <a:r>
              <a:rPr sz="1700" dirty="0">
                <a:latin typeface="Calibri" panose="020F0502020204030204" pitchFamily="34" charset="0"/>
                <a:cs typeface="Calibri" panose="020F0502020204030204" pitchFamily="34" charset="0"/>
              </a:rPr>
              <a:t> – </a:t>
            </a:r>
            <a:r>
              <a:rPr sz="1700" dirty="0" err="1">
                <a:latin typeface="Calibri" panose="020F0502020204030204" pitchFamily="34" charset="0"/>
                <a:cs typeface="Calibri" panose="020F0502020204030204" pitchFamily="34" charset="0"/>
              </a:rPr>
              <a:t>Christentum</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Judentum</a:t>
            </a:r>
            <a:r>
              <a:rPr sz="1700" dirty="0">
                <a:latin typeface="Calibri" panose="020F0502020204030204" pitchFamily="34" charset="0"/>
                <a:cs typeface="Calibri" panose="020F0502020204030204" pitchFamily="34" charset="0"/>
              </a:rPr>
              <a:t>, Islam – ab.</a:t>
            </a:r>
          </a:p>
          <a:p>
            <a:pPr marL="144479" indent="-144479" defTabSz="457200">
              <a:buSzPct val="100000"/>
              <a:buChar char="•"/>
              <a:defRPr sz="1441">
                <a:latin typeface="+mn-lt"/>
                <a:ea typeface="+mn-ea"/>
                <a:cs typeface="+mn-cs"/>
                <a:sym typeface="Arial"/>
              </a:defRPr>
            </a:pPr>
            <a:endParaRPr sz="1700" dirty="0">
              <a:latin typeface="Calibri" panose="020F0502020204030204" pitchFamily="34" charset="0"/>
              <a:cs typeface="Calibri" panose="020F0502020204030204" pitchFamily="34" charset="0"/>
            </a:endParaRPr>
          </a:p>
          <a:p>
            <a:pPr marL="144479" indent="-144479" defTabSz="457200">
              <a:buSzPct val="100000"/>
              <a:buChar char="•"/>
              <a:defRPr sz="1441">
                <a:latin typeface="+mn-lt"/>
                <a:ea typeface="+mn-ea"/>
                <a:cs typeface="+mn-cs"/>
                <a:sym typeface="Arial"/>
              </a:defRPr>
            </a:pPr>
            <a:r>
              <a:rPr sz="1700" dirty="0">
                <a:latin typeface="Calibri" panose="020F0502020204030204" pitchFamily="34" charset="0"/>
                <a:cs typeface="Calibri" panose="020F0502020204030204" pitchFamily="34" charset="0"/>
              </a:rPr>
              <a:t>Der </a:t>
            </a:r>
            <a:r>
              <a:rPr sz="1700" dirty="0" err="1">
                <a:latin typeface="Calibri" panose="020F0502020204030204" pitchFamily="34" charset="0"/>
                <a:cs typeface="Calibri" panose="020F0502020204030204" pitchFamily="34" charset="0"/>
              </a:rPr>
              <a:t>zweijährige</a:t>
            </a:r>
            <a:r>
              <a:rPr sz="1700" dirty="0">
                <a:latin typeface="Calibri" panose="020F0502020204030204" pitchFamily="34" charset="0"/>
                <a:cs typeface="Calibri" panose="020F0502020204030204" pitchFamily="34" charset="0"/>
              </a:rPr>
              <a:t> Master-</a:t>
            </a:r>
            <a:r>
              <a:rPr sz="1700" dirty="0" err="1">
                <a:latin typeface="Calibri" panose="020F0502020204030204" pitchFamily="34" charset="0"/>
                <a:cs typeface="Calibri" panose="020F0502020204030204" pitchFamily="34" charset="0"/>
              </a:rPr>
              <a:t>Studiengang</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mit</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philologischen</a:t>
            </a:r>
            <a:r>
              <a:rPr sz="1700" dirty="0">
                <a:latin typeface="Calibri" panose="020F0502020204030204" pitchFamily="34" charset="0"/>
                <a:cs typeface="Calibri" panose="020F0502020204030204" pitchFamily="34" charset="0"/>
              </a:rPr>
              <a:t> und </a:t>
            </a:r>
            <a:r>
              <a:rPr sz="1700" dirty="0" err="1">
                <a:latin typeface="Calibri" panose="020F0502020204030204" pitchFamily="34" charset="0"/>
                <a:cs typeface="Calibri" panose="020F0502020204030204" pitchFamily="34" charset="0"/>
              </a:rPr>
              <a:t>kulturwissenschaftlichen</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Schwerpunkten</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wird</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gemeinsam</a:t>
            </a:r>
            <a:r>
              <a:rPr sz="1700" dirty="0">
                <a:latin typeface="Calibri" panose="020F0502020204030204" pitchFamily="34" charset="0"/>
                <a:cs typeface="Calibri" panose="020F0502020204030204" pitchFamily="34" charset="0"/>
              </a:rPr>
              <a:t> von der Universität Heidelberg und der Hochschule für </a:t>
            </a:r>
            <a:r>
              <a:rPr sz="1700" dirty="0" err="1">
                <a:latin typeface="Calibri" panose="020F0502020204030204" pitchFamily="34" charset="0"/>
                <a:cs typeface="Calibri" panose="020F0502020204030204" pitchFamily="34" charset="0"/>
              </a:rPr>
              <a:t>Jüdische</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Studien</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ausgerichtet</a:t>
            </a:r>
            <a:r>
              <a:rPr sz="1700" dirty="0">
                <a:latin typeface="Calibri" panose="020F0502020204030204" pitchFamily="34" charset="0"/>
                <a:cs typeface="Calibri" panose="020F0502020204030204" pitchFamily="34" charset="0"/>
              </a:rPr>
              <a:t>. </a:t>
            </a:r>
          </a:p>
          <a:p>
            <a:pPr marL="144479" indent="-144479" defTabSz="457200">
              <a:buSzPct val="100000"/>
              <a:buChar char="•"/>
              <a:defRPr sz="1441">
                <a:latin typeface="+mn-lt"/>
                <a:ea typeface="+mn-ea"/>
                <a:cs typeface="+mn-cs"/>
                <a:sym typeface="Arial"/>
              </a:defRPr>
            </a:pPr>
            <a:endParaRPr sz="1700" dirty="0">
              <a:latin typeface="Calibri" panose="020F0502020204030204" pitchFamily="34" charset="0"/>
              <a:cs typeface="Calibri" panose="020F0502020204030204" pitchFamily="34" charset="0"/>
            </a:endParaRPr>
          </a:p>
          <a:p>
            <a:pPr marL="144479" indent="-144479" defTabSz="457200">
              <a:buSzPct val="100000"/>
              <a:buChar char="•"/>
              <a:defRPr sz="1441">
                <a:latin typeface="+mn-lt"/>
                <a:ea typeface="+mn-ea"/>
                <a:cs typeface="+mn-cs"/>
                <a:sym typeface="Arial"/>
              </a:defRPr>
            </a:pPr>
            <a:r>
              <a:rPr sz="1700" dirty="0" err="1">
                <a:latin typeface="Calibri" panose="020F0502020204030204" pitchFamily="34" charset="0"/>
                <a:cs typeface="Calibri" panose="020F0502020204030204" pitchFamily="34" charset="0"/>
              </a:rPr>
              <a:t>Beteiligt</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sind</a:t>
            </a:r>
            <a:r>
              <a:rPr sz="1700" dirty="0">
                <a:latin typeface="Calibri" panose="020F0502020204030204" pitchFamily="34" charset="0"/>
                <a:cs typeface="Calibri" panose="020F0502020204030204" pitchFamily="34" charset="0"/>
              </a:rPr>
              <a:t> Institute der </a:t>
            </a:r>
            <a:r>
              <a:rPr sz="1700" dirty="0" err="1">
                <a:latin typeface="Calibri" panose="020F0502020204030204" pitchFamily="34" charset="0"/>
                <a:cs typeface="Calibri" panose="020F0502020204030204" pitchFamily="34" charset="0"/>
              </a:rPr>
              <a:t>Philosophischen</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Fakultät</a:t>
            </a:r>
            <a:r>
              <a:rPr sz="1700" dirty="0">
                <a:latin typeface="Calibri" panose="020F0502020204030204" pitchFamily="34" charset="0"/>
                <a:cs typeface="Calibri" panose="020F0502020204030204" pitchFamily="34" charset="0"/>
              </a:rPr>
              <a:t> und der </a:t>
            </a:r>
            <a:r>
              <a:rPr sz="1700" dirty="0" err="1">
                <a:latin typeface="Calibri" panose="020F0502020204030204" pitchFamily="34" charset="0"/>
                <a:cs typeface="Calibri" panose="020F0502020204030204" pitchFamily="34" charset="0"/>
              </a:rPr>
              <a:t>Neuphilologischen</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Fakultät</a:t>
            </a:r>
            <a:r>
              <a:rPr sz="1700" dirty="0">
                <a:latin typeface="Calibri" panose="020F0502020204030204" pitchFamily="34" charset="0"/>
                <a:cs typeface="Calibri" panose="020F0502020204030204" pitchFamily="34" charset="0"/>
              </a:rPr>
              <a:t> der Universität Heidelberg </a:t>
            </a:r>
            <a:r>
              <a:rPr sz="1700" dirty="0" err="1">
                <a:latin typeface="Calibri" panose="020F0502020204030204" pitchFamily="34" charset="0"/>
                <a:cs typeface="Calibri" panose="020F0502020204030204" pitchFamily="34" charset="0"/>
              </a:rPr>
              <a:t>sowie</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einschlägige</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Fächer</a:t>
            </a:r>
            <a:r>
              <a:rPr sz="1700" dirty="0">
                <a:latin typeface="Calibri" panose="020F0502020204030204" pitchFamily="34" charset="0"/>
                <a:cs typeface="Calibri" panose="020F0502020204030204" pitchFamily="34" charset="0"/>
              </a:rPr>
              <a:t> der Hochschule für </a:t>
            </a:r>
            <a:r>
              <a:rPr sz="1700" dirty="0" err="1">
                <a:latin typeface="Calibri" panose="020F0502020204030204" pitchFamily="34" charset="0"/>
                <a:cs typeface="Calibri" panose="020F0502020204030204" pitchFamily="34" charset="0"/>
              </a:rPr>
              <a:t>Jüdische</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Studien</a:t>
            </a:r>
            <a:r>
              <a:rPr sz="1700" dirty="0">
                <a:latin typeface="Calibri" panose="020F0502020204030204" pitchFamily="34" charset="0"/>
                <a:cs typeface="Calibri" panose="020F0502020204030204" pitchFamily="34" charset="0"/>
              </a:rPr>
              <a:t> Heidelberg.</a:t>
            </a:r>
          </a:p>
          <a:p>
            <a:pPr marL="150394" indent="-150394" defTabSz="457200">
              <a:lnSpc>
                <a:spcPts val="3500"/>
              </a:lnSpc>
              <a:spcBef>
                <a:spcPts val="1200"/>
              </a:spcBef>
              <a:buSzPct val="100000"/>
              <a:buChar char="•"/>
              <a:defRPr sz="1500">
                <a:latin typeface="+mj-lt"/>
                <a:ea typeface="+mj-ea"/>
                <a:cs typeface="+mj-cs"/>
                <a:sym typeface="Helvetica"/>
              </a:defRPr>
            </a:pPr>
            <a:r>
              <a:rPr sz="1700" dirty="0" err="1">
                <a:latin typeface="Calibri" panose="020F0502020204030204" pitchFamily="34" charset="0"/>
                <a:cs typeface="Calibri" panose="020F0502020204030204" pitchFamily="34" charset="0"/>
              </a:rPr>
              <a:t>Regelstudienzeit</a:t>
            </a:r>
            <a:r>
              <a:rPr sz="1700" dirty="0">
                <a:latin typeface="Calibri" panose="020F0502020204030204" pitchFamily="34" charset="0"/>
                <a:cs typeface="Calibri" panose="020F0502020204030204" pitchFamily="34" charset="0"/>
              </a:rPr>
              <a:t>: vier Semester</a:t>
            </a:r>
            <a:r>
              <a:rPr lang="de-DE" sz="1700" dirty="0">
                <a:latin typeface="Calibri" panose="020F0502020204030204" pitchFamily="34" charset="0"/>
                <a:cs typeface="Calibri" panose="020F0502020204030204" pitchFamily="34" charset="0"/>
              </a:rPr>
              <a:t> mit </a:t>
            </a:r>
            <a:r>
              <a:rPr sz="1700" dirty="0" err="1">
                <a:latin typeface="Calibri" panose="020F0502020204030204" pitchFamily="34" charset="0"/>
                <a:cs typeface="Calibri" panose="020F0502020204030204" pitchFamily="34" charset="0"/>
              </a:rPr>
              <a:t>Abschluss</a:t>
            </a:r>
            <a:r>
              <a:rPr sz="1700" dirty="0">
                <a:latin typeface="Calibri" panose="020F0502020204030204" pitchFamily="34" charset="0"/>
                <a:cs typeface="Calibri" panose="020F0502020204030204" pitchFamily="34" charset="0"/>
              </a:rPr>
              <a:t>: Master of Arts</a:t>
            </a:r>
            <a:endParaRPr lang="de-DE" sz="1700" dirty="0">
              <a:latin typeface="Calibri" panose="020F0502020204030204" pitchFamily="34" charset="0"/>
              <a:cs typeface="Calibri" panose="020F0502020204030204" pitchFamily="34" charset="0"/>
            </a:endParaRPr>
          </a:p>
          <a:p>
            <a:pPr marL="150394" indent="-150394" defTabSz="457200">
              <a:lnSpc>
                <a:spcPts val="3500"/>
              </a:lnSpc>
              <a:spcBef>
                <a:spcPts val="1200"/>
              </a:spcBef>
              <a:buSzPct val="100000"/>
              <a:buChar char="•"/>
              <a:defRPr sz="1500">
                <a:latin typeface="+mj-lt"/>
                <a:ea typeface="+mj-ea"/>
                <a:cs typeface="+mj-cs"/>
                <a:sym typeface="Helvetica"/>
              </a:defRPr>
            </a:pPr>
            <a:r>
              <a:rPr lang="de-DE" sz="1700" dirty="0">
                <a:latin typeface="Calibri" panose="020F0502020204030204" pitchFamily="34" charset="0"/>
                <a:cs typeface="Calibri" panose="020F0502020204030204" pitchFamily="34" charset="0"/>
                <a:hlinkClick r:id="rId2"/>
              </a:rPr>
              <a:t>https://www.uni-heidelberg.de/fakultaeten/philosophie/zegk/hmm/</a:t>
            </a:r>
            <a:endParaRPr sz="1700" dirty="0">
              <a:latin typeface="Calibri" panose="020F0502020204030204" pitchFamily="34" charset="0"/>
              <a:cs typeface="Calibri" panose="020F0502020204030204" pitchFamily="34" charset="0"/>
            </a:endParaRPr>
          </a:p>
          <a:p>
            <a:pPr marL="150394" indent="-150394" defTabSz="457200">
              <a:lnSpc>
                <a:spcPts val="3500"/>
              </a:lnSpc>
              <a:spcBef>
                <a:spcPts val="1200"/>
              </a:spcBef>
              <a:buSzPct val="100000"/>
              <a:buChar char="•"/>
              <a:defRPr sz="1500">
                <a:latin typeface="+mj-lt"/>
                <a:ea typeface="+mj-ea"/>
                <a:cs typeface="+mj-cs"/>
                <a:sym typeface="Helvetica"/>
              </a:defRPr>
            </a:pPr>
            <a:r>
              <a:rPr sz="1700" dirty="0">
                <a:latin typeface="Calibri" panose="020F0502020204030204" pitchFamily="34" charset="0"/>
                <a:cs typeface="Calibri" panose="020F0502020204030204" pitchFamily="34" charset="0"/>
              </a:rPr>
              <a:t>MA-</a:t>
            </a:r>
            <a:r>
              <a:rPr sz="1700" dirty="0" err="1">
                <a:latin typeface="Calibri" panose="020F0502020204030204" pitchFamily="34" charset="0"/>
                <a:cs typeface="Calibri" panose="020F0502020204030204" pitchFamily="34" charset="0"/>
              </a:rPr>
              <a:t>Fachstudienberatung</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Pr</a:t>
            </a:r>
            <a:r>
              <a:rPr lang="de-DE" sz="1700" dirty="0" err="1">
                <a:latin typeface="Calibri" panose="020F0502020204030204" pitchFamily="34" charset="0"/>
                <a:cs typeface="Calibri" panose="020F0502020204030204" pitchFamily="34" charset="0"/>
              </a:rPr>
              <a:t>of</a:t>
            </a:r>
            <a:r>
              <a:rPr lang="de-DE" sz="1700" dirty="0">
                <a:latin typeface="Calibri" panose="020F0502020204030204" pitchFamily="34" charset="0"/>
                <a:cs typeface="Calibri" panose="020F0502020204030204" pitchFamily="34" charset="0"/>
              </a:rPr>
              <a:t>.</a:t>
            </a:r>
            <a:r>
              <a:rPr sz="1700" dirty="0">
                <a:latin typeface="Calibri" panose="020F0502020204030204" pitchFamily="34" charset="0"/>
                <a:cs typeface="Calibri" panose="020F0502020204030204" pitchFamily="34" charset="0"/>
              </a:rPr>
              <a:t> Dr. Marcel </a:t>
            </a:r>
            <a:r>
              <a:rPr sz="1700" dirty="0" err="1">
                <a:latin typeface="Calibri" panose="020F0502020204030204" pitchFamily="34" charset="0"/>
                <a:cs typeface="Calibri" panose="020F0502020204030204" pitchFamily="34" charset="0"/>
              </a:rPr>
              <a:t>Krings</a:t>
            </a:r>
            <a:r>
              <a:rPr sz="1700" dirty="0">
                <a:latin typeface="Calibri" panose="020F0502020204030204" pitchFamily="34" charset="0"/>
                <a:cs typeface="Calibri" panose="020F0502020204030204" pitchFamily="34" charset="0"/>
              </a:rPr>
              <a:t> </a:t>
            </a:r>
            <a:br>
              <a:rPr lang="de-DE" sz="1700" dirty="0">
                <a:latin typeface="Calibri" panose="020F0502020204030204" pitchFamily="34" charset="0"/>
                <a:cs typeface="Calibri" panose="020F0502020204030204" pitchFamily="34" charset="0"/>
              </a:rPr>
            </a:br>
            <a:r>
              <a:rPr sz="1700" dirty="0">
                <a:latin typeface="Calibri" panose="020F0502020204030204" pitchFamily="34" charset="0"/>
                <a:cs typeface="Calibri" panose="020F0502020204030204" pitchFamily="34" charset="0"/>
              </a:rPr>
              <a:t>(</a:t>
            </a:r>
            <a:r>
              <a:rPr sz="1700" u="sng" dirty="0">
                <a:solidFill>
                  <a:srgbClr val="0000FF"/>
                </a:solidFill>
                <a:uFill>
                  <a:solidFill>
                    <a:srgbClr val="0000FF"/>
                  </a:solidFill>
                </a:uFill>
                <a:latin typeface="Calibri" panose="020F0502020204030204" pitchFamily="34" charset="0"/>
                <a:cs typeface="Calibri" panose="020F0502020204030204" pitchFamily="34" charset="0"/>
                <a:hlinkClick r:id="rId3"/>
              </a:rPr>
              <a:t>marcel.krings@gs.uni-heidelberg.de</a:t>
            </a:r>
            <a:r>
              <a:rPr sz="1700" dirty="0">
                <a:latin typeface="Calibri" panose="020F0502020204030204" pitchFamily="34" charset="0"/>
                <a:cs typeface="Calibri" panose="020F0502020204030204" pitchFamily="34" charset="0"/>
              </a:rPr>
              <a:t>)</a:t>
            </a:r>
          </a:p>
          <a:p>
            <a:pPr defTabSz="457200">
              <a:defRPr sz="1440" b="1">
                <a:solidFill>
                  <a:srgbClr val="333333"/>
                </a:solidFill>
                <a:latin typeface="+mn-lt"/>
                <a:ea typeface="+mn-ea"/>
                <a:cs typeface="+mn-cs"/>
                <a:sym typeface="Arial"/>
              </a:defRPr>
            </a:pPr>
            <a:endParaRPr dirty="0"/>
          </a:p>
          <a:p>
            <a:pPr defTabSz="457200">
              <a:defRPr sz="1440" b="1">
                <a:solidFill>
                  <a:srgbClr val="333333"/>
                </a:solidFill>
                <a:latin typeface="+mn-lt"/>
                <a:ea typeface="+mn-ea"/>
                <a:cs typeface="+mn-cs"/>
                <a:sym typeface="Arial"/>
              </a:defRPr>
            </a:pPr>
            <a:endParaRPr dirty="0"/>
          </a:p>
        </p:txBody>
      </p:sp>
      <p:sp>
        <p:nvSpPr>
          <p:cNvPr id="2" name="Foliennummernplatzhalter 1">
            <a:extLst>
              <a:ext uri="{FF2B5EF4-FFF2-40B4-BE49-F238E27FC236}">
                <a16:creationId xmlns:a16="http://schemas.microsoft.com/office/drawing/2014/main" id="{A025BBC0-C843-EE4E-A4D4-05A370D510EE}"/>
              </a:ext>
            </a:extLst>
          </p:cNvPr>
          <p:cNvSpPr>
            <a:spLocks noGrp="1"/>
          </p:cNvSpPr>
          <p:nvPr>
            <p:ph type="sldNum" sz="quarter" idx="2"/>
          </p:nvPr>
        </p:nvSpPr>
        <p:spPr/>
        <p:txBody>
          <a:bodyPr/>
          <a:lstStyle/>
          <a:p>
            <a:fld id="{86CB4B4D-7CA3-9044-876B-883B54F8677D}" type="slidenum">
              <a:rPr lang="de-DE" smtClean="0"/>
              <a:t>78</a:t>
            </a:fld>
            <a:endParaRPr lang="de-DE"/>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Master „Klassische und…"/>
          <p:cNvSpPr txBox="1">
            <a:spLocks noGrp="1"/>
          </p:cNvSpPr>
          <p:nvPr>
            <p:ph type="title" idx="4294967295"/>
          </p:nvPr>
        </p:nvSpPr>
        <p:spPr>
          <a:prstGeom prst="rect">
            <a:avLst/>
          </a:prstGeom>
        </p:spPr>
        <p:txBody>
          <a:bodyPr/>
          <a:lstStyle/>
          <a:p>
            <a:r>
              <a:rPr sz="3500" dirty="0">
                <a:latin typeface="Calibri" panose="020F0502020204030204" pitchFamily="34" charset="0"/>
                <a:cs typeface="Calibri" panose="020F0502020204030204" pitchFamily="34" charset="0"/>
              </a:rPr>
              <a:t>Master „</a:t>
            </a:r>
            <a:r>
              <a:rPr sz="3500" dirty="0" err="1">
                <a:latin typeface="Calibri" panose="020F0502020204030204" pitchFamily="34" charset="0"/>
                <a:cs typeface="Calibri" panose="020F0502020204030204" pitchFamily="34" charset="0"/>
              </a:rPr>
              <a:t>Klassische</a:t>
            </a:r>
            <a:r>
              <a:rPr sz="3500" dirty="0">
                <a:latin typeface="Calibri" panose="020F0502020204030204" pitchFamily="34" charset="0"/>
                <a:cs typeface="Calibri" panose="020F0502020204030204" pitchFamily="34" charset="0"/>
              </a:rPr>
              <a:t> und </a:t>
            </a:r>
          </a:p>
          <a:p>
            <a:r>
              <a:rPr sz="3500" dirty="0" err="1">
                <a:latin typeface="Calibri" panose="020F0502020204030204" pitchFamily="34" charset="0"/>
                <a:cs typeface="Calibri" panose="020F0502020204030204" pitchFamily="34" charset="0"/>
              </a:rPr>
              <a:t>moderne</a:t>
            </a:r>
            <a:r>
              <a:rPr sz="3500" dirty="0">
                <a:latin typeface="Calibri" panose="020F0502020204030204" pitchFamily="34" charset="0"/>
                <a:cs typeface="Calibri" panose="020F0502020204030204" pitchFamily="34" charset="0"/>
              </a:rPr>
              <a:t> </a:t>
            </a:r>
            <a:r>
              <a:rPr sz="3500" dirty="0" err="1">
                <a:latin typeface="Calibri" panose="020F0502020204030204" pitchFamily="34" charset="0"/>
                <a:cs typeface="Calibri" panose="020F0502020204030204" pitchFamily="34" charset="0"/>
              </a:rPr>
              <a:t>Literaturwissenschaft</a:t>
            </a:r>
            <a:r>
              <a:rPr sz="3500" dirty="0">
                <a:latin typeface="Calibri" panose="020F0502020204030204" pitchFamily="34" charset="0"/>
                <a:cs typeface="Calibri" panose="020F0502020204030204" pitchFamily="34" charset="0"/>
              </a:rPr>
              <a:t>“ </a:t>
            </a:r>
          </a:p>
        </p:txBody>
      </p:sp>
      <p:sp>
        <p:nvSpPr>
          <p:cNvPr id="388" name="Im Heidelberger Masterstudiengang für Klassische und Moderne Literaturwissenschaft sollen in fächerübergreifenden Vorlesungen, Seminaren und Übungen die großen Linien der hebräisch-jüdischen, griechisch-lateinischen und modernen Literatur- und Kulturentwicklung aufgezeigt werden.…"/>
          <p:cNvSpPr txBox="1">
            <a:spLocks noGrp="1"/>
          </p:cNvSpPr>
          <p:nvPr>
            <p:ph type="body" idx="4294967295"/>
          </p:nvPr>
        </p:nvSpPr>
        <p:spPr>
          <a:prstGeom prst="rect">
            <a:avLst/>
          </a:prstGeom>
        </p:spPr>
        <p:txBody>
          <a:bodyPr lIns="0" tIns="0" rIns="0" bIns="0" anchor="t"/>
          <a:lstStyle/>
          <a:p>
            <a:pPr marL="144145" indent="-144145" defTabSz="457200">
              <a:buSzPct val="100000"/>
              <a:buChar char="•"/>
              <a:defRPr sz="1441">
                <a:latin typeface="+mn-lt"/>
                <a:ea typeface="+mn-ea"/>
                <a:cs typeface="+mn-cs"/>
                <a:sym typeface="Arial"/>
              </a:defRPr>
            </a:pPr>
            <a:r>
              <a:rPr sz="1500" dirty="0" err="1">
                <a:latin typeface="Calibri" panose="020F0502020204030204" pitchFamily="34" charset="0"/>
                <a:ea typeface="Calibri" panose="020F0502020204030204" pitchFamily="34" charset="0"/>
                <a:cs typeface="Calibri" panose="020F0502020204030204" pitchFamily="34" charset="0"/>
              </a:rPr>
              <a:t>Im</a:t>
            </a:r>
            <a:r>
              <a:rPr sz="1500" dirty="0">
                <a:latin typeface="Calibri" panose="020F0502020204030204" pitchFamily="34" charset="0"/>
                <a:ea typeface="Calibri" panose="020F0502020204030204" pitchFamily="34" charset="0"/>
                <a:cs typeface="Calibri" panose="020F0502020204030204" pitchFamily="34" charset="0"/>
              </a:rPr>
              <a:t> Heidelberger </a:t>
            </a:r>
            <a:r>
              <a:rPr sz="1500" dirty="0" err="1">
                <a:latin typeface="Calibri" panose="020F0502020204030204" pitchFamily="34" charset="0"/>
                <a:ea typeface="Calibri" panose="020F0502020204030204" pitchFamily="34" charset="0"/>
                <a:cs typeface="Calibri" panose="020F0502020204030204" pitchFamily="34" charset="0"/>
              </a:rPr>
              <a:t>Masterstudiengang</a:t>
            </a:r>
            <a:r>
              <a:rPr sz="1500" dirty="0">
                <a:latin typeface="Calibri" panose="020F0502020204030204" pitchFamily="34" charset="0"/>
                <a:ea typeface="Calibri" panose="020F0502020204030204" pitchFamily="34" charset="0"/>
                <a:cs typeface="Calibri" panose="020F0502020204030204" pitchFamily="34" charset="0"/>
              </a:rPr>
              <a:t> für </a:t>
            </a:r>
            <a:r>
              <a:rPr sz="1500" dirty="0" err="1">
                <a:latin typeface="Calibri" panose="020F0502020204030204" pitchFamily="34" charset="0"/>
                <a:ea typeface="Calibri" panose="020F0502020204030204" pitchFamily="34" charset="0"/>
                <a:cs typeface="Calibri" panose="020F0502020204030204" pitchFamily="34" charset="0"/>
              </a:rPr>
              <a:t>Klassische</a:t>
            </a:r>
            <a:r>
              <a:rPr sz="1500" dirty="0">
                <a:latin typeface="Calibri" panose="020F0502020204030204" pitchFamily="34" charset="0"/>
                <a:ea typeface="Calibri" panose="020F0502020204030204" pitchFamily="34" charset="0"/>
                <a:cs typeface="Calibri" panose="020F0502020204030204" pitchFamily="34" charset="0"/>
              </a:rPr>
              <a:t> und </a:t>
            </a:r>
            <a:r>
              <a:rPr lang="de-DE" sz="1500" dirty="0">
                <a:latin typeface="Calibri" panose="020F0502020204030204" pitchFamily="34" charset="0"/>
                <a:ea typeface="Calibri" panose="020F0502020204030204" pitchFamily="34" charset="0"/>
                <a:cs typeface="Calibri" panose="020F0502020204030204" pitchFamily="34" charset="0"/>
              </a:rPr>
              <a:t>moderne</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Literaturwissenschaft</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sollen</a:t>
            </a:r>
            <a:r>
              <a:rPr sz="1500" dirty="0">
                <a:latin typeface="Calibri" panose="020F0502020204030204" pitchFamily="34" charset="0"/>
                <a:ea typeface="Calibri" panose="020F0502020204030204" pitchFamily="34" charset="0"/>
                <a:cs typeface="Calibri" panose="020F0502020204030204" pitchFamily="34" charset="0"/>
              </a:rPr>
              <a:t> in </a:t>
            </a:r>
            <a:r>
              <a:rPr sz="1500" dirty="0" err="1">
                <a:latin typeface="Calibri" panose="020F0502020204030204" pitchFamily="34" charset="0"/>
                <a:ea typeface="Calibri" panose="020F0502020204030204" pitchFamily="34" charset="0"/>
                <a:cs typeface="Calibri" panose="020F0502020204030204" pitchFamily="34" charset="0"/>
              </a:rPr>
              <a:t>fächerübergreifenden</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Vorlesungen</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Seminaren</a:t>
            </a:r>
            <a:r>
              <a:rPr sz="1500" dirty="0">
                <a:latin typeface="Calibri" panose="020F0502020204030204" pitchFamily="34" charset="0"/>
                <a:ea typeface="Calibri" panose="020F0502020204030204" pitchFamily="34" charset="0"/>
                <a:cs typeface="Calibri" panose="020F0502020204030204" pitchFamily="34" charset="0"/>
              </a:rPr>
              <a:t> und </a:t>
            </a:r>
            <a:r>
              <a:rPr sz="1500" dirty="0" err="1">
                <a:latin typeface="Calibri" panose="020F0502020204030204" pitchFamily="34" charset="0"/>
                <a:ea typeface="Calibri" panose="020F0502020204030204" pitchFamily="34" charset="0"/>
                <a:cs typeface="Calibri" panose="020F0502020204030204" pitchFamily="34" charset="0"/>
              </a:rPr>
              <a:t>Übungen</a:t>
            </a:r>
            <a:r>
              <a:rPr sz="1500" dirty="0">
                <a:latin typeface="Calibri" panose="020F0502020204030204" pitchFamily="34" charset="0"/>
                <a:ea typeface="Calibri" panose="020F0502020204030204" pitchFamily="34" charset="0"/>
                <a:cs typeface="Calibri" panose="020F0502020204030204" pitchFamily="34" charset="0"/>
              </a:rPr>
              <a:t> die </a:t>
            </a:r>
            <a:r>
              <a:rPr sz="1500" dirty="0" err="1">
                <a:latin typeface="Calibri" panose="020F0502020204030204" pitchFamily="34" charset="0"/>
                <a:ea typeface="Calibri" panose="020F0502020204030204" pitchFamily="34" charset="0"/>
                <a:cs typeface="Calibri" panose="020F0502020204030204" pitchFamily="34" charset="0"/>
              </a:rPr>
              <a:t>großen</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Linien</a:t>
            </a:r>
            <a:r>
              <a:rPr sz="1500" dirty="0">
                <a:latin typeface="Calibri" panose="020F0502020204030204" pitchFamily="34" charset="0"/>
                <a:ea typeface="Calibri" panose="020F0502020204030204" pitchFamily="34" charset="0"/>
                <a:cs typeface="Calibri" panose="020F0502020204030204" pitchFamily="34" charset="0"/>
              </a:rPr>
              <a:t> der </a:t>
            </a:r>
            <a:r>
              <a:rPr sz="1500" dirty="0" err="1">
                <a:latin typeface="Calibri" panose="020F0502020204030204" pitchFamily="34" charset="0"/>
                <a:ea typeface="Calibri" panose="020F0502020204030204" pitchFamily="34" charset="0"/>
                <a:cs typeface="Calibri" panose="020F0502020204030204" pitchFamily="34" charset="0"/>
              </a:rPr>
              <a:t>hebräisch-jüdischen</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griechisch-lateinischen</a:t>
            </a:r>
            <a:r>
              <a:rPr sz="1500" dirty="0">
                <a:latin typeface="Calibri" panose="020F0502020204030204" pitchFamily="34" charset="0"/>
                <a:ea typeface="Calibri" panose="020F0502020204030204" pitchFamily="34" charset="0"/>
                <a:cs typeface="Calibri" panose="020F0502020204030204" pitchFamily="34" charset="0"/>
              </a:rPr>
              <a:t> und </a:t>
            </a:r>
            <a:r>
              <a:rPr sz="1500" dirty="0" err="1">
                <a:latin typeface="Calibri" panose="020F0502020204030204" pitchFamily="34" charset="0"/>
                <a:ea typeface="Calibri" panose="020F0502020204030204" pitchFamily="34" charset="0"/>
                <a:cs typeface="Calibri" panose="020F0502020204030204" pitchFamily="34" charset="0"/>
              </a:rPr>
              <a:t>modernen</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Literatur</a:t>
            </a:r>
            <a:r>
              <a:rPr sz="1500" dirty="0">
                <a:latin typeface="Calibri" panose="020F0502020204030204" pitchFamily="34" charset="0"/>
                <a:ea typeface="Calibri" panose="020F0502020204030204" pitchFamily="34" charset="0"/>
                <a:cs typeface="Calibri" panose="020F0502020204030204" pitchFamily="34" charset="0"/>
              </a:rPr>
              <a:t>- und </a:t>
            </a:r>
            <a:r>
              <a:rPr sz="1500" dirty="0" err="1">
                <a:latin typeface="Calibri" panose="020F0502020204030204" pitchFamily="34" charset="0"/>
                <a:ea typeface="Calibri" panose="020F0502020204030204" pitchFamily="34" charset="0"/>
                <a:cs typeface="Calibri" panose="020F0502020204030204" pitchFamily="34" charset="0"/>
              </a:rPr>
              <a:t>Kulturentwicklung</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aufgezeigt</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werden</a:t>
            </a:r>
            <a:r>
              <a:rPr sz="1500" dirty="0">
                <a:latin typeface="Calibri" panose="020F0502020204030204" pitchFamily="34" charset="0"/>
                <a:ea typeface="Calibri" panose="020F0502020204030204" pitchFamily="34" charset="0"/>
                <a:cs typeface="Calibri" panose="020F0502020204030204" pitchFamily="34" charset="0"/>
              </a:rPr>
              <a:t>.</a:t>
            </a:r>
            <a:r>
              <a:rPr lang="de-DE" sz="1500" dirty="0">
                <a:latin typeface="Calibri" panose="020F0502020204030204" pitchFamily="34" charset="0"/>
                <a:ea typeface="Calibri" panose="020F0502020204030204" pitchFamily="34" charset="0"/>
                <a:cs typeface="Calibri" panose="020F0502020204030204" pitchFamily="34" charset="0"/>
              </a:rPr>
              <a:t> </a:t>
            </a:r>
          </a:p>
          <a:p>
            <a:pPr marL="144145" indent="-144145" defTabSz="457200">
              <a:buSzPct val="100000"/>
              <a:buChar char="•"/>
              <a:defRPr sz="1441">
                <a:latin typeface="+mn-lt"/>
                <a:ea typeface="+mn-ea"/>
                <a:cs typeface="+mn-cs"/>
                <a:sym typeface="Arial"/>
              </a:defRPr>
            </a:pPr>
            <a:endParaRPr lang="de-DE" sz="1500" dirty="0">
              <a:latin typeface="Calibri" panose="020F0502020204030204" pitchFamily="34" charset="0"/>
              <a:ea typeface="Calibri" panose="020F0502020204030204" pitchFamily="34" charset="0"/>
              <a:cs typeface="Calibri" panose="020F0502020204030204" pitchFamily="34" charset="0"/>
            </a:endParaRPr>
          </a:p>
          <a:p>
            <a:pPr marL="144145" indent="-144145" defTabSz="457200">
              <a:buSzPct val="100000"/>
              <a:buChar char="•"/>
              <a:defRPr sz="1441">
                <a:latin typeface="+mn-lt"/>
                <a:ea typeface="+mn-ea"/>
                <a:cs typeface="+mn-cs"/>
                <a:sym typeface="Arial"/>
              </a:defRPr>
            </a:pPr>
            <a:r>
              <a:rPr sz="1500" dirty="0">
                <a:latin typeface="Calibri" panose="020F0502020204030204" pitchFamily="34" charset="0"/>
                <a:ea typeface="Calibri" panose="020F0502020204030204" pitchFamily="34" charset="0"/>
                <a:cs typeface="Calibri" panose="020F0502020204030204" pitchFamily="34" charset="0"/>
              </a:rPr>
              <a:t>Die </a:t>
            </a:r>
            <a:r>
              <a:rPr sz="1500" dirty="0" err="1">
                <a:latin typeface="Calibri" panose="020F0502020204030204" pitchFamily="34" charset="0"/>
                <a:ea typeface="Calibri" panose="020F0502020204030204" pitchFamily="34" charset="0"/>
                <a:cs typeface="Calibri" panose="020F0502020204030204" pitchFamily="34" charset="0"/>
              </a:rPr>
              <a:t>Studierenden</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sollen</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ihre</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Schwerpunkte</a:t>
            </a:r>
            <a:r>
              <a:rPr sz="1500" dirty="0">
                <a:latin typeface="Calibri" panose="020F0502020204030204" pitchFamily="34" charset="0"/>
                <a:ea typeface="Calibri" panose="020F0502020204030204" pitchFamily="34" charset="0"/>
                <a:cs typeface="Calibri" panose="020F0502020204030204" pitchFamily="34" charset="0"/>
              </a:rPr>
              <a:t> in </a:t>
            </a:r>
            <a:r>
              <a:rPr sz="1500" dirty="0" err="1">
                <a:latin typeface="Calibri" panose="020F0502020204030204" pitchFamily="34" charset="0"/>
                <a:ea typeface="Calibri" panose="020F0502020204030204" pitchFamily="34" charset="0"/>
                <a:cs typeface="Calibri" panose="020F0502020204030204" pitchFamily="34" charset="0"/>
              </a:rPr>
              <a:t>mindestens</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einem</a:t>
            </a:r>
            <a:r>
              <a:rPr sz="1500" dirty="0">
                <a:latin typeface="Calibri" panose="020F0502020204030204" pitchFamily="34" charset="0"/>
                <a:ea typeface="Calibri" panose="020F0502020204030204" pitchFamily="34" charset="0"/>
                <a:cs typeface="Calibri" panose="020F0502020204030204" pitchFamily="34" charset="0"/>
              </a:rPr>
              <a:t> alt- und </a:t>
            </a:r>
            <a:r>
              <a:rPr sz="1500" dirty="0" err="1">
                <a:latin typeface="Calibri" panose="020F0502020204030204" pitchFamily="34" charset="0"/>
                <a:ea typeface="Calibri" panose="020F0502020204030204" pitchFamily="34" charset="0"/>
                <a:cs typeface="Calibri" panose="020F0502020204030204" pitchFamily="34" charset="0"/>
              </a:rPr>
              <a:t>einem</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neuphilologischen</a:t>
            </a:r>
            <a:r>
              <a:rPr sz="1500" dirty="0">
                <a:latin typeface="Calibri" panose="020F0502020204030204" pitchFamily="34" charset="0"/>
                <a:ea typeface="Calibri" panose="020F0502020204030204" pitchFamily="34" charset="0"/>
                <a:cs typeface="Calibri" panose="020F0502020204030204" pitchFamily="34" charset="0"/>
              </a:rPr>
              <a:t> </a:t>
            </a:r>
            <a:r>
              <a:rPr lang="de-DE" sz="1500" dirty="0">
                <a:latin typeface="Calibri" panose="020F0502020204030204" pitchFamily="34" charset="0"/>
                <a:ea typeface="Calibri" panose="020F0502020204030204" pitchFamily="34" charset="0"/>
                <a:cs typeface="Calibri" panose="020F0502020204030204" pitchFamily="34" charset="0"/>
              </a:rPr>
              <a:t>Literaturfach </a:t>
            </a:r>
            <a:r>
              <a:rPr sz="1500" dirty="0" err="1">
                <a:latin typeface="Calibri" panose="020F0502020204030204" pitchFamily="34" charset="0"/>
                <a:ea typeface="Calibri" panose="020F0502020204030204" pitchFamily="34" charset="0"/>
                <a:cs typeface="Calibri" panose="020F0502020204030204" pitchFamily="34" charset="0"/>
              </a:rPr>
              <a:t>entwickeln</a:t>
            </a:r>
            <a:r>
              <a:rPr sz="1500" dirty="0">
                <a:latin typeface="Calibri" panose="020F0502020204030204" pitchFamily="34" charset="0"/>
                <a:ea typeface="Calibri" panose="020F0502020204030204" pitchFamily="34" charset="0"/>
                <a:cs typeface="Calibri" panose="020F0502020204030204" pitchFamily="34" charset="0"/>
              </a:rPr>
              <a:t>. Sie </a:t>
            </a:r>
            <a:r>
              <a:rPr sz="1500" dirty="0" err="1">
                <a:latin typeface="Calibri" panose="020F0502020204030204" pitchFamily="34" charset="0"/>
                <a:ea typeface="Calibri" panose="020F0502020204030204" pitchFamily="34" charset="0"/>
                <a:cs typeface="Calibri" panose="020F0502020204030204" pitchFamily="34" charset="0"/>
              </a:rPr>
              <a:t>sollen</a:t>
            </a:r>
            <a:r>
              <a:rPr sz="1500" dirty="0">
                <a:latin typeface="Calibri" panose="020F0502020204030204" pitchFamily="34" charset="0"/>
                <a:ea typeface="Calibri" panose="020F0502020204030204" pitchFamily="34" charset="0"/>
                <a:cs typeface="Calibri" panose="020F0502020204030204" pitchFamily="34" charset="0"/>
              </a:rPr>
              <a:t> die </a:t>
            </a:r>
            <a:r>
              <a:rPr sz="1500" dirty="0" err="1">
                <a:latin typeface="Calibri" panose="020F0502020204030204" pitchFamily="34" charset="0"/>
                <a:ea typeface="Calibri" panose="020F0502020204030204" pitchFamily="34" charset="0"/>
                <a:cs typeface="Calibri" panose="020F0502020204030204" pitchFamily="34" charset="0"/>
              </a:rPr>
              <a:t>unterschiedlichen</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Arbeitsweisen</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mindestens</a:t>
            </a:r>
            <a:r>
              <a:rPr sz="1500" dirty="0">
                <a:latin typeface="Calibri" panose="020F0502020204030204" pitchFamily="34" charset="0"/>
                <a:ea typeface="Calibri" panose="020F0502020204030204" pitchFamily="34" charset="0"/>
                <a:cs typeface="Calibri" panose="020F0502020204030204" pitchFamily="34" charset="0"/>
              </a:rPr>
              <a:t> je </a:t>
            </a:r>
            <a:r>
              <a:rPr sz="1500" dirty="0" err="1">
                <a:latin typeface="Calibri" panose="020F0502020204030204" pitchFamily="34" charset="0"/>
                <a:ea typeface="Calibri" panose="020F0502020204030204" pitchFamily="34" charset="0"/>
                <a:cs typeface="Calibri" panose="020F0502020204030204" pitchFamily="34" charset="0"/>
              </a:rPr>
              <a:t>einer</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neuen</a:t>
            </a:r>
            <a:r>
              <a:rPr sz="1500" dirty="0">
                <a:latin typeface="Calibri" panose="020F0502020204030204" pitchFamily="34" charset="0"/>
                <a:ea typeface="Calibri" panose="020F0502020204030204" pitchFamily="34" charset="0"/>
                <a:cs typeface="Calibri" panose="020F0502020204030204" pitchFamily="34" charset="0"/>
              </a:rPr>
              <a:t> und </a:t>
            </a:r>
            <a:r>
              <a:rPr sz="1500" dirty="0" err="1">
                <a:latin typeface="Calibri" panose="020F0502020204030204" pitchFamily="34" charset="0"/>
                <a:ea typeface="Calibri" panose="020F0502020204030204" pitchFamily="34" charset="0"/>
                <a:cs typeface="Calibri" panose="020F0502020204030204" pitchFamily="34" charset="0"/>
              </a:rPr>
              <a:t>alten</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Philologie</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produktiv</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vergleichen</a:t>
            </a:r>
            <a:r>
              <a:rPr sz="1500" dirty="0">
                <a:latin typeface="Calibri" panose="020F0502020204030204" pitchFamily="34" charset="0"/>
                <a:ea typeface="Calibri" panose="020F0502020204030204" pitchFamily="34" charset="0"/>
                <a:cs typeface="Calibri" panose="020F0502020204030204" pitchFamily="34" charset="0"/>
              </a:rPr>
              <a:t> und </a:t>
            </a:r>
            <a:r>
              <a:rPr sz="1500" dirty="0" err="1">
                <a:latin typeface="Calibri" panose="020F0502020204030204" pitchFamily="34" charset="0"/>
                <a:ea typeface="Calibri" panose="020F0502020204030204" pitchFamily="34" charset="0"/>
                <a:cs typeface="Calibri" panose="020F0502020204030204" pitchFamily="34" charset="0"/>
              </a:rPr>
              <a:t>aufeinander</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beziehen</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können</a:t>
            </a:r>
            <a:r>
              <a:rPr sz="1500" dirty="0">
                <a:latin typeface="Calibri" panose="020F0502020204030204" pitchFamily="34" charset="0"/>
                <a:ea typeface="Calibri" panose="020F0502020204030204" pitchFamily="34" charset="0"/>
                <a:cs typeface="Calibri" panose="020F0502020204030204" pitchFamily="34" charset="0"/>
              </a:rPr>
              <a:t>.</a:t>
            </a:r>
            <a:r>
              <a:rPr lang="de-DE" sz="1500" dirty="0">
                <a:latin typeface="Calibri" panose="020F0502020204030204" pitchFamily="34" charset="0"/>
                <a:ea typeface="Calibri" panose="020F0502020204030204" pitchFamily="34" charset="0"/>
                <a:cs typeface="Calibri" panose="020F0502020204030204" pitchFamily="34" charset="0"/>
              </a:rPr>
              <a:t> </a:t>
            </a:r>
          </a:p>
          <a:p>
            <a:pPr marL="144145" indent="-144145" defTabSz="457200">
              <a:buSzPct val="100000"/>
              <a:buChar char="•"/>
              <a:defRPr sz="1441">
                <a:latin typeface="+mn-lt"/>
                <a:ea typeface="+mn-ea"/>
                <a:cs typeface="+mn-cs"/>
                <a:sym typeface="Arial"/>
              </a:defRPr>
            </a:pPr>
            <a:endParaRPr sz="1500" dirty="0">
              <a:latin typeface="Calibri" panose="020F0502020204030204" pitchFamily="34" charset="0"/>
              <a:ea typeface="Calibri" panose="020F0502020204030204" pitchFamily="34" charset="0"/>
              <a:cs typeface="Calibri" panose="020F0502020204030204" pitchFamily="34" charset="0"/>
            </a:endParaRPr>
          </a:p>
          <a:p>
            <a:pPr marL="144145" indent="-144145" defTabSz="457200">
              <a:buSzPct val="100000"/>
              <a:buChar char="•"/>
              <a:defRPr sz="1441">
                <a:latin typeface="+mn-lt"/>
                <a:ea typeface="+mn-ea"/>
                <a:cs typeface="+mn-cs"/>
                <a:sym typeface="Arial"/>
              </a:defRPr>
            </a:pPr>
            <a:r>
              <a:rPr sz="1500" dirty="0" err="1">
                <a:latin typeface="Calibri" panose="020F0502020204030204" pitchFamily="34" charset="0"/>
                <a:ea typeface="Calibri" panose="020F0502020204030204" pitchFamily="34" charset="0"/>
                <a:cs typeface="Calibri" panose="020F0502020204030204" pitchFamily="34" charset="0"/>
              </a:rPr>
              <a:t>Drei</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wissenschaftliche</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Einrichtungen</a:t>
            </a:r>
            <a:r>
              <a:rPr sz="1500" dirty="0">
                <a:latin typeface="Calibri" panose="020F0502020204030204" pitchFamily="34" charset="0"/>
                <a:ea typeface="Calibri" panose="020F0502020204030204" pitchFamily="34" charset="0"/>
                <a:cs typeface="Calibri" panose="020F0502020204030204" pitchFamily="34" charset="0"/>
              </a:rPr>
              <a:t>, die </a:t>
            </a:r>
            <a:r>
              <a:rPr sz="1500" dirty="0" err="1">
                <a:latin typeface="Calibri" panose="020F0502020204030204" pitchFamily="34" charset="0"/>
                <a:ea typeface="Calibri" panose="020F0502020204030204" pitchFamily="34" charset="0"/>
                <a:cs typeface="Calibri" panose="020F0502020204030204" pitchFamily="34" charset="0"/>
              </a:rPr>
              <a:t>Philosophische</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Fakultät</a:t>
            </a:r>
            <a:r>
              <a:rPr sz="1500" dirty="0">
                <a:latin typeface="Calibri" panose="020F0502020204030204" pitchFamily="34" charset="0"/>
                <a:ea typeface="Calibri" panose="020F0502020204030204" pitchFamily="34" charset="0"/>
                <a:cs typeface="Calibri" panose="020F0502020204030204" pitchFamily="34" charset="0"/>
              </a:rPr>
              <a:t>, die </a:t>
            </a:r>
            <a:r>
              <a:rPr sz="1500" dirty="0" err="1">
                <a:latin typeface="Calibri" panose="020F0502020204030204" pitchFamily="34" charset="0"/>
                <a:ea typeface="Calibri" panose="020F0502020204030204" pitchFamily="34" charset="0"/>
                <a:cs typeface="Calibri" panose="020F0502020204030204" pitchFamily="34" charset="0"/>
              </a:rPr>
              <a:t>Neuphilologische</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Fakultät</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beide</a:t>
            </a:r>
            <a:r>
              <a:rPr sz="1500" dirty="0">
                <a:latin typeface="Calibri" panose="020F0502020204030204" pitchFamily="34" charset="0"/>
                <a:ea typeface="Calibri" panose="020F0502020204030204" pitchFamily="34" charset="0"/>
                <a:cs typeface="Calibri" panose="020F0502020204030204" pitchFamily="34" charset="0"/>
              </a:rPr>
              <a:t> Univ. Heidelberg) und die Hochschule für </a:t>
            </a:r>
            <a:r>
              <a:rPr sz="1500" dirty="0" err="1">
                <a:latin typeface="Calibri" panose="020F0502020204030204" pitchFamily="34" charset="0"/>
                <a:ea typeface="Calibri" panose="020F0502020204030204" pitchFamily="34" charset="0"/>
                <a:cs typeface="Calibri" panose="020F0502020204030204" pitchFamily="34" charset="0"/>
              </a:rPr>
              <a:t>Jüdische</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Studien</a:t>
            </a:r>
            <a:r>
              <a:rPr sz="1500" dirty="0">
                <a:latin typeface="Calibri" panose="020F0502020204030204" pitchFamily="34" charset="0"/>
                <a:ea typeface="Calibri" panose="020F0502020204030204" pitchFamily="34" charset="0"/>
                <a:cs typeface="Calibri" panose="020F0502020204030204" pitchFamily="34" charset="0"/>
              </a:rPr>
              <a:t> Heidelberg </a:t>
            </a:r>
            <a:r>
              <a:rPr sz="1500" dirty="0" err="1">
                <a:latin typeface="Calibri" panose="020F0502020204030204" pitchFamily="34" charset="0"/>
                <a:ea typeface="Calibri" panose="020F0502020204030204" pitchFamily="34" charset="0"/>
                <a:cs typeface="Calibri" panose="020F0502020204030204" pitchFamily="34" charset="0"/>
              </a:rPr>
              <a:t>zeichnen</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gemeinsam</a:t>
            </a:r>
            <a:r>
              <a:rPr sz="1500" dirty="0">
                <a:latin typeface="Calibri" panose="020F0502020204030204" pitchFamily="34" charset="0"/>
                <a:ea typeface="Calibri" panose="020F0502020204030204" pitchFamily="34" charset="0"/>
                <a:cs typeface="Calibri" panose="020F0502020204030204" pitchFamily="34" charset="0"/>
              </a:rPr>
              <a:t> für den </a:t>
            </a:r>
            <a:r>
              <a:rPr sz="1500" dirty="0" err="1">
                <a:latin typeface="Calibri" panose="020F0502020204030204" pitchFamily="34" charset="0"/>
                <a:ea typeface="Calibri" panose="020F0502020204030204" pitchFamily="34" charset="0"/>
                <a:cs typeface="Calibri" panose="020F0502020204030204" pitchFamily="34" charset="0"/>
              </a:rPr>
              <a:t>neuen</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Studiengang</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verantwortlich</a:t>
            </a:r>
            <a:r>
              <a:rPr sz="1500" dirty="0">
                <a:latin typeface="Calibri" panose="020F0502020204030204" pitchFamily="34" charset="0"/>
                <a:ea typeface="Calibri" panose="020F0502020204030204" pitchFamily="34" charset="0"/>
                <a:cs typeface="Calibri" panose="020F0502020204030204" pitchFamily="34" charset="0"/>
              </a:rPr>
              <a:t>.</a:t>
            </a:r>
          </a:p>
          <a:p>
            <a:pPr marL="149860" indent="-149860" defTabSz="457200">
              <a:lnSpc>
                <a:spcPts val="3500"/>
              </a:lnSpc>
              <a:spcBef>
                <a:spcPts val="1200"/>
              </a:spcBef>
              <a:buSzPct val="100000"/>
              <a:buChar char="•"/>
              <a:defRPr sz="1500">
                <a:latin typeface="+mj-lt"/>
                <a:ea typeface="+mj-ea"/>
                <a:cs typeface="+mj-cs"/>
                <a:sym typeface="Helvetica"/>
              </a:defRPr>
            </a:pPr>
            <a:r>
              <a:rPr sz="1500" dirty="0" err="1">
                <a:latin typeface="Calibri" panose="020F0502020204030204" pitchFamily="34" charset="0"/>
                <a:ea typeface="Calibri" panose="020F0502020204030204" pitchFamily="34" charset="0"/>
                <a:cs typeface="Calibri" panose="020F0502020204030204" pitchFamily="34" charset="0"/>
              </a:rPr>
              <a:t>Regelstudienzeit</a:t>
            </a:r>
            <a:r>
              <a:rPr sz="1500" dirty="0">
                <a:latin typeface="Calibri" panose="020F0502020204030204" pitchFamily="34" charset="0"/>
                <a:ea typeface="Calibri" panose="020F0502020204030204" pitchFamily="34" charset="0"/>
                <a:cs typeface="Calibri" panose="020F0502020204030204" pitchFamily="34" charset="0"/>
              </a:rPr>
              <a:t>: vier Semester</a:t>
            </a:r>
            <a:r>
              <a:rPr lang="de-DE" sz="1500" dirty="0">
                <a:latin typeface="Calibri" panose="020F0502020204030204" pitchFamily="34" charset="0"/>
                <a:ea typeface="Calibri" panose="020F0502020204030204" pitchFamily="34" charset="0"/>
                <a:cs typeface="Calibri" panose="020F0502020204030204" pitchFamily="34" charset="0"/>
              </a:rPr>
              <a:t> mit </a:t>
            </a:r>
            <a:r>
              <a:rPr sz="1500" dirty="0" err="1">
                <a:latin typeface="Calibri" panose="020F0502020204030204" pitchFamily="34" charset="0"/>
                <a:ea typeface="Calibri" panose="020F0502020204030204" pitchFamily="34" charset="0"/>
                <a:cs typeface="Calibri" panose="020F0502020204030204" pitchFamily="34" charset="0"/>
              </a:rPr>
              <a:t>Abschluss</a:t>
            </a:r>
            <a:r>
              <a:rPr sz="1500" dirty="0">
                <a:latin typeface="Calibri" panose="020F0502020204030204" pitchFamily="34" charset="0"/>
                <a:ea typeface="Calibri" panose="020F0502020204030204" pitchFamily="34" charset="0"/>
                <a:cs typeface="Calibri" panose="020F0502020204030204" pitchFamily="34" charset="0"/>
              </a:rPr>
              <a:t>: Master of Arts</a:t>
            </a:r>
            <a:endParaRPr lang="de-DE" sz="1500" dirty="0">
              <a:latin typeface="Calibri" panose="020F0502020204030204" pitchFamily="34" charset="0"/>
              <a:ea typeface="Calibri" panose="020F0502020204030204" pitchFamily="34" charset="0"/>
              <a:cs typeface="Calibri" panose="020F0502020204030204" pitchFamily="34" charset="0"/>
            </a:endParaRPr>
          </a:p>
          <a:p>
            <a:pPr marL="149860" indent="-149860" defTabSz="457200">
              <a:lnSpc>
                <a:spcPts val="3500"/>
              </a:lnSpc>
              <a:spcBef>
                <a:spcPts val="1200"/>
              </a:spcBef>
              <a:buSzPct val="100000"/>
              <a:buChar char="•"/>
              <a:defRPr sz="1500">
                <a:latin typeface="+mj-lt"/>
                <a:ea typeface="+mj-ea"/>
                <a:cs typeface="+mj-cs"/>
                <a:sym typeface="Helvetica"/>
              </a:defRPr>
            </a:pPr>
            <a:r>
              <a:rPr lang="de-DE" sz="1500" u="sng" dirty="0">
                <a:latin typeface="Calibri" panose="020F0502020204030204" pitchFamily="34" charset="0"/>
                <a:ea typeface="Calibri" panose="020F0502020204030204" pitchFamily="34" charset="0"/>
                <a:cs typeface="Calibri" panose="020F0502020204030204" pitchFamily="34" charset="0"/>
                <a:hlinkClick r:id="rId3"/>
              </a:rPr>
              <a:t>https://www.uni-heidelberg.de/fakultaeten/philosophie/skph/literaturwissenschaft/index.html</a:t>
            </a:r>
            <a:endParaRPr sz="1500" u="sng" dirty="0">
              <a:latin typeface="Calibri" panose="020F0502020204030204" pitchFamily="34" charset="0"/>
              <a:ea typeface="Calibri" panose="020F0502020204030204" pitchFamily="34" charset="0"/>
              <a:cs typeface="Calibri" panose="020F0502020204030204" pitchFamily="34" charset="0"/>
            </a:endParaRPr>
          </a:p>
          <a:p>
            <a:pPr marL="149860" indent="-149860" defTabSz="457200">
              <a:lnSpc>
                <a:spcPts val="3500"/>
              </a:lnSpc>
              <a:spcBef>
                <a:spcPts val="1200"/>
              </a:spcBef>
              <a:buSzPct val="100000"/>
              <a:buChar char="•"/>
              <a:defRPr sz="1500">
                <a:latin typeface="+mj-lt"/>
                <a:ea typeface="+mj-ea"/>
                <a:cs typeface="+mj-cs"/>
                <a:sym typeface="Helvetica"/>
              </a:defRPr>
            </a:pPr>
            <a:r>
              <a:rPr sz="1500" dirty="0">
                <a:latin typeface="Calibri" panose="020F0502020204030204" pitchFamily="34" charset="0"/>
                <a:ea typeface="Calibri" panose="020F0502020204030204" pitchFamily="34" charset="0"/>
                <a:cs typeface="Calibri" panose="020F0502020204030204" pitchFamily="34" charset="0"/>
              </a:rPr>
              <a:t>MA-</a:t>
            </a:r>
            <a:r>
              <a:rPr sz="1500" dirty="0" err="1">
                <a:latin typeface="Calibri" panose="020F0502020204030204" pitchFamily="34" charset="0"/>
                <a:ea typeface="Calibri" panose="020F0502020204030204" pitchFamily="34" charset="0"/>
                <a:cs typeface="Calibri" panose="020F0502020204030204" pitchFamily="34" charset="0"/>
              </a:rPr>
              <a:t>Fachstudienberatung</a:t>
            </a:r>
            <a:r>
              <a:rPr sz="1500" dirty="0">
                <a:latin typeface="Calibri" panose="020F0502020204030204" pitchFamily="34" charset="0"/>
                <a:ea typeface="Calibri" panose="020F0502020204030204" pitchFamily="34" charset="0"/>
                <a:cs typeface="Calibri" panose="020F0502020204030204" pitchFamily="34" charset="0"/>
              </a:rPr>
              <a:t>: </a:t>
            </a:r>
            <a:r>
              <a:rPr sz="1500" dirty="0" err="1">
                <a:latin typeface="Calibri" panose="020F0502020204030204" pitchFamily="34" charset="0"/>
                <a:ea typeface="Calibri" panose="020F0502020204030204" pitchFamily="34" charset="0"/>
                <a:cs typeface="Calibri" panose="020F0502020204030204" pitchFamily="34" charset="0"/>
              </a:rPr>
              <a:t>Pr</a:t>
            </a:r>
            <a:r>
              <a:rPr lang="de-DE" sz="1500" dirty="0" err="1">
                <a:latin typeface="Calibri" panose="020F0502020204030204" pitchFamily="34" charset="0"/>
                <a:ea typeface="Calibri" panose="020F0502020204030204" pitchFamily="34" charset="0"/>
                <a:cs typeface="Calibri" panose="020F0502020204030204" pitchFamily="34" charset="0"/>
              </a:rPr>
              <a:t>of</a:t>
            </a:r>
            <a:r>
              <a:rPr lang="de-DE" sz="1500" dirty="0">
                <a:latin typeface="Calibri" panose="020F0502020204030204" pitchFamily="34" charset="0"/>
                <a:ea typeface="Calibri" panose="020F0502020204030204" pitchFamily="34" charset="0"/>
                <a:cs typeface="Calibri" panose="020F0502020204030204" pitchFamily="34" charset="0"/>
              </a:rPr>
              <a:t>.</a:t>
            </a:r>
            <a:r>
              <a:rPr sz="1500" dirty="0">
                <a:latin typeface="Calibri" panose="020F0502020204030204" pitchFamily="34" charset="0"/>
                <a:ea typeface="Calibri" panose="020F0502020204030204" pitchFamily="34" charset="0"/>
                <a:cs typeface="Calibri" panose="020F0502020204030204" pitchFamily="34" charset="0"/>
              </a:rPr>
              <a:t> Dr. Marcel </a:t>
            </a:r>
            <a:r>
              <a:rPr sz="1500" dirty="0" err="1">
                <a:latin typeface="Calibri" panose="020F0502020204030204" pitchFamily="34" charset="0"/>
                <a:ea typeface="Calibri" panose="020F0502020204030204" pitchFamily="34" charset="0"/>
                <a:cs typeface="Calibri" panose="020F0502020204030204" pitchFamily="34" charset="0"/>
              </a:rPr>
              <a:t>Krings</a:t>
            </a:r>
            <a:r>
              <a:rPr sz="1500" dirty="0">
                <a:latin typeface="Calibri" panose="020F0502020204030204" pitchFamily="34" charset="0"/>
                <a:ea typeface="Calibri" panose="020F0502020204030204" pitchFamily="34" charset="0"/>
                <a:cs typeface="Calibri" panose="020F0502020204030204" pitchFamily="34" charset="0"/>
              </a:rPr>
              <a:t> (</a:t>
            </a:r>
            <a:r>
              <a:rPr sz="1500" u="sng" dirty="0">
                <a:solidFill>
                  <a:srgbClr val="0000FF"/>
                </a:solidFill>
                <a:uFill>
                  <a:solidFill>
                    <a:srgbClr val="0000FF"/>
                  </a:solidFill>
                </a:uFill>
                <a:latin typeface="Calibri" panose="020F0502020204030204" pitchFamily="34" charset="0"/>
                <a:ea typeface="Calibri" panose="020F0502020204030204" pitchFamily="34" charset="0"/>
                <a:cs typeface="Calibri" panose="020F0502020204030204" pitchFamily="34" charset="0"/>
                <a:hlinkClick r:id="rId4"/>
              </a:rPr>
              <a:t>marcel.krings@gs.uni-heidelberg.de</a:t>
            </a:r>
            <a:r>
              <a:rPr sz="1500" dirty="0">
                <a:latin typeface="Calibri" panose="020F0502020204030204" pitchFamily="34" charset="0"/>
                <a:ea typeface="Calibri" panose="020F0502020204030204" pitchFamily="34" charset="0"/>
                <a:cs typeface="Calibri" panose="020F0502020204030204" pitchFamily="34" charset="0"/>
              </a:rPr>
              <a:t>)</a:t>
            </a:r>
          </a:p>
          <a:p>
            <a:pPr marL="144145" indent="-144145" defTabSz="457200">
              <a:buSzPct val="100000"/>
              <a:buChar char="•"/>
              <a:defRPr sz="1440" b="1">
                <a:solidFill>
                  <a:srgbClr val="333333"/>
                </a:solidFill>
                <a:latin typeface="+mn-lt"/>
                <a:ea typeface="+mn-ea"/>
                <a:cs typeface="+mn-cs"/>
                <a:sym typeface="Arial"/>
              </a:defRPr>
            </a:pPr>
            <a:endParaRPr dirty="0"/>
          </a:p>
        </p:txBody>
      </p:sp>
      <p:sp>
        <p:nvSpPr>
          <p:cNvPr id="2" name="Foliennummernplatzhalter 1">
            <a:extLst>
              <a:ext uri="{FF2B5EF4-FFF2-40B4-BE49-F238E27FC236}">
                <a16:creationId xmlns:a16="http://schemas.microsoft.com/office/drawing/2014/main" id="{6CCD54ED-D523-AA4B-A9E9-6A8432E8CA65}"/>
              </a:ext>
            </a:extLst>
          </p:cNvPr>
          <p:cNvSpPr>
            <a:spLocks noGrp="1"/>
          </p:cNvSpPr>
          <p:nvPr>
            <p:ph type="sldNum" sz="quarter" idx="2"/>
          </p:nvPr>
        </p:nvSpPr>
        <p:spPr/>
        <p:txBody>
          <a:bodyPr/>
          <a:lstStyle/>
          <a:p>
            <a:fld id="{86CB4B4D-7CA3-9044-876B-883B54F8677D}" type="slidenum">
              <a:rPr lang="de-DE" smtClean="0"/>
              <a:t>79</a:t>
            </a:fld>
            <a:endParaRPr lang="de-DE"/>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Lageplan Germanistik"/>
          <p:cNvSpPr txBox="1">
            <a:spLocks noGrp="1"/>
          </p:cNvSpPr>
          <p:nvPr>
            <p:ph type="title" idx="4294967295"/>
          </p:nvPr>
        </p:nvSpPr>
        <p:spPr>
          <a:prstGeom prst="rect">
            <a:avLst/>
          </a:prstGeom>
        </p:spPr>
        <p:txBody>
          <a:bodyPr/>
          <a:lstStyle/>
          <a:p>
            <a:r>
              <a:rPr sz="3500" dirty="0" err="1">
                <a:latin typeface="Calibri" panose="020F0502020204030204" pitchFamily="34" charset="0"/>
                <a:cs typeface="Calibri" panose="020F0502020204030204" pitchFamily="34" charset="0"/>
              </a:rPr>
              <a:t>Lageplan</a:t>
            </a:r>
            <a:r>
              <a:rPr sz="3500" dirty="0">
                <a:latin typeface="Calibri" panose="020F0502020204030204" pitchFamily="34" charset="0"/>
                <a:cs typeface="Calibri" panose="020F0502020204030204" pitchFamily="34" charset="0"/>
              </a:rPr>
              <a:t> </a:t>
            </a:r>
            <a:r>
              <a:rPr sz="3500" dirty="0" err="1">
                <a:latin typeface="Calibri" panose="020F0502020204030204" pitchFamily="34" charset="0"/>
                <a:cs typeface="Calibri" panose="020F0502020204030204" pitchFamily="34" charset="0"/>
              </a:rPr>
              <a:t>Germanistik</a:t>
            </a:r>
            <a:endParaRPr sz="3500" dirty="0">
              <a:latin typeface="Calibri" panose="020F0502020204030204" pitchFamily="34" charset="0"/>
              <a:cs typeface="Calibri" panose="020F0502020204030204" pitchFamily="34" charset="0"/>
            </a:endParaRPr>
          </a:p>
        </p:txBody>
      </p:sp>
      <p:pic>
        <p:nvPicPr>
          <p:cNvPr id="71" name="Lageplan Germanistik.png" descr="Lageplan Germanistik.png"/>
          <p:cNvPicPr>
            <a:picLocks noChangeAspect="1"/>
          </p:cNvPicPr>
          <p:nvPr/>
        </p:nvPicPr>
        <p:blipFill>
          <a:blip r:embed="rId2"/>
          <a:stretch>
            <a:fillRect/>
          </a:stretch>
        </p:blipFill>
        <p:spPr>
          <a:xfrm>
            <a:off x="253511" y="1218157"/>
            <a:ext cx="8128978" cy="3508779"/>
          </a:xfrm>
          <a:prstGeom prst="rect">
            <a:avLst/>
          </a:prstGeom>
          <a:ln w="12700">
            <a:miter lim="400000"/>
          </a:ln>
          <a:effectLst>
            <a:outerShdw blurRad="38100" dist="32700" dir="5400000" rotWithShape="0">
              <a:srgbClr val="000000">
                <a:alpha val="38000"/>
              </a:srgbClr>
            </a:outerShdw>
          </a:effectLst>
        </p:spPr>
      </p:pic>
      <p:sp>
        <p:nvSpPr>
          <p:cNvPr id="72" name="1. Palais Boisserée (PB, Hauptgebäude) (Hauptstr. 207–209)"/>
          <p:cNvSpPr/>
          <p:nvPr/>
        </p:nvSpPr>
        <p:spPr>
          <a:xfrm>
            <a:off x="255482" y="4822730"/>
            <a:ext cx="5116142" cy="338554"/>
          </a:xfrm>
          <a:prstGeom prst="rect">
            <a:avLst/>
          </a:prstGeom>
          <a:solidFill>
            <a:srgbClr val="FFFFFF"/>
          </a:solidFill>
          <a:ln w="12700">
            <a:solidFill>
              <a:srgbClr val="C51429"/>
            </a:solidFill>
          </a:ln>
          <a:effectLst>
            <a:outerShdw blurRad="38100" dist="32700" dir="5400000" rotWithShape="0">
              <a:srgbClr val="000000">
                <a:alpha val="38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defTabSz="914400">
              <a:lnSpc>
                <a:spcPct val="100000"/>
              </a:lnSpc>
              <a:defRPr sz="1500" b="0">
                <a:latin typeface="Calibri"/>
                <a:ea typeface="Calibri"/>
                <a:cs typeface="Calibri"/>
                <a:sym typeface="Calibri"/>
              </a:defRPr>
            </a:lvl1pPr>
          </a:lstStyle>
          <a:p>
            <a:r>
              <a:rPr sz="1600" dirty="0"/>
              <a:t>1. Palais </a:t>
            </a:r>
            <a:r>
              <a:rPr sz="1600" dirty="0" err="1"/>
              <a:t>Boisserée</a:t>
            </a:r>
            <a:r>
              <a:rPr sz="1600" dirty="0"/>
              <a:t> (PB, </a:t>
            </a:r>
            <a:r>
              <a:rPr sz="1600" dirty="0" err="1"/>
              <a:t>Hauptgebäude</a:t>
            </a:r>
            <a:r>
              <a:rPr sz="1600" dirty="0"/>
              <a:t>) (</a:t>
            </a:r>
            <a:r>
              <a:rPr sz="1600" dirty="0" err="1"/>
              <a:t>Hauptstr</a:t>
            </a:r>
            <a:r>
              <a:rPr sz="1600" dirty="0"/>
              <a:t>. 207–209) </a:t>
            </a:r>
          </a:p>
        </p:txBody>
      </p:sp>
      <p:sp>
        <p:nvSpPr>
          <p:cNvPr id="73" name="Linie"/>
          <p:cNvSpPr/>
          <p:nvPr/>
        </p:nvSpPr>
        <p:spPr>
          <a:xfrm flipH="1" flipV="1">
            <a:off x="3284037" y="2106800"/>
            <a:ext cx="1230956" cy="492476"/>
          </a:xfrm>
          <a:prstGeom prst="line">
            <a:avLst/>
          </a:prstGeom>
          <a:ln w="203200">
            <a:solidFill>
              <a:srgbClr val="FFFFFF"/>
            </a:solidFill>
            <a:miter lim="400000"/>
            <a:tailEnd type="stealth"/>
          </a:ln>
          <a:effectLst>
            <a:outerShdw blurRad="38100" dist="32700" dir="1720684" rotWithShape="0">
              <a:srgbClr val="C51429"/>
            </a:outerShdw>
          </a:effectLst>
        </p:spPr>
        <p:txBody>
          <a:bodyPr lIns="45719" rIns="45719"/>
          <a:lstStyle/>
          <a:p>
            <a:pPr defTabSz="914400">
              <a:lnSpc>
                <a:spcPct val="100000"/>
              </a:lnSpc>
              <a:defRPr sz="1500" b="0">
                <a:latin typeface="+mn-lt"/>
                <a:ea typeface="+mn-ea"/>
                <a:cs typeface="+mn-cs"/>
                <a:sym typeface="Arial"/>
              </a:defRPr>
            </a:pPr>
            <a:endParaRPr/>
          </a:p>
        </p:txBody>
      </p:sp>
      <p:sp>
        <p:nvSpPr>
          <p:cNvPr id="74" name="Linie"/>
          <p:cNvSpPr/>
          <p:nvPr/>
        </p:nvSpPr>
        <p:spPr>
          <a:xfrm flipH="1" flipV="1">
            <a:off x="7226104" y="2900224"/>
            <a:ext cx="614479" cy="1174819"/>
          </a:xfrm>
          <a:prstGeom prst="line">
            <a:avLst/>
          </a:prstGeom>
          <a:ln w="203200">
            <a:solidFill>
              <a:srgbClr val="FFFFFF"/>
            </a:solidFill>
            <a:miter lim="400000"/>
            <a:tailEnd type="stealth"/>
          </a:ln>
          <a:effectLst>
            <a:outerShdw blurRad="38100" dist="32700" dir="1720684" rotWithShape="0">
              <a:srgbClr val="C51429"/>
            </a:outerShdw>
          </a:effectLst>
        </p:spPr>
        <p:txBody>
          <a:bodyPr lIns="45719" rIns="45719"/>
          <a:lstStyle/>
          <a:p>
            <a:pPr defTabSz="914400">
              <a:lnSpc>
                <a:spcPct val="100000"/>
              </a:lnSpc>
              <a:defRPr sz="1500" b="0">
                <a:latin typeface="+mn-lt"/>
                <a:ea typeface="+mn-ea"/>
                <a:cs typeface="+mn-cs"/>
                <a:sym typeface="Arial"/>
              </a:defRPr>
            </a:pPr>
            <a:endParaRPr/>
          </a:p>
        </p:txBody>
      </p:sp>
      <p:sp>
        <p:nvSpPr>
          <p:cNvPr id="75" name="Linie"/>
          <p:cNvSpPr/>
          <p:nvPr/>
        </p:nvSpPr>
        <p:spPr>
          <a:xfrm>
            <a:off x="1830449" y="2719533"/>
            <a:ext cx="756886" cy="1088535"/>
          </a:xfrm>
          <a:prstGeom prst="line">
            <a:avLst/>
          </a:prstGeom>
          <a:ln w="203200">
            <a:solidFill>
              <a:srgbClr val="FFFFFF"/>
            </a:solidFill>
            <a:miter lim="400000"/>
            <a:tailEnd type="stealth"/>
          </a:ln>
          <a:effectLst>
            <a:outerShdw blurRad="38100" dist="32700" dir="1720684" rotWithShape="0">
              <a:srgbClr val="C51429"/>
            </a:outerShdw>
          </a:effectLst>
        </p:spPr>
        <p:txBody>
          <a:bodyPr lIns="45719" rIns="45719"/>
          <a:lstStyle/>
          <a:p>
            <a:pPr defTabSz="914400">
              <a:lnSpc>
                <a:spcPct val="100000"/>
              </a:lnSpc>
              <a:defRPr sz="1500" b="0">
                <a:latin typeface="+mn-lt"/>
                <a:ea typeface="+mn-ea"/>
                <a:cs typeface="+mn-cs"/>
                <a:sym typeface="Arial"/>
              </a:defRPr>
            </a:pPr>
            <a:endParaRPr/>
          </a:p>
        </p:txBody>
      </p:sp>
      <p:sp>
        <p:nvSpPr>
          <p:cNvPr id="76" name="1."/>
          <p:cNvSpPr txBox="1"/>
          <p:nvPr/>
        </p:nvSpPr>
        <p:spPr>
          <a:xfrm>
            <a:off x="3571799" y="1987058"/>
            <a:ext cx="430266" cy="4328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1600" b="0">
                <a:latin typeface="Calibri"/>
                <a:ea typeface="Calibri"/>
                <a:cs typeface="Calibri"/>
                <a:sym typeface="Calibri"/>
              </a:defRPr>
            </a:lvl1pPr>
          </a:lstStyle>
          <a:p>
            <a:r>
              <a:t>1.</a:t>
            </a:r>
          </a:p>
        </p:txBody>
      </p:sp>
      <p:sp>
        <p:nvSpPr>
          <p:cNvPr id="77" name="2."/>
          <p:cNvSpPr txBox="1"/>
          <p:nvPr/>
        </p:nvSpPr>
        <p:spPr>
          <a:xfrm>
            <a:off x="2217040" y="3180924"/>
            <a:ext cx="430267" cy="4328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1600" b="0">
                <a:latin typeface="Calibri"/>
                <a:ea typeface="Calibri"/>
                <a:cs typeface="Calibri"/>
                <a:sym typeface="Calibri"/>
              </a:defRPr>
            </a:lvl1pPr>
          </a:lstStyle>
          <a:p>
            <a:r>
              <a:t>2.</a:t>
            </a:r>
          </a:p>
        </p:txBody>
      </p:sp>
      <p:sp>
        <p:nvSpPr>
          <p:cNvPr id="78" name="3."/>
          <p:cNvSpPr txBox="1"/>
          <p:nvPr/>
        </p:nvSpPr>
        <p:spPr>
          <a:xfrm>
            <a:off x="7310053" y="2992774"/>
            <a:ext cx="430267" cy="4328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1600" b="0">
                <a:latin typeface="Calibri"/>
                <a:ea typeface="Calibri"/>
                <a:cs typeface="Calibri"/>
                <a:sym typeface="Calibri"/>
              </a:defRPr>
            </a:lvl1pPr>
          </a:lstStyle>
          <a:p>
            <a:r>
              <a:t>3.</a:t>
            </a:r>
          </a:p>
        </p:txBody>
      </p:sp>
      <p:sp>
        <p:nvSpPr>
          <p:cNvPr id="79" name="2. Linguistik (Karlstr. 2)"/>
          <p:cNvSpPr/>
          <p:nvPr/>
        </p:nvSpPr>
        <p:spPr>
          <a:xfrm>
            <a:off x="255482" y="5238682"/>
            <a:ext cx="1991890" cy="338554"/>
          </a:xfrm>
          <a:prstGeom prst="rect">
            <a:avLst/>
          </a:prstGeom>
          <a:solidFill>
            <a:srgbClr val="FFFFFF"/>
          </a:solidFill>
          <a:ln w="12700">
            <a:solidFill>
              <a:srgbClr val="C51429"/>
            </a:solidFill>
          </a:ln>
          <a:effectLst>
            <a:outerShdw blurRad="38100" dist="32700" dir="5400000" rotWithShape="0">
              <a:srgbClr val="000000">
                <a:alpha val="38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defTabSz="914400">
              <a:lnSpc>
                <a:spcPct val="100000"/>
              </a:lnSpc>
              <a:defRPr sz="1500" b="0">
                <a:latin typeface="Calibri"/>
                <a:ea typeface="Calibri"/>
                <a:cs typeface="Calibri"/>
                <a:sym typeface="Calibri"/>
              </a:defRPr>
            </a:lvl1pPr>
          </a:lstStyle>
          <a:p>
            <a:r>
              <a:rPr sz="1600" dirty="0"/>
              <a:t>2. </a:t>
            </a:r>
            <a:r>
              <a:rPr sz="1600" dirty="0" err="1"/>
              <a:t>Linguistik</a:t>
            </a:r>
            <a:r>
              <a:rPr sz="1600" dirty="0"/>
              <a:t> (</a:t>
            </a:r>
            <a:r>
              <a:rPr sz="1600" dirty="0" err="1"/>
              <a:t>Karlstr</a:t>
            </a:r>
            <a:r>
              <a:rPr sz="1600" dirty="0"/>
              <a:t>. 2)</a:t>
            </a:r>
          </a:p>
        </p:txBody>
      </p:sp>
      <p:sp>
        <p:nvSpPr>
          <p:cNvPr id="80" name="3. Theologische Fakultät (Karlstr. 16)"/>
          <p:cNvSpPr/>
          <p:nvPr/>
        </p:nvSpPr>
        <p:spPr>
          <a:xfrm>
            <a:off x="255482" y="5654635"/>
            <a:ext cx="3131625" cy="338554"/>
          </a:xfrm>
          <a:prstGeom prst="rect">
            <a:avLst/>
          </a:prstGeom>
          <a:solidFill>
            <a:srgbClr val="FFFFFF"/>
          </a:solidFill>
          <a:ln w="12700">
            <a:solidFill>
              <a:srgbClr val="C51429"/>
            </a:solidFill>
          </a:ln>
          <a:effectLst>
            <a:outerShdw blurRad="38100" dist="32700" dir="5400000" rotWithShape="0">
              <a:srgbClr val="000000">
                <a:alpha val="38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defTabSz="914400">
              <a:lnSpc>
                <a:spcPct val="100000"/>
              </a:lnSpc>
              <a:defRPr sz="1500" b="0">
                <a:latin typeface="Calibri"/>
                <a:ea typeface="Calibri"/>
                <a:cs typeface="Calibri"/>
                <a:sym typeface="Calibri"/>
              </a:defRPr>
            </a:lvl1pPr>
          </a:lstStyle>
          <a:p>
            <a:r>
              <a:rPr sz="1600" dirty="0"/>
              <a:t>3. </a:t>
            </a:r>
            <a:r>
              <a:rPr sz="1600" dirty="0" err="1"/>
              <a:t>Theologische</a:t>
            </a:r>
            <a:r>
              <a:rPr sz="1600" dirty="0"/>
              <a:t> </a:t>
            </a:r>
            <a:r>
              <a:rPr sz="1600" dirty="0" err="1"/>
              <a:t>Fakultät</a:t>
            </a:r>
            <a:r>
              <a:rPr sz="1600" dirty="0"/>
              <a:t> (</a:t>
            </a:r>
            <a:r>
              <a:rPr sz="1600" dirty="0" err="1"/>
              <a:t>Karlstr</a:t>
            </a:r>
            <a:r>
              <a:rPr sz="1600" dirty="0"/>
              <a:t>. 16)</a:t>
            </a:r>
          </a:p>
        </p:txBody>
      </p:sp>
      <p:sp>
        <p:nvSpPr>
          <p:cNvPr id="2" name="Foliennummernplatzhalter 1">
            <a:extLst>
              <a:ext uri="{FF2B5EF4-FFF2-40B4-BE49-F238E27FC236}">
                <a16:creationId xmlns:a16="http://schemas.microsoft.com/office/drawing/2014/main" id="{4DA8B94B-68C2-8F48-A22E-2DDF51DBC731}"/>
              </a:ext>
            </a:extLst>
          </p:cNvPr>
          <p:cNvSpPr>
            <a:spLocks noGrp="1"/>
          </p:cNvSpPr>
          <p:nvPr>
            <p:ph type="sldNum" sz="quarter" idx="2"/>
          </p:nvPr>
        </p:nvSpPr>
        <p:spPr/>
        <p:txBody>
          <a:bodyPr/>
          <a:lstStyle/>
          <a:p>
            <a:fld id="{86CB4B4D-7CA3-9044-876B-883B54F8677D}" type="slidenum">
              <a:rPr lang="de-DE" smtClean="0"/>
              <a:t>8</a:t>
            </a:fld>
            <a:endParaRPr lang="de-DE"/>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Master of Education"/>
          <p:cNvSpPr txBox="1">
            <a:spLocks noGrp="1"/>
          </p:cNvSpPr>
          <p:nvPr>
            <p:ph type="title" idx="4294967295"/>
          </p:nvPr>
        </p:nvSpPr>
        <p:spPr>
          <a:xfrm>
            <a:off x="573894" y="365125"/>
            <a:ext cx="7772400" cy="1251921"/>
          </a:xfrm>
          <a:prstGeom prst="rect">
            <a:avLst/>
          </a:prstGeom>
        </p:spPr>
        <p:txBody>
          <a:bodyPr/>
          <a:lstStyle/>
          <a:p>
            <a:r>
              <a:rPr sz="3500" dirty="0">
                <a:latin typeface="Calibri" panose="020F0502020204030204" pitchFamily="34" charset="0"/>
                <a:cs typeface="Calibri" panose="020F0502020204030204" pitchFamily="34" charset="0"/>
              </a:rPr>
              <a:t>Master of Education</a:t>
            </a:r>
          </a:p>
        </p:txBody>
      </p:sp>
      <p:sp>
        <p:nvSpPr>
          <p:cNvPr id="392" name="Das Masterstudium mit dem Abschlussziel eines Master of Education (M. Ed.) mit den Profillinien Lehramt Gymnasium und Lehramt Sekundarstufe I wird von der Universität Heidelberg und der Pädagogischen Hochschule Heidelberg im Rahmen der Heidelberg School of Education (HSE) gemeinsam verantwortet.…"/>
          <p:cNvSpPr txBox="1">
            <a:spLocks noGrp="1"/>
          </p:cNvSpPr>
          <p:nvPr>
            <p:ph type="body" idx="4294967295"/>
          </p:nvPr>
        </p:nvSpPr>
        <p:spPr>
          <a:xfrm>
            <a:off x="431800" y="1146175"/>
            <a:ext cx="7772400" cy="4965700"/>
          </a:xfrm>
          <a:prstGeom prst="rect">
            <a:avLst/>
          </a:prstGeom>
        </p:spPr>
        <p:txBody>
          <a:bodyPr/>
          <a:lstStyle/>
          <a:p>
            <a:pPr marL="144499" indent="-144499" defTabSz="457200">
              <a:buSzPct val="100000"/>
              <a:buChar char="•"/>
              <a:defRPr sz="1441">
                <a:latin typeface="+mn-lt"/>
                <a:ea typeface="+mn-ea"/>
                <a:cs typeface="+mn-cs"/>
                <a:sym typeface="Arial"/>
              </a:defRPr>
            </a:pPr>
            <a:r>
              <a:rPr sz="1700" dirty="0">
                <a:latin typeface="Calibri" panose="020F0502020204030204" pitchFamily="34" charset="0"/>
                <a:cs typeface="Calibri" panose="020F0502020204030204" pitchFamily="34" charset="0"/>
              </a:rPr>
              <a:t>Das </a:t>
            </a:r>
            <a:r>
              <a:rPr sz="1700" dirty="0" err="1">
                <a:latin typeface="Calibri" panose="020F0502020204030204" pitchFamily="34" charset="0"/>
                <a:cs typeface="Calibri" panose="020F0502020204030204" pitchFamily="34" charset="0"/>
              </a:rPr>
              <a:t>Masterstudium</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mit</a:t>
            </a:r>
            <a:r>
              <a:rPr sz="1700" dirty="0">
                <a:latin typeface="Calibri" panose="020F0502020204030204" pitchFamily="34" charset="0"/>
                <a:cs typeface="Calibri" panose="020F0502020204030204" pitchFamily="34" charset="0"/>
              </a:rPr>
              <a:t> dem </a:t>
            </a:r>
            <a:r>
              <a:rPr sz="1700" dirty="0" err="1">
                <a:latin typeface="Calibri" panose="020F0502020204030204" pitchFamily="34" charset="0"/>
                <a:cs typeface="Calibri" panose="020F0502020204030204" pitchFamily="34" charset="0"/>
              </a:rPr>
              <a:t>Abschlussziel</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eines</a:t>
            </a:r>
            <a:r>
              <a:rPr sz="1700" dirty="0">
                <a:latin typeface="Calibri" panose="020F0502020204030204" pitchFamily="34" charset="0"/>
                <a:cs typeface="Calibri" panose="020F0502020204030204" pitchFamily="34" charset="0"/>
              </a:rPr>
              <a:t> Master of Education (M. Ed.) </a:t>
            </a:r>
            <a:r>
              <a:rPr sz="1700" dirty="0" err="1">
                <a:latin typeface="Calibri" panose="020F0502020204030204" pitchFamily="34" charset="0"/>
                <a:cs typeface="Calibri" panose="020F0502020204030204" pitchFamily="34" charset="0"/>
              </a:rPr>
              <a:t>mit</a:t>
            </a:r>
            <a:r>
              <a:rPr sz="1700" dirty="0">
                <a:latin typeface="Calibri" panose="020F0502020204030204" pitchFamily="34" charset="0"/>
                <a:cs typeface="Calibri" panose="020F0502020204030204" pitchFamily="34" charset="0"/>
              </a:rPr>
              <a:t> den </a:t>
            </a:r>
            <a:r>
              <a:rPr sz="1700" dirty="0" err="1">
                <a:latin typeface="Calibri" panose="020F0502020204030204" pitchFamily="34" charset="0"/>
                <a:cs typeface="Calibri" panose="020F0502020204030204" pitchFamily="34" charset="0"/>
              </a:rPr>
              <a:t>Profillinien</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Lehramt</a:t>
            </a:r>
            <a:r>
              <a:rPr sz="1700" dirty="0">
                <a:latin typeface="Calibri" panose="020F0502020204030204" pitchFamily="34" charset="0"/>
                <a:cs typeface="Calibri" panose="020F0502020204030204" pitchFamily="34" charset="0"/>
              </a:rPr>
              <a:t> Gymnasium und </a:t>
            </a:r>
            <a:r>
              <a:rPr sz="1700" dirty="0" err="1">
                <a:latin typeface="Calibri" panose="020F0502020204030204" pitchFamily="34" charset="0"/>
                <a:cs typeface="Calibri" panose="020F0502020204030204" pitchFamily="34" charset="0"/>
              </a:rPr>
              <a:t>Lehramt</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Sekundarstufe</a:t>
            </a:r>
            <a:r>
              <a:rPr sz="1700" dirty="0">
                <a:latin typeface="Calibri" panose="020F0502020204030204" pitchFamily="34" charset="0"/>
                <a:cs typeface="Calibri" panose="020F0502020204030204" pitchFamily="34" charset="0"/>
              </a:rPr>
              <a:t> I </a:t>
            </a:r>
            <a:r>
              <a:rPr sz="1700" dirty="0" err="1">
                <a:latin typeface="Calibri" panose="020F0502020204030204" pitchFamily="34" charset="0"/>
                <a:cs typeface="Calibri" panose="020F0502020204030204" pitchFamily="34" charset="0"/>
              </a:rPr>
              <a:t>wird</a:t>
            </a:r>
            <a:r>
              <a:rPr sz="1700" dirty="0">
                <a:latin typeface="Calibri" panose="020F0502020204030204" pitchFamily="34" charset="0"/>
                <a:cs typeface="Calibri" panose="020F0502020204030204" pitchFamily="34" charset="0"/>
              </a:rPr>
              <a:t> von der Universität Heidelberg und der </a:t>
            </a:r>
            <a:r>
              <a:rPr sz="1700" dirty="0" err="1">
                <a:latin typeface="Calibri" panose="020F0502020204030204" pitchFamily="34" charset="0"/>
                <a:cs typeface="Calibri" panose="020F0502020204030204" pitchFamily="34" charset="0"/>
              </a:rPr>
              <a:t>Pädagogischen</a:t>
            </a:r>
            <a:r>
              <a:rPr sz="1700" dirty="0">
                <a:latin typeface="Calibri" panose="020F0502020204030204" pitchFamily="34" charset="0"/>
                <a:cs typeface="Calibri" panose="020F0502020204030204" pitchFamily="34" charset="0"/>
              </a:rPr>
              <a:t> Hochschule Heidelberg </a:t>
            </a:r>
            <a:r>
              <a:rPr sz="1700" dirty="0" err="1">
                <a:latin typeface="Calibri" panose="020F0502020204030204" pitchFamily="34" charset="0"/>
                <a:cs typeface="Calibri" panose="020F0502020204030204" pitchFamily="34" charset="0"/>
              </a:rPr>
              <a:t>im</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Rahmen</a:t>
            </a:r>
            <a:r>
              <a:rPr sz="1700" dirty="0">
                <a:latin typeface="Calibri" panose="020F0502020204030204" pitchFamily="34" charset="0"/>
                <a:cs typeface="Calibri" panose="020F0502020204030204" pitchFamily="34" charset="0"/>
              </a:rPr>
              <a:t> der </a:t>
            </a:r>
            <a:r>
              <a:rPr sz="1700" dirty="0">
                <a:latin typeface="Calibri" panose="020F0502020204030204" pitchFamily="34" charset="0"/>
                <a:cs typeface="Calibri" panose="020F0502020204030204" pitchFamily="34" charset="0"/>
                <a:hlinkClick r:id="rId2"/>
              </a:rPr>
              <a:t>Heidelberg School of Education (HSE)</a:t>
            </a:r>
            <a:r>
              <a:rPr lang="de-DE" sz="1700" dirty="0">
                <a:latin typeface="Calibri" panose="020F0502020204030204" pitchFamily="34" charset="0"/>
                <a:cs typeface="Calibri" panose="020F0502020204030204" pitchFamily="34" charset="0"/>
              </a:rPr>
              <a:t> gemeinsam verantwortet.</a:t>
            </a:r>
          </a:p>
          <a:p>
            <a:pPr marL="144499" indent="-144499" defTabSz="457200">
              <a:buSzPct val="100000"/>
              <a:buChar char="•"/>
              <a:defRPr sz="1441">
                <a:latin typeface="+mn-lt"/>
                <a:ea typeface="+mn-ea"/>
                <a:cs typeface="+mn-cs"/>
                <a:sym typeface="Arial"/>
              </a:defRPr>
            </a:pPr>
            <a:endParaRPr sz="1700" dirty="0">
              <a:latin typeface="Calibri" panose="020F0502020204030204" pitchFamily="34" charset="0"/>
              <a:cs typeface="Calibri" panose="020F0502020204030204" pitchFamily="34" charset="0"/>
            </a:endParaRPr>
          </a:p>
          <a:p>
            <a:pPr marL="144499" indent="-144499" defTabSz="457200">
              <a:buSzPct val="100000"/>
              <a:buChar char="•"/>
              <a:defRPr sz="1441">
                <a:latin typeface="+mn-lt"/>
                <a:ea typeface="+mn-ea"/>
                <a:cs typeface="+mn-cs"/>
                <a:sym typeface="Arial"/>
              </a:defRPr>
            </a:pPr>
            <a:r>
              <a:rPr sz="1700" dirty="0">
                <a:latin typeface="Calibri" panose="020F0502020204030204" pitchFamily="34" charset="0"/>
                <a:cs typeface="Calibri" panose="020F0502020204030204" pitchFamily="34" charset="0"/>
              </a:rPr>
              <a:t>In der </a:t>
            </a:r>
            <a:r>
              <a:rPr sz="1700" dirty="0" err="1">
                <a:latin typeface="Calibri" panose="020F0502020204030204" pitchFamily="34" charset="0"/>
                <a:cs typeface="Calibri" panose="020F0502020204030204" pitchFamily="34" charset="0"/>
              </a:rPr>
              <a:t>Profillinie</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Lehramt</a:t>
            </a:r>
            <a:r>
              <a:rPr sz="1700" dirty="0">
                <a:latin typeface="Calibri" panose="020F0502020204030204" pitchFamily="34" charset="0"/>
                <a:cs typeface="Calibri" panose="020F0502020204030204" pitchFamily="34" charset="0"/>
              </a:rPr>
              <a:t> Gymnasium </a:t>
            </a:r>
            <a:r>
              <a:rPr sz="1700" dirty="0" err="1">
                <a:latin typeface="Calibri" panose="020F0502020204030204" pitchFamily="34" charset="0"/>
                <a:cs typeface="Calibri" panose="020F0502020204030204" pitchFamily="34" charset="0"/>
              </a:rPr>
              <a:t>studieren</a:t>
            </a:r>
            <a:r>
              <a:rPr sz="1700" dirty="0">
                <a:latin typeface="Calibri" panose="020F0502020204030204" pitchFamily="34" charset="0"/>
                <a:cs typeface="Calibri" panose="020F0502020204030204" pitchFamily="34" charset="0"/>
              </a:rPr>
              <a:t> Sie </a:t>
            </a:r>
            <a:r>
              <a:rPr sz="1700" dirty="0" err="1">
                <a:latin typeface="Calibri" panose="020F0502020204030204" pitchFamily="34" charset="0"/>
                <a:cs typeface="Calibri" panose="020F0502020204030204" pitchFamily="34" charset="0"/>
              </a:rPr>
              <a:t>zwei</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hlinkClick r:id="rId3"/>
              </a:rPr>
              <a:t>lehramtsrelevante</a:t>
            </a:r>
            <a:r>
              <a:rPr sz="1700" dirty="0">
                <a:latin typeface="Calibri" panose="020F0502020204030204" pitchFamily="34" charset="0"/>
                <a:cs typeface="Calibri" panose="020F0502020204030204" pitchFamily="34" charset="0"/>
                <a:hlinkClick r:id="rId3"/>
              </a:rPr>
              <a:t> </a:t>
            </a:r>
            <a:r>
              <a:rPr sz="1700" dirty="0" err="1">
                <a:latin typeface="Calibri" panose="020F0502020204030204" pitchFamily="34" charset="0"/>
                <a:cs typeface="Calibri" panose="020F0502020204030204" pitchFamily="34" charset="0"/>
                <a:hlinkClick r:id="rId3"/>
              </a:rPr>
              <a:t>Studienfächer</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als</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Teilstudiengänge</a:t>
            </a:r>
            <a:r>
              <a:rPr sz="1700" dirty="0">
                <a:latin typeface="Calibri" panose="020F0502020204030204" pitchFamily="34" charset="0"/>
                <a:cs typeface="Calibri" panose="020F0502020204030204" pitchFamily="34" charset="0"/>
              </a:rPr>
              <a:t> des Master of Education. Für die </a:t>
            </a:r>
            <a:r>
              <a:rPr sz="1700" dirty="0" err="1">
                <a:latin typeface="Calibri" panose="020F0502020204030204" pitchFamily="34" charset="0"/>
                <a:cs typeface="Calibri" panose="020F0502020204030204" pitchFamily="34" charset="0"/>
              </a:rPr>
              <a:t>Inhalte</a:t>
            </a:r>
            <a:r>
              <a:rPr sz="1700" dirty="0">
                <a:latin typeface="Calibri" panose="020F0502020204030204" pitchFamily="34" charset="0"/>
                <a:cs typeface="Calibri" panose="020F0502020204030204" pitchFamily="34" charset="0"/>
              </a:rPr>
              <a:t> der </a:t>
            </a:r>
            <a:r>
              <a:rPr sz="1700" dirty="0" err="1">
                <a:latin typeface="Calibri" panose="020F0502020204030204" pitchFamily="34" charset="0"/>
                <a:cs typeface="Calibri" panose="020F0502020204030204" pitchFamily="34" charset="0"/>
              </a:rPr>
              <a:t>Profillinie</a:t>
            </a:r>
            <a:r>
              <a:rPr sz="1700" dirty="0">
                <a:latin typeface="Calibri" panose="020F0502020204030204" pitchFamily="34" charset="0"/>
                <a:cs typeface="Calibri" panose="020F0502020204030204" pitchFamily="34" charset="0"/>
              </a:rPr>
              <a:t> </a:t>
            </a:r>
            <a:r>
              <a:rPr sz="1700" dirty="0" err="1">
                <a:latin typeface="Calibri" panose="020F0502020204030204" pitchFamily="34" charset="0"/>
                <a:cs typeface="Calibri" panose="020F0502020204030204" pitchFamily="34" charset="0"/>
              </a:rPr>
              <a:t>Lehramt</a:t>
            </a:r>
            <a:r>
              <a:rPr sz="1700" dirty="0">
                <a:latin typeface="Calibri" panose="020F0502020204030204" pitchFamily="34" charset="0"/>
                <a:cs typeface="Calibri" panose="020F0502020204030204" pitchFamily="34" charset="0"/>
              </a:rPr>
              <a:t> Gymnasium </a:t>
            </a:r>
            <a:r>
              <a:rPr sz="1700" dirty="0" err="1">
                <a:latin typeface="Calibri" panose="020F0502020204030204" pitchFamily="34" charset="0"/>
                <a:cs typeface="Calibri" panose="020F0502020204030204" pitchFamily="34" charset="0"/>
              </a:rPr>
              <a:t>sind</a:t>
            </a:r>
            <a:r>
              <a:rPr sz="1700" dirty="0">
                <a:latin typeface="Calibri" panose="020F0502020204030204" pitchFamily="34" charset="0"/>
                <a:cs typeface="Calibri" panose="020F0502020204030204" pitchFamily="34" charset="0"/>
              </a:rPr>
              <a:t> die </a:t>
            </a:r>
            <a:r>
              <a:rPr sz="1700" dirty="0" err="1">
                <a:latin typeface="Calibri" panose="020F0502020204030204" pitchFamily="34" charset="0"/>
                <a:cs typeface="Calibri" panose="020F0502020204030204" pitchFamily="34" charset="0"/>
              </a:rPr>
              <a:t>Fächer</a:t>
            </a:r>
            <a:r>
              <a:rPr sz="1700" dirty="0">
                <a:latin typeface="Calibri" panose="020F0502020204030204" pitchFamily="34" charset="0"/>
                <a:cs typeface="Calibri" panose="020F0502020204030204" pitchFamily="34" charset="0"/>
              </a:rPr>
              <a:t> und </a:t>
            </a:r>
            <a:r>
              <a:rPr sz="1700" dirty="0" err="1">
                <a:latin typeface="Calibri" panose="020F0502020204030204" pitchFamily="34" charset="0"/>
                <a:cs typeface="Calibri" panose="020F0502020204030204" pitchFamily="34" charset="0"/>
              </a:rPr>
              <a:t>Fakultäten</a:t>
            </a:r>
            <a:r>
              <a:rPr sz="1700" dirty="0">
                <a:latin typeface="Calibri" panose="020F0502020204030204" pitchFamily="34" charset="0"/>
                <a:cs typeface="Calibri" panose="020F0502020204030204" pitchFamily="34" charset="0"/>
              </a:rPr>
              <a:t> der Universität Heidelberg </a:t>
            </a:r>
            <a:r>
              <a:rPr sz="1700" dirty="0" err="1">
                <a:latin typeface="Calibri" panose="020F0502020204030204" pitchFamily="34" charset="0"/>
                <a:cs typeface="Calibri" panose="020F0502020204030204" pitchFamily="34" charset="0"/>
              </a:rPr>
              <a:t>verantwortlich</a:t>
            </a:r>
            <a:r>
              <a:rPr sz="1700" dirty="0">
                <a:latin typeface="Calibri" panose="020F0502020204030204" pitchFamily="34" charset="0"/>
                <a:cs typeface="Calibri" panose="020F0502020204030204" pitchFamily="34" charset="0"/>
              </a:rPr>
              <a:t>.</a:t>
            </a:r>
          </a:p>
          <a:p>
            <a:pPr marL="150394" indent="-150394" defTabSz="457200">
              <a:lnSpc>
                <a:spcPts val="3500"/>
              </a:lnSpc>
              <a:spcBef>
                <a:spcPts val="1200"/>
              </a:spcBef>
              <a:buSzPct val="100000"/>
              <a:buChar char="•"/>
              <a:defRPr sz="1500">
                <a:latin typeface="+mj-lt"/>
                <a:ea typeface="+mj-ea"/>
                <a:cs typeface="+mj-cs"/>
                <a:sym typeface="Helvetica"/>
              </a:defRPr>
            </a:pPr>
            <a:r>
              <a:rPr sz="1700" dirty="0" err="1">
                <a:latin typeface="Calibri" panose="020F0502020204030204" pitchFamily="34" charset="0"/>
                <a:cs typeface="Calibri" panose="020F0502020204030204" pitchFamily="34" charset="0"/>
              </a:rPr>
              <a:t>Regelstudienzeit</a:t>
            </a:r>
            <a:r>
              <a:rPr sz="1700" dirty="0">
                <a:latin typeface="Calibri" panose="020F0502020204030204" pitchFamily="34" charset="0"/>
                <a:cs typeface="Calibri" panose="020F0502020204030204" pitchFamily="34" charset="0"/>
              </a:rPr>
              <a:t>: vier Semester</a:t>
            </a:r>
            <a:r>
              <a:rPr lang="de-DE" sz="1700" dirty="0">
                <a:latin typeface="Calibri" panose="020F0502020204030204" pitchFamily="34" charset="0"/>
                <a:cs typeface="Calibri" panose="020F0502020204030204" pitchFamily="34" charset="0"/>
              </a:rPr>
              <a:t> mit </a:t>
            </a:r>
            <a:r>
              <a:rPr sz="1700" dirty="0" err="1">
                <a:latin typeface="Calibri" panose="020F0502020204030204" pitchFamily="34" charset="0"/>
                <a:cs typeface="Calibri" panose="020F0502020204030204" pitchFamily="34" charset="0"/>
              </a:rPr>
              <a:t>Abschluss</a:t>
            </a:r>
            <a:r>
              <a:rPr sz="1700" dirty="0">
                <a:latin typeface="Calibri" panose="020F0502020204030204" pitchFamily="34" charset="0"/>
                <a:cs typeface="Calibri" panose="020F0502020204030204" pitchFamily="34" charset="0"/>
              </a:rPr>
              <a:t>: Master of Education</a:t>
            </a:r>
            <a:endParaRPr lang="de-DE" sz="1700" dirty="0">
              <a:latin typeface="Calibri" panose="020F0502020204030204" pitchFamily="34" charset="0"/>
              <a:cs typeface="Calibri" panose="020F0502020204030204" pitchFamily="34" charset="0"/>
            </a:endParaRPr>
          </a:p>
          <a:p>
            <a:pPr marL="150394" indent="-150394" defTabSz="457200">
              <a:lnSpc>
                <a:spcPts val="3500"/>
              </a:lnSpc>
              <a:spcBef>
                <a:spcPts val="1200"/>
              </a:spcBef>
              <a:buSzPct val="100000"/>
              <a:buChar char="•"/>
              <a:defRPr sz="1500">
                <a:latin typeface="+mj-lt"/>
                <a:ea typeface="+mj-ea"/>
                <a:cs typeface="+mj-cs"/>
                <a:sym typeface="Helvetica"/>
              </a:defRPr>
            </a:pPr>
            <a:r>
              <a:rPr lang="de-DE" sz="1700" dirty="0">
                <a:latin typeface="Calibri" panose="020F0502020204030204" pitchFamily="34" charset="0"/>
                <a:cs typeface="Calibri" panose="020F0502020204030204" pitchFamily="34" charset="0"/>
                <a:hlinkClick r:id="rId4"/>
              </a:rPr>
              <a:t>https://www.uni-heidelberg.de//studium/interesse/abschluesse/lehramt_master.html</a:t>
            </a:r>
            <a:endParaRPr sz="1700" dirty="0">
              <a:latin typeface="Calibri" panose="020F0502020204030204" pitchFamily="34" charset="0"/>
              <a:cs typeface="Calibri" panose="020F0502020204030204" pitchFamily="34" charset="0"/>
            </a:endParaRPr>
          </a:p>
          <a:p>
            <a:pPr marL="150394" indent="-150394" defTabSz="457200">
              <a:lnSpc>
                <a:spcPts val="3500"/>
              </a:lnSpc>
              <a:spcBef>
                <a:spcPts val="1200"/>
              </a:spcBef>
              <a:buSzPct val="100000"/>
              <a:buChar char="•"/>
              <a:defRPr sz="1500">
                <a:latin typeface="+mj-lt"/>
                <a:ea typeface="+mj-ea"/>
                <a:cs typeface="+mj-cs"/>
                <a:sym typeface="Helvetica"/>
              </a:defRPr>
            </a:pPr>
            <a:r>
              <a:rPr sz="1700" dirty="0">
                <a:latin typeface="Calibri" panose="020F0502020204030204" pitchFamily="34" charset="0"/>
                <a:cs typeface="Calibri" panose="020F0502020204030204" pitchFamily="34" charset="0"/>
              </a:rPr>
              <a:t>M</a:t>
            </a:r>
            <a:r>
              <a:rPr lang="de-DE" sz="1700" dirty="0">
                <a:latin typeface="Calibri" panose="020F0502020204030204" pitchFamily="34" charset="0"/>
                <a:cs typeface="Calibri" panose="020F0502020204030204" pitchFamily="34" charset="0"/>
              </a:rPr>
              <a:t>.Ed.</a:t>
            </a:r>
            <a:r>
              <a:rPr sz="1700" dirty="0">
                <a:latin typeface="Calibri" panose="020F0502020204030204" pitchFamily="34" charset="0"/>
                <a:cs typeface="Calibri" panose="020F0502020204030204" pitchFamily="34" charset="0"/>
              </a:rPr>
              <a:t>-</a:t>
            </a:r>
            <a:r>
              <a:rPr sz="1700" dirty="0" err="1">
                <a:latin typeface="Calibri" panose="020F0502020204030204" pitchFamily="34" charset="0"/>
                <a:cs typeface="Calibri" panose="020F0502020204030204" pitchFamily="34" charset="0"/>
              </a:rPr>
              <a:t>Fachstudienberatung</a:t>
            </a:r>
            <a:r>
              <a:rPr sz="1700" dirty="0">
                <a:latin typeface="Calibri" panose="020F0502020204030204" pitchFamily="34" charset="0"/>
                <a:cs typeface="Calibri" panose="020F0502020204030204" pitchFamily="34" charset="0"/>
              </a:rPr>
              <a:t>: </a:t>
            </a:r>
            <a:r>
              <a:rPr lang="de-DE" sz="1700" dirty="0">
                <a:latin typeface="Calibri" panose="020F0502020204030204" pitchFamily="34" charset="0"/>
                <a:cs typeface="Calibri" panose="020F0502020204030204" pitchFamily="34" charset="0"/>
              </a:rPr>
              <a:t>PD Dr. </a:t>
            </a:r>
            <a:r>
              <a:rPr lang="de-DE" sz="1700" dirty="0" err="1">
                <a:latin typeface="Calibri" panose="020F0502020204030204" pitchFamily="34" charset="0"/>
                <a:cs typeface="Calibri" panose="020F0502020204030204" pitchFamily="34" charset="0"/>
              </a:rPr>
              <a:t>Thordis</a:t>
            </a:r>
            <a:r>
              <a:rPr sz="1700" dirty="0">
                <a:latin typeface="Calibri" panose="020F0502020204030204" pitchFamily="34" charset="0"/>
                <a:cs typeface="Calibri" panose="020F0502020204030204" pitchFamily="34" charset="0"/>
              </a:rPr>
              <a:t> </a:t>
            </a:r>
            <a:r>
              <a:rPr lang="de-DE" sz="1700" dirty="0">
                <a:latin typeface="Calibri" panose="020F0502020204030204" pitchFamily="34" charset="0"/>
                <a:cs typeface="Calibri" panose="020F0502020204030204" pitchFamily="34" charset="0"/>
              </a:rPr>
              <a:t>Hennings </a:t>
            </a:r>
            <a:br>
              <a:rPr lang="de-DE" sz="1700" dirty="0">
                <a:latin typeface="Calibri" panose="020F0502020204030204" pitchFamily="34" charset="0"/>
                <a:cs typeface="Calibri" panose="020F0502020204030204" pitchFamily="34" charset="0"/>
              </a:rPr>
            </a:br>
            <a:r>
              <a:rPr sz="1700" dirty="0">
                <a:latin typeface="Calibri" panose="020F0502020204030204" pitchFamily="34" charset="0"/>
                <a:cs typeface="Calibri" panose="020F0502020204030204" pitchFamily="34" charset="0"/>
              </a:rPr>
              <a:t>(</a:t>
            </a:r>
            <a:r>
              <a:rPr lang="de-DE" sz="1700" u="sng" dirty="0" err="1">
                <a:solidFill>
                  <a:srgbClr val="0000FF"/>
                </a:solidFill>
                <a:uFill>
                  <a:solidFill>
                    <a:srgbClr val="0000FF"/>
                  </a:solidFill>
                </a:uFill>
                <a:latin typeface="Calibri" panose="020F0502020204030204" pitchFamily="34" charset="0"/>
                <a:cs typeface="Calibri" panose="020F0502020204030204" pitchFamily="34" charset="0"/>
              </a:rPr>
              <a:t>thordis.hennings</a:t>
            </a:r>
            <a:r>
              <a:rPr sz="1700" u="sng" dirty="0">
                <a:solidFill>
                  <a:srgbClr val="0000FF"/>
                </a:solidFill>
                <a:uFill>
                  <a:solidFill>
                    <a:srgbClr val="0000FF"/>
                  </a:solidFill>
                </a:uFill>
                <a:latin typeface="Calibri" panose="020F0502020204030204" pitchFamily="34" charset="0"/>
                <a:cs typeface="Calibri" panose="020F0502020204030204" pitchFamily="34" charset="0"/>
                <a:hlinkClick r:id="rId5"/>
              </a:rPr>
              <a:t>@gs.uni-heidelberg.de</a:t>
            </a:r>
            <a:r>
              <a:rPr sz="1700" dirty="0">
                <a:latin typeface="Calibri" panose="020F0502020204030204" pitchFamily="34" charset="0"/>
                <a:cs typeface="Calibri" panose="020F0502020204030204" pitchFamily="34" charset="0"/>
              </a:rPr>
              <a:t>)</a:t>
            </a:r>
          </a:p>
        </p:txBody>
      </p:sp>
      <p:sp>
        <p:nvSpPr>
          <p:cNvPr id="2" name="Foliennummernplatzhalter 1">
            <a:extLst>
              <a:ext uri="{FF2B5EF4-FFF2-40B4-BE49-F238E27FC236}">
                <a16:creationId xmlns:a16="http://schemas.microsoft.com/office/drawing/2014/main" id="{92565044-D211-D64C-A0B2-53AD6C43E1B5}"/>
              </a:ext>
            </a:extLst>
          </p:cNvPr>
          <p:cNvSpPr>
            <a:spLocks noGrp="1"/>
          </p:cNvSpPr>
          <p:nvPr>
            <p:ph type="sldNum" sz="quarter" idx="2"/>
          </p:nvPr>
        </p:nvSpPr>
        <p:spPr/>
        <p:txBody>
          <a:bodyPr/>
          <a:lstStyle/>
          <a:p>
            <a:fld id="{86CB4B4D-7CA3-9044-876B-883B54F8677D}" type="slidenum">
              <a:rPr lang="de-DE" smtClean="0"/>
              <a:t>80</a:t>
            </a:fld>
            <a:endParaRPr lang="de-DE"/>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B949A5D-C3E4-504D-AA7C-48F0127DA19D}"/>
              </a:ext>
            </a:extLst>
          </p:cNvPr>
          <p:cNvSpPr>
            <a:spLocks noGrp="1"/>
          </p:cNvSpPr>
          <p:nvPr>
            <p:ph type="sldNum" sz="quarter" idx="2"/>
          </p:nvPr>
        </p:nvSpPr>
        <p:spPr/>
        <p:txBody>
          <a:bodyPr/>
          <a:lstStyle/>
          <a:p>
            <a:fld id="{86CB4B4D-7CA3-9044-876B-883B54F8677D}" type="slidenum">
              <a:rPr lang="de-DE" smtClean="0"/>
              <a:t>81</a:t>
            </a:fld>
            <a:endParaRPr lang="de-DE"/>
          </a:p>
        </p:txBody>
      </p:sp>
      <p:sp>
        <p:nvSpPr>
          <p:cNvPr id="3" name="Master of Education">
            <a:extLst>
              <a:ext uri="{FF2B5EF4-FFF2-40B4-BE49-F238E27FC236}">
                <a16:creationId xmlns:a16="http://schemas.microsoft.com/office/drawing/2014/main" id="{1BB2F40E-44C1-8340-A7BE-7C20E62CEBBE}"/>
              </a:ext>
            </a:extLst>
          </p:cNvPr>
          <p:cNvSpPr txBox="1">
            <a:spLocks/>
          </p:cNvSpPr>
          <p:nvPr/>
        </p:nvSpPr>
        <p:spPr>
          <a:xfrm>
            <a:off x="278212" y="220403"/>
            <a:ext cx="7772400" cy="12519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marL="0" marR="0" indent="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1pPr>
            <a:lvl2pPr marL="0" marR="0" indent="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2pPr>
            <a:lvl3pPr marL="0" marR="0" indent="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3pPr>
            <a:lvl4pPr marL="0" marR="0" indent="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4pPr>
            <a:lvl5pPr marL="0" marR="0" indent="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5pPr>
            <a:lvl6pPr marL="0" marR="0" indent="45720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6pPr>
            <a:lvl7pPr marL="0" marR="0" indent="91440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7pPr>
            <a:lvl8pPr marL="0" marR="0" indent="137160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8pPr>
            <a:lvl9pPr marL="0" marR="0" indent="182880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9pPr>
          </a:lstStyle>
          <a:p>
            <a:pPr hangingPunct="1"/>
            <a:r>
              <a:rPr lang="de-DE" sz="3500" dirty="0">
                <a:latin typeface="Calibri" panose="020F0502020204030204" pitchFamily="34" charset="0"/>
                <a:cs typeface="Calibri" panose="020F0502020204030204" pitchFamily="34" charset="0"/>
              </a:rPr>
              <a:t>Master </a:t>
            </a:r>
            <a:r>
              <a:rPr lang="de-DE" sz="3500" dirty="0" err="1">
                <a:latin typeface="Calibri" panose="020F0502020204030204" pitchFamily="34" charset="0"/>
                <a:cs typeface="Calibri" panose="020F0502020204030204" pitchFamily="34" charset="0"/>
              </a:rPr>
              <a:t>of</a:t>
            </a:r>
            <a:r>
              <a:rPr lang="de-DE" sz="3500" dirty="0">
                <a:latin typeface="Calibri" panose="020F0502020204030204" pitchFamily="34" charset="0"/>
                <a:cs typeface="Calibri" panose="020F0502020204030204" pitchFamily="34" charset="0"/>
              </a:rPr>
              <a:t> Education – Übersicht</a:t>
            </a:r>
          </a:p>
          <a:p>
            <a:pPr hangingPunct="1"/>
            <a:r>
              <a:rPr lang="de-DE" sz="3500" b="0" dirty="0">
                <a:latin typeface="Calibri" panose="020F0502020204030204" pitchFamily="34" charset="0"/>
                <a:cs typeface="Calibri" panose="020F0502020204030204" pitchFamily="34" charset="0"/>
              </a:rPr>
              <a:t>Studienbeginn: Sommersemester</a:t>
            </a:r>
            <a:endParaRPr lang="de-DE" sz="3200" b="0" dirty="0">
              <a:latin typeface="Calibri" panose="020F0502020204030204" pitchFamily="34" charset="0"/>
              <a:cs typeface="Calibri" panose="020F0502020204030204" pitchFamily="34" charset="0"/>
            </a:endParaRPr>
          </a:p>
        </p:txBody>
      </p:sp>
      <p:pic>
        <p:nvPicPr>
          <p:cNvPr id="9" name="Grafik 8">
            <a:extLst>
              <a:ext uri="{FF2B5EF4-FFF2-40B4-BE49-F238E27FC236}">
                <a16:creationId xmlns:a16="http://schemas.microsoft.com/office/drawing/2014/main" id="{C93B7D6F-E75A-144E-A601-79FBFB3628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724" y="1136903"/>
            <a:ext cx="8039595" cy="5127372"/>
          </a:xfrm>
          <a:prstGeom prst="rect">
            <a:avLst/>
          </a:prstGeom>
        </p:spPr>
      </p:pic>
    </p:spTree>
    <p:extLst>
      <p:ext uri="{BB962C8B-B14F-4D97-AF65-F5344CB8AC3E}">
        <p14:creationId xmlns:p14="http://schemas.microsoft.com/office/powerpoint/2010/main" val="315496501"/>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B949A5D-C3E4-504D-AA7C-48F0127DA19D}"/>
              </a:ext>
            </a:extLst>
          </p:cNvPr>
          <p:cNvSpPr>
            <a:spLocks noGrp="1"/>
          </p:cNvSpPr>
          <p:nvPr>
            <p:ph type="sldNum" sz="quarter" idx="2"/>
          </p:nvPr>
        </p:nvSpPr>
        <p:spPr/>
        <p:txBody>
          <a:bodyPr/>
          <a:lstStyle/>
          <a:p>
            <a:fld id="{86CB4B4D-7CA3-9044-876B-883B54F8677D}" type="slidenum">
              <a:rPr lang="de-DE" smtClean="0"/>
              <a:t>82</a:t>
            </a:fld>
            <a:endParaRPr lang="de-DE"/>
          </a:p>
        </p:txBody>
      </p:sp>
      <p:sp>
        <p:nvSpPr>
          <p:cNvPr id="3" name="Master of Education">
            <a:extLst>
              <a:ext uri="{FF2B5EF4-FFF2-40B4-BE49-F238E27FC236}">
                <a16:creationId xmlns:a16="http://schemas.microsoft.com/office/drawing/2014/main" id="{1BB2F40E-44C1-8340-A7BE-7C20E62CEBBE}"/>
              </a:ext>
            </a:extLst>
          </p:cNvPr>
          <p:cNvSpPr txBox="1">
            <a:spLocks/>
          </p:cNvSpPr>
          <p:nvPr/>
        </p:nvSpPr>
        <p:spPr>
          <a:xfrm>
            <a:off x="303938" y="190558"/>
            <a:ext cx="7772400" cy="1251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1pPr>
            <a:lvl2pPr marL="0" marR="0" indent="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2pPr>
            <a:lvl3pPr marL="0" marR="0" indent="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3pPr>
            <a:lvl4pPr marL="0" marR="0" indent="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4pPr>
            <a:lvl5pPr marL="0" marR="0" indent="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5pPr>
            <a:lvl6pPr marL="0" marR="0" indent="45720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6pPr>
            <a:lvl7pPr marL="0" marR="0" indent="91440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7pPr>
            <a:lvl8pPr marL="0" marR="0" indent="137160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8pPr>
            <a:lvl9pPr marL="0" marR="0" indent="1828800" algn="l" defTabSz="863600" rtl="0" latinLnBrk="0">
              <a:lnSpc>
                <a:spcPts val="3700"/>
              </a:lnSpc>
              <a:spcBef>
                <a:spcPts val="0"/>
              </a:spcBef>
              <a:spcAft>
                <a:spcPts val="0"/>
              </a:spcAft>
              <a:buClrTx/>
              <a:buSzTx/>
              <a:buFontTx/>
              <a:buNone/>
              <a:tabLst/>
              <a:defRPr sz="3100" b="1" i="0" u="none" strike="noStrike" cap="none" spc="0" baseline="0">
                <a:ln>
                  <a:noFill/>
                </a:ln>
                <a:solidFill>
                  <a:srgbClr val="000000"/>
                </a:solidFill>
                <a:uFillTx/>
                <a:latin typeface="+mj-lt"/>
                <a:ea typeface="+mj-ea"/>
                <a:cs typeface="+mj-cs"/>
                <a:sym typeface="Helvetica"/>
              </a:defRPr>
            </a:lvl9pPr>
          </a:lstStyle>
          <a:p>
            <a:pPr hangingPunct="1"/>
            <a:r>
              <a:rPr lang="de-DE" sz="3500" dirty="0">
                <a:latin typeface="Calibri" panose="020F0502020204030204" pitchFamily="34" charset="0"/>
                <a:cs typeface="Calibri" panose="020F0502020204030204" pitchFamily="34" charset="0"/>
              </a:rPr>
              <a:t>Master </a:t>
            </a:r>
            <a:r>
              <a:rPr lang="de-DE" sz="3500" dirty="0" err="1">
                <a:latin typeface="Calibri" panose="020F0502020204030204" pitchFamily="34" charset="0"/>
                <a:cs typeface="Calibri" panose="020F0502020204030204" pitchFamily="34" charset="0"/>
              </a:rPr>
              <a:t>of</a:t>
            </a:r>
            <a:r>
              <a:rPr lang="de-DE" sz="3500" dirty="0">
                <a:latin typeface="Calibri" panose="020F0502020204030204" pitchFamily="34" charset="0"/>
                <a:cs typeface="Calibri" panose="020F0502020204030204" pitchFamily="34" charset="0"/>
              </a:rPr>
              <a:t> Education – Übersicht</a:t>
            </a:r>
          </a:p>
          <a:p>
            <a:pPr hangingPunct="1"/>
            <a:r>
              <a:rPr lang="de-DE" sz="3500" b="0" dirty="0">
                <a:latin typeface="Calibri" panose="020F0502020204030204" pitchFamily="34" charset="0"/>
                <a:cs typeface="Calibri" panose="020F0502020204030204" pitchFamily="34" charset="0"/>
              </a:rPr>
              <a:t>Studienbeginn: Wintersemester</a:t>
            </a:r>
            <a:endParaRPr lang="de-DE" sz="3200" b="0" dirty="0">
              <a:latin typeface="Calibri" panose="020F0502020204030204" pitchFamily="34" charset="0"/>
              <a:cs typeface="Calibri" panose="020F0502020204030204" pitchFamily="34" charset="0"/>
            </a:endParaRPr>
          </a:p>
        </p:txBody>
      </p:sp>
      <p:pic>
        <p:nvPicPr>
          <p:cNvPr id="5" name="Grafik 4">
            <a:extLst>
              <a:ext uri="{FF2B5EF4-FFF2-40B4-BE49-F238E27FC236}">
                <a16:creationId xmlns:a16="http://schemas.microsoft.com/office/drawing/2014/main" id="{0E65322F-FDFB-3B42-8BFD-AEE96C5721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64" y="1122512"/>
            <a:ext cx="8158348" cy="5251986"/>
          </a:xfrm>
          <a:prstGeom prst="rect">
            <a:avLst/>
          </a:prstGeom>
        </p:spPr>
      </p:pic>
    </p:spTree>
    <p:extLst>
      <p:ext uri="{BB962C8B-B14F-4D97-AF65-F5344CB8AC3E}">
        <p14:creationId xmlns:p14="http://schemas.microsoft.com/office/powerpoint/2010/main" val="4191744640"/>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Master of Education"/>
          <p:cNvSpPr txBox="1">
            <a:spLocks noGrp="1"/>
          </p:cNvSpPr>
          <p:nvPr>
            <p:ph type="title" idx="4294967295"/>
          </p:nvPr>
        </p:nvSpPr>
        <p:spPr>
          <a:xfrm>
            <a:off x="341254" y="367937"/>
            <a:ext cx="7772400" cy="1251921"/>
          </a:xfrm>
          <a:prstGeom prst="rect">
            <a:avLst/>
          </a:prstGeom>
        </p:spPr>
        <p:txBody>
          <a:bodyPr/>
          <a:lstStyle/>
          <a:p>
            <a:r>
              <a:rPr lang="de-DE" sz="3500" dirty="0">
                <a:latin typeface="Calibri" panose="020F0502020204030204" pitchFamily="34" charset="0"/>
                <a:cs typeface="Calibri" panose="020F0502020204030204" pitchFamily="34" charset="0"/>
              </a:rPr>
              <a:t>Hinweise zu Master-Seminaren </a:t>
            </a:r>
            <a:br>
              <a:rPr lang="de-DE" sz="3500" dirty="0">
                <a:latin typeface="Calibri" panose="020F0502020204030204" pitchFamily="34" charset="0"/>
                <a:cs typeface="Calibri" panose="020F0502020204030204" pitchFamily="34" charset="0"/>
              </a:rPr>
            </a:br>
            <a:r>
              <a:rPr lang="de-DE" sz="3500" dirty="0">
                <a:latin typeface="Calibri" panose="020F0502020204030204" pitchFamily="34" charset="0"/>
                <a:cs typeface="Calibri" panose="020F0502020204030204" pitchFamily="34" charset="0"/>
              </a:rPr>
              <a:t>(M.A., </a:t>
            </a:r>
            <a:r>
              <a:rPr lang="de-DE" sz="3500" dirty="0" err="1">
                <a:latin typeface="Calibri" panose="020F0502020204030204" pitchFamily="34" charset="0"/>
                <a:cs typeface="Calibri" panose="020F0502020204030204" pitchFamily="34" charset="0"/>
              </a:rPr>
              <a:t>M.Ed</a:t>
            </a:r>
            <a:r>
              <a:rPr lang="de-DE" sz="3500" dirty="0">
                <a:latin typeface="Calibri" panose="020F0502020204030204" pitchFamily="34" charset="0"/>
                <a:cs typeface="Calibri" panose="020F0502020204030204" pitchFamily="34" charset="0"/>
              </a:rPr>
              <a:t>.)</a:t>
            </a:r>
            <a:endParaRPr sz="3500" dirty="0">
              <a:latin typeface="Calibri" panose="020F0502020204030204" pitchFamily="34" charset="0"/>
              <a:cs typeface="Calibri" panose="020F0502020204030204" pitchFamily="34" charset="0"/>
            </a:endParaRPr>
          </a:p>
        </p:txBody>
      </p:sp>
      <p:sp>
        <p:nvSpPr>
          <p:cNvPr id="392" name="Das Masterstudium mit dem Abschlussziel eines Master of Education (M. Ed.) mit den Profillinien Lehramt Gymnasium und Lehramt Sekundarstufe I wird von der Universität Heidelberg und der Pädagogischen Hochschule Heidelberg im Rahmen der Heidelberg School of Education (HSE) gemeinsam verantwortet.…"/>
          <p:cNvSpPr txBox="1">
            <a:spLocks noGrp="1"/>
          </p:cNvSpPr>
          <p:nvPr>
            <p:ph type="body" idx="4294967295"/>
          </p:nvPr>
        </p:nvSpPr>
        <p:spPr>
          <a:xfrm>
            <a:off x="159543" y="1858804"/>
            <a:ext cx="8316914" cy="3624298"/>
          </a:xfrm>
          <a:prstGeom prst="rect">
            <a:avLst/>
          </a:prstGeom>
        </p:spPr>
        <p:txBody>
          <a:bodyPr/>
          <a:lstStyle/>
          <a:p>
            <a:pPr marL="342900" indent="-342900" defTabSz="457200">
              <a:lnSpc>
                <a:spcPct val="150000"/>
              </a:lnSpc>
              <a:buSzPct val="130000"/>
              <a:buFont typeface="Arial" panose="020B0604020202020204" pitchFamily="34" charset="0"/>
              <a:buChar char="•"/>
              <a:defRPr sz="1441">
                <a:latin typeface="+mn-lt"/>
                <a:ea typeface="+mn-ea"/>
                <a:cs typeface="+mn-cs"/>
                <a:sym typeface="Arial"/>
              </a:defRPr>
            </a:pPr>
            <a:r>
              <a:rPr lang="de-DE" sz="1900" dirty="0">
                <a:latin typeface="Calibri" panose="020F0502020204030204" pitchFamily="34" charset="0"/>
                <a:cs typeface="Calibri" panose="020F0502020204030204" pitchFamily="34" charset="0"/>
              </a:rPr>
              <a:t>Dringende Empfehlung zur Teilnahme an Kolloquien zur Betreuung der Master-Studierenden, auch im Hinblick auf Abschlussarbeiten</a:t>
            </a:r>
          </a:p>
          <a:p>
            <a:pPr marL="342900" indent="-342900" defTabSz="457200">
              <a:lnSpc>
                <a:spcPct val="150000"/>
              </a:lnSpc>
              <a:buSzPct val="130000"/>
              <a:buFont typeface="Arial" panose="020B0604020202020204" pitchFamily="34" charset="0"/>
              <a:buChar char="•"/>
              <a:defRPr sz="1441">
                <a:latin typeface="+mn-lt"/>
                <a:ea typeface="+mn-ea"/>
                <a:cs typeface="+mn-cs"/>
                <a:sym typeface="Arial"/>
              </a:defRPr>
            </a:pPr>
            <a:r>
              <a:rPr lang="de-DE" sz="1900" dirty="0">
                <a:latin typeface="Calibri" panose="020F0502020204030204" pitchFamily="34" charset="0"/>
                <a:cs typeface="Calibri" panose="020F0502020204030204" pitchFamily="34" charset="0"/>
              </a:rPr>
              <a:t>Intensive, forschungsorientierte Betreuung in Kleingruppen</a:t>
            </a:r>
          </a:p>
          <a:p>
            <a:pPr marL="342900" indent="-342900" defTabSz="457200">
              <a:lnSpc>
                <a:spcPct val="150000"/>
              </a:lnSpc>
              <a:buSzPct val="130000"/>
              <a:buFont typeface="Arial" panose="020B0604020202020204" pitchFamily="34" charset="0"/>
              <a:buChar char="•"/>
              <a:defRPr sz="1441">
                <a:latin typeface="+mn-lt"/>
                <a:ea typeface="+mn-ea"/>
                <a:cs typeface="+mn-cs"/>
                <a:sym typeface="Arial"/>
              </a:defRPr>
            </a:pPr>
            <a:r>
              <a:rPr lang="de-DE" sz="1900" dirty="0">
                <a:latin typeface="Calibri" panose="020F0502020204030204" pitchFamily="34" charset="0"/>
                <a:cs typeface="Calibri" panose="020F0502020204030204" pitchFamily="34" charset="0"/>
              </a:rPr>
              <a:t>Beachtet die in </a:t>
            </a:r>
            <a:r>
              <a:rPr lang="de-DE" sz="1900" dirty="0" err="1">
                <a:latin typeface="Calibri" panose="020F0502020204030204" pitchFamily="34" charset="0"/>
                <a:cs typeface="Calibri" panose="020F0502020204030204" pitchFamily="34" charset="0"/>
              </a:rPr>
              <a:t>heiCO</a:t>
            </a:r>
            <a:r>
              <a:rPr lang="de-DE" sz="1900" dirty="0">
                <a:latin typeface="Calibri" panose="020F0502020204030204" pitchFamily="34" charset="0"/>
                <a:cs typeface="Calibri" panose="020F0502020204030204" pitchFamily="34" charset="0"/>
              </a:rPr>
              <a:t> nur für Master-Studierende ausgeschriebenen</a:t>
            </a:r>
            <a:br>
              <a:rPr lang="de-DE" sz="1900" dirty="0">
                <a:latin typeface="Calibri" panose="020F0502020204030204" pitchFamily="34" charset="0"/>
                <a:cs typeface="Calibri" panose="020F0502020204030204" pitchFamily="34" charset="0"/>
              </a:rPr>
            </a:br>
            <a:r>
              <a:rPr lang="de-DE" sz="1900" dirty="0">
                <a:latin typeface="Calibri" panose="020F0502020204030204" pitchFamily="34" charset="0"/>
                <a:cs typeface="Calibri" panose="020F0502020204030204" pitchFamily="34" charset="0"/>
              </a:rPr>
              <a:t>(Ober-)Seminare</a:t>
            </a:r>
          </a:p>
          <a:p>
            <a:pPr marL="342900" indent="-342900" defTabSz="457200">
              <a:lnSpc>
                <a:spcPct val="150000"/>
              </a:lnSpc>
              <a:buSzPct val="100000"/>
              <a:buFont typeface="Courier New" panose="02070309020205020404" pitchFamily="49" charset="0"/>
              <a:buChar char="o"/>
              <a:defRPr sz="1441">
                <a:latin typeface="+mn-lt"/>
                <a:ea typeface="+mn-ea"/>
                <a:cs typeface="+mn-cs"/>
                <a:sym typeface="Arial"/>
              </a:defRPr>
            </a:pPr>
            <a:endParaRPr lang="de-DE" sz="1900" dirty="0">
              <a:latin typeface="Calibri" panose="020F0502020204030204" pitchFamily="34" charset="0"/>
              <a:cs typeface="Calibri" panose="020F0502020204030204" pitchFamily="34" charset="0"/>
            </a:endParaRPr>
          </a:p>
          <a:p>
            <a:pPr lvl="1" indent="0" defTabSz="457200">
              <a:lnSpc>
                <a:spcPct val="150000"/>
              </a:lnSpc>
              <a:buNone/>
              <a:defRPr sz="1441">
                <a:latin typeface="+mn-lt"/>
                <a:ea typeface="+mn-ea"/>
                <a:cs typeface="+mn-cs"/>
                <a:sym typeface="Arial"/>
              </a:defRPr>
            </a:pPr>
            <a:endParaRPr lang="de-DE" sz="1900" b="1" dirty="0">
              <a:latin typeface="Calibri" panose="020F0502020204030204" pitchFamily="34" charset="0"/>
              <a:cs typeface="Calibri" panose="020F0502020204030204" pitchFamily="34" charset="0"/>
            </a:endParaRPr>
          </a:p>
          <a:p>
            <a:pPr lvl="1" indent="0" defTabSz="457200">
              <a:lnSpc>
                <a:spcPct val="150000"/>
              </a:lnSpc>
              <a:buNone/>
              <a:defRPr sz="1441">
                <a:latin typeface="+mn-lt"/>
                <a:ea typeface="+mn-ea"/>
                <a:cs typeface="+mn-cs"/>
                <a:sym typeface="Arial"/>
              </a:defRPr>
            </a:pPr>
            <a:r>
              <a:rPr lang="de-DE" sz="2200" b="1" dirty="0">
                <a:latin typeface="Calibri" panose="020F0502020204030204" pitchFamily="34" charset="0"/>
                <a:cs typeface="Calibri" panose="020F0502020204030204" pitchFamily="34" charset="0"/>
              </a:rPr>
              <a:t>Alle Informationen entnehmt ihr dem Modulhandbuch und </a:t>
            </a:r>
            <a:r>
              <a:rPr lang="de-DE" sz="2200" b="1" dirty="0" err="1">
                <a:latin typeface="Calibri" panose="020F0502020204030204" pitchFamily="34" charset="0"/>
                <a:cs typeface="Calibri" panose="020F0502020204030204" pitchFamily="34" charset="0"/>
              </a:rPr>
              <a:t>heiCO</a:t>
            </a:r>
            <a:r>
              <a:rPr lang="de-DE" sz="2200" b="1" dirty="0">
                <a:latin typeface="Calibri" panose="020F0502020204030204" pitchFamily="34" charset="0"/>
                <a:cs typeface="Calibri" panose="020F0502020204030204" pitchFamily="34" charset="0"/>
              </a:rPr>
              <a:t>!</a:t>
            </a:r>
            <a:endParaRPr sz="2200" b="1" dirty="0">
              <a:latin typeface="Calibri" panose="020F0502020204030204" pitchFamily="34" charset="0"/>
              <a:cs typeface="Calibri" panose="020F0502020204030204" pitchFamily="34" charset="0"/>
            </a:endParaRPr>
          </a:p>
        </p:txBody>
      </p:sp>
      <p:sp>
        <p:nvSpPr>
          <p:cNvPr id="2" name="Foliennummernplatzhalter 1">
            <a:extLst>
              <a:ext uri="{FF2B5EF4-FFF2-40B4-BE49-F238E27FC236}">
                <a16:creationId xmlns:a16="http://schemas.microsoft.com/office/drawing/2014/main" id="{92565044-D211-D64C-A0B2-53AD6C43E1B5}"/>
              </a:ext>
            </a:extLst>
          </p:cNvPr>
          <p:cNvSpPr>
            <a:spLocks noGrp="1"/>
          </p:cNvSpPr>
          <p:nvPr>
            <p:ph type="sldNum" sz="quarter" idx="2"/>
          </p:nvPr>
        </p:nvSpPr>
        <p:spPr/>
        <p:txBody>
          <a:bodyPr/>
          <a:lstStyle/>
          <a:p>
            <a:fld id="{86CB4B4D-7CA3-9044-876B-883B54F8677D}" type="slidenum">
              <a:rPr lang="de-DE" smtClean="0"/>
              <a:t>83</a:t>
            </a:fld>
            <a:endParaRPr lang="de-DE"/>
          </a:p>
        </p:txBody>
      </p:sp>
    </p:spTree>
    <p:extLst>
      <p:ext uri="{BB962C8B-B14F-4D97-AF65-F5344CB8AC3E}">
        <p14:creationId xmlns:p14="http://schemas.microsoft.com/office/powerpoint/2010/main" val="1813169718"/>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Master of Education"/>
          <p:cNvSpPr txBox="1">
            <a:spLocks noGrp="1"/>
          </p:cNvSpPr>
          <p:nvPr>
            <p:ph type="title" idx="4294967295"/>
          </p:nvPr>
        </p:nvSpPr>
        <p:spPr>
          <a:xfrm>
            <a:off x="319086" y="237879"/>
            <a:ext cx="7772400" cy="1251921"/>
          </a:xfrm>
          <a:prstGeom prst="rect">
            <a:avLst/>
          </a:prstGeom>
        </p:spPr>
        <p:txBody>
          <a:bodyPr/>
          <a:lstStyle/>
          <a:p>
            <a:r>
              <a:rPr lang="de-DE" sz="3500" dirty="0">
                <a:latin typeface="Calibri" panose="020F0502020204030204" pitchFamily="34" charset="0"/>
                <a:cs typeface="Calibri" panose="020F0502020204030204" pitchFamily="34" charset="0"/>
              </a:rPr>
              <a:t>Sprachpatenschaft für </a:t>
            </a:r>
            <a:br>
              <a:rPr lang="de-DE" sz="3500" dirty="0">
                <a:latin typeface="Calibri" panose="020F0502020204030204" pitchFamily="34" charset="0"/>
                <a:cs typeface="Calibri" panose="020F0502020204030204" pitchFamily="34" charset="0"/>
              </a:rPr>
            </a:br>
            <a:r>
              <a:rPr lang="de-DE" sz="3500" dirty="0">
                <a:latin typeface="Calibri" panose="020F0502020204030204" pitchFamily="34" charset="0"/>
                <a:cs typeface="Calibri" panose="020F0502020204030204" pitchFamily="34" charset="0"/>
              </a:rPr>
              <a:t>Geflüchtete</a:t>
            </a:r>
            <a:endParaRPr sz="3500" dirty="0">
              <a:latin typeface="Calibri" panose="020F0502020204030204" pitchFamily="34" charset="0"/>
              <a:cs typeface="Calibri" panose="020F0502020204030204" pitchFamily="34" charset="0"/>
            </a:endParaRPr>
          </a:p>
        </p:txBody>
      </p:sp>
      <p:sp>
        <p:nvSpPr>
          <p:cNvPr id="392" name="Das Masterstudium mit dem Abschlussziel eines Master of Education (M. Ed.) mit den Profillinien Lehramt Gymnasium und Lehramt Sekundarstufe I wird von der Universität Heidelberg und der Pädagogischen Hochschule Heidelberg im Rahmen der Heidelberg School of Education (HSE) gemeinsam verantwortet.…"/>
          <p:cNvSpPr txBox="1">
            <a:spLocks noGrp="1"/>
          </p:cNvSpPr>
          <p:nvPr>
            <p:ph type="body" idx="4294967295"/>
          </p:nvPr>
        </p:nvSpPr>
        <p:spPr>
          <a:xfrm>
            <a:off x="159543" y="1298576"/>
            <a:ext cx="8316914" cy="4965700"/>
          </a:xfrm>
          <a:prstGeom prst="rect">
            <a:avLst/>
          </a:prstGeom>
        </p:spPr>
        <p:txBody>
          <a:bodyPr/>
          <a:lstStyle/>
          <a:p>
            <a:pPr marL="342900" indent="-342900" defTabSz="457200">
              <a:lnSpc>
                <a:spcPct val="150000"/>
              </a:lnSpc>
              <a:buSzPct val="130000"/>
              <a:buFont typeface="Arial" panose="020B0604020202020204" pitchFamily="34" charset="0"/>
              <a:buChar char="•"/>
              <a:defRPr sz="1441">
                <a:latin typeface="+mn-lt"/>
                <a:ea typeface="+mn-ea"/>
                <a:cs typeface="+mn-cs"/>
                <a:sym typeface="Arial"/>
              </a:defRPr>
            </a:pPr>
            <a:r>
              <a:rPr lang="de-DE" sz="1900">
                <a:latin typeface="Calibri" panose="020F0502020204030204" pitchFamily="34" charset="0"/>
                <a:cs typeface="Calibri" panose="020F0502020204030204" pitchFamily="34" charset="0"/>
              </a:rPr>
              <a:t>Studierende übernehmen alleine (oder im Team) eine Sprachpatenschaft: Kombination aus </a:t>
            </a:r>
            <a:r>
              <a:rPr lang="de-DE" sz="1900" b="1">
                <a:latin typeface="Calibri" panose="020F0502020204030204" pitchFamily="34" charset="0"/>
                <a:cs typeface="Calibri" panose="020F0502020204030204" pitchFamily="34" charset="0"/>
              </a:rPr>
              <a:t>Sprachpraxis und Mentoring</a:t>
            </a:r>
          </a:p>
          <a:p>
            <a:pPr marL="342900" indent="-342900" defTabSz="457200">
              <a:lnSpc>
                <a:spcPct val="150000"/>
              </a:lnSpc>
              <a:buSzPct val="130000"/>
              <a:buFont typeface="Arial" panose="020B0604020202020204" pitchFamily="34" charset="0"/>
              <a:buChar char="•"/>
              <a:defRPr sz="1441">
                <a:latin typeface="+mn-lt"/>
                <a:ea typeface="+mn-ea"/>
                <a:cs typeface="+mn-cs"/>
                <a:sym typeface="Arial"/>
              </a:defRPr>
            </a:pPr>
            <a:r>
              <a:rPr lang="de-DE" sz="1900">
                <a:latin typeface="Calibri" panose="020F0502020204030204" pitchFamily="34" charset="0"/>
                <a:cs typeface="Calibri" panose="020F0502020204030204" pitchFamily="34" charset="0"/>
              </a:rPr>
              <a:t>Begleitend dazu finden Fortbildungen am IDS und rahmende </a:t>
            </a:r>
            <a:r>
              <a:rPr lang="de-DE" sz="1900" err="1">
                <a:latin typeface="Calibri" panose="020F0502020204030204" pitchFamily="34" charset="0"/>
                <a:cs typeface="Calibri" panose="020F0502020204030204" pitchFamily="34" charset="0"/>
              </a:rPr>
              <a:t>Gruppenver-anstaltungen</a:t>
            </a:r>
            <a:r>
              <a:rPr lang="de-DE" sz="1900">
                <a:latin typeface="Calibri" panose="020F0502020204030204" pitchFamily="34" charset="0"/>
                <a:cs typeface="Calibri" panose="020F0502020204030204" pitchFamily="34" charset="0"/>
              </a:rPr>
              <a:t> statt</a:t>
            </a:r>
          </a:p>
          <a:p>
            <a:pPr marL="342900" indent="-342900" defTabSz="457200">
              <a:lnSpc>
                <a:spcPct val="150000"/>
              </a:lnSpc>
              <a:buSzPct val="130000"/>
              <a:buFont typeface="Arial" panose="020B0604020202020204" pitchFamily="34" charset="0"/>
              <a:buChar char="•"/>
              <a:defRPr sz="1441">
                <a:latin typeface="+mn-lt"/>
                <a:ea typeface="+mn-ea"/>
                <a:cs typeface="+mn-cs"/>
                <a:sym typeface="Arial"/>
              </a:defRPr>
            </a:pPr>
            <a:r>
              <a:rPr lang="de-DE" sz="1900">
                <a:latin typeface="Calibri" panose="020F0502020204030204" pitchFamily="34" charset="0"/>
                <a:cs typeface="Calibri" panose="020F0502020204030204" pitchFamily="34" charset="0"/>
              </a:rPr>
              <a:t>Die Sprachpatenschaft wurde mit dem </a:t>
            </a:r>
            <a:r>
              <a:rPr lang="de-DE" sz="1900" b="1" err="1">
                <a:latin typeface="Calibri" panose="020F0502020204030204" pitchFamily="34" charset="0"/>
                <a:cs typeface="Calibri" panose="020F0502020204030204" pitchFamily="34" charset="0"/>
              </a:rPr>
              <a:t>Engagementpreis</a:t>
            </a:r>
            <a:r>
              <a:rPr lang="de-DE" sz="1900" b="1">
                <a:latin typeface="Calibri" panose="020F0502020204030204" pitchFamily="34" charset="0"/>
                <a:cs typeface="Calibri" panose="020F0502020204030204" pitchFamily="34" charset="0"/>
              </a:rPr>
              <a:t> 2022 </a:t>
            </a:r>
            <a:r>
              <a:rPr lang="de-DE" sz="1900">
                <a:latin typeface="Calibri" panose="020F0502020204030204" pitchFamily="34" charset="0"/>
                <a:cs typeface="Calibri" panose="020F0502020204030204" pitchFamily="34" charset="0"/>
              </a:rPr>
              <a:t>ausgezeichnet</a:t>
            </a:r>
          </a:p>
          <a:p>
            <a:pPr marL="342900" indent="-342900" defTabSz="457200">
              <a:lnSpc>
                <a:spcPct val="150000"/>
              </a:lnSpc>
              <a:buSzPct val="130000"/>
              <a:buFont typeface="Arial" panose="020B0604020202020204" pitchFamily="34" charset="0"/>
              <a:buChar char="•"/>
              <a:defRPr sz="1441">
                <a:latin typeface="+mn-lt"/>
                <a:ea typeface="+mn-ea"/>
                <a:cs typeface="+mn-cs"/>
                <a:sym typeface="Arial"/>
              </a:defRPr>
            </a:pPr>
            <a:r>
              <a:rPr lang="de-DE" sz="1900" b="1">
                <a:latin typeface="Calibri" panose="020F0502020204030204" pitchFamily="34" charset="0"/>
                <a:cs typeface="Calibri" panose="020F0502020204030204" pitchFamily="34" charset="0"/>
              </a:rPr>
              <a:t>Scheinerwerb in allen Studiengängen möglich, aber nicht notwendig </a:t>
            </a:r>
            <a:r>
              <a:rPr lang="de-DE" sz="1900">
                <a:latin typeface="Calibri" panose="020F0502020204030204" pitchFamily="34" charset="0"/>
                <a:cs typeface="Calibri" panose="020F0502020204030204" pitchFamily="34" charset="0"/>
              </a:rPr>
              <a:t>(Übergreifende Kompetenzen, Zusatzqualifikation „Mehrsprachigkeit im Unterricht“)</a:t>
            </a:r>
          </a:p>
          <a:p>
            <a:pPr marL="342900" indent="-342900" defTabSz="457200">
              <a:lnSpc>
                <a:spcPct val="150000"/>
              </a:lnSpc>
              <a:buSzPct val="130000"/>
              <a:buFont typeface="Arial" panose="020B0604020202020204" pitchFamily="34" charset="0"/>
              <a:buChar char="•"/>
              <a:defRPr sz="1441">
                <a:latin typeface="+mn-lt"/>
                <a:ea typeface="+mn-ea"/>
                <a:cs typeface="+mn-cs"/>
                <a:sym typeface="Arial"/>
              </a:defRPr>
            </a:pPr>
            <a:r>
              <a:rPr lang="de-DE" sz="1900">
                <a:latin typeface="Calibri" panose="020F0502020204030204" pitchFamily="34" charset="0"/>
                <a:cs typeface="Calibri" panose="020F0502020204030204" pitchFamily="34" charset="0"/>
              </a:rPr>
              <a:t>Weitere Informationen: </a:t>
            </a:r>
            <a:r>
              <a:rPr lang="de-DE" sz="1900">
                <a:latin typeface="Calibri" panose="020F0502020204030204" pitchFamily="34" charset="0"/>
                <a:cs typeface="Calibri" panose="020F0502020204030204" pitchFamily="34" charset="0"/>
                <a:hlinkClick r:id="rId2"/>
              </a:rPr>
              <a:t>https://www.uni-heidelberg.de//fakultaeten/neuphil/gs/ndl/albrecht/sprachpaten.html</a:t>
            </a:r>
            <a:r>
              <a:rPr lang="de-DE" sz="1900">
                <a:latin typeface="Calibri" panose="020F0502020204030204" pitchFamily="34" charset="0"/>
                <a:cs typeface="Calibri" panose="020F0502020204030204" pitchFamily="34" charset="0"/>
              </a:rPr>
              <a:t> </a:t>
            </a:r>
          </a:p>
          <a:p>
            <a:pPr lvl="1" indent="0" defTabSz="457200">
              <a:lnSpc>
                <a:spcPct val="150000"/>
              </a:lnSpc>
              <a:buNone/>
              <a:defRPr sz="1441">
                <a:latin typeface="+mn-lt"/>
                <a:ea typeface="+mn-ea"/>
                <a:cs typeface="+mn-cs"/>
                <a:sym typeface="Arial"/>
              </a:defRPr>
            </a:pPr>
            <a:endParaRPr lang="de-DE" sz="1900" b="1">
              <a:latin typeface="Calibri" panose="020F0502020204030204" pitchFamily="34" charset="0"/>
              <a:cs typeface="Calibri" panose="020F0502020204030204" pitchFamily="34" charset="0"/>
            </a:endParaRPr>
          </a:p>
        </p:txBody>
      </p:sp>
      <p:sp>
        <p:nvSpPr>
          <p:cNvPr id="2" name="Foliennummernplatzhalter 1">
            <a:extLst>
              <a:ext uri="{FF2B5EF4-FFF2-40B4-BE49-F238E27FC236}">
                <a16:creationId xmlns:a16="http://schemas.microsoft.com/office/drawing/2014/main" id="{92565044-D211-D64C-A0B2-53AD6C43E1B5}"/>
              </a:ext>
            </a:extLst>
          </p:cNvPr>
          <p:cNvSpPr>
            <a:spLocks noGrp="1"/>
          </p:cNvSpPr>
          <p:nvPr>
            <p:ph type="sldNum" sz="quarter" idx="2"/>
          </p:nvPr>
        </p:nvSpPr>
        <p:spPr/>
        <p:txBody>
          <a:bodyPr/>
          <a:lstStyle/>
          <a:p>
            <a:fld id="{86CB4B4D-7CA3-9044-876B-883B54F8677D}" type="slidenum">
              <a:rPr lang="de-DE" smtClean="0"/>
              <a:t>84</a:t>
            </a:fld>
            <a:endParaRPr lang="de-DE"/>
          </a:p>
        </p:txBody>
      </p:sp>
    </p:spTree>
    <p:extLst>
      <p:ext uri="{BB962C8B-B14F-4D97-AF65-F5344CB8AC3E}">
        <p14:creationId xmlns:p14="http://schemas.microsoft.com/office/powerpoint/2010/main" val="3041570376"/>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DE6E984-2D16-A194-19CE-B689FA9A30E4}"/>
              </a:ext>
            </a:extLst>
          </p:cNvPr>
          <p:cNvSpPr>
            <a:spLocks noGrp="1"/>
          </p:cNvSpPr>
          <p:nvPr>
            <p:ph type="sldNum" sz="quarter" idx="2"/>
          </p:nvPr>
        </p:nvSpPr>
        <p:spPr/>
        <p:txBody>
          <a:bodyPr/>
          <a:lstStyle/>
          <a:p>
            <a:fld id="{86CB4B4D-7CA3-9044-876B-883B54F8677D}" type="slidenum">
              <a:rPr lang="de-DE" smtClean="0"/>
              <a:t>85</a:t>
            </a:fld>
            <a:endParaRPr lang="de-DE"/>
          </a:p>
        </p:txBody>
      </p:sp>
      <p:pic>
        <p:nvPicPr>
          <p:cNvPr id="6" name="Grafik 5">
            <a:extLst>
              <a:ext uri="{FF2B5EF4-FFF2-40B4-BE49-F238E27FC236}">
                <a16:creationId xmlns:a16="http://schemas.microsoft.com/office/drawing/2014/main" id="{2902259C-DFCB-7A5C-88EA-67AA5DAB4F3F}"/>
              </a:ext>
            </a:extLst>
          </p:cNvPr>
          <p:cNvPicPr>
            <a:picLocks noChangeAspect="1"/>
          </p:cNvPicPr>
          <p:nvPr/>
        </p:nvPicPr>
        <p:blipFill>
          <a:blip r:embed="rId2"/>
          <a:stretch>
            <a:fillRect/>
          </a:stretch>
        </p:blipFill>
        <p:spPr>
          <a:xfrm>
            <a:off x="2770496" y="559598"/>
            <a:ext cx="3095079" cy="5347704"/>
          </a:xfrm>
          <a:prstGeom prst="rect">
            <a:avLst/>
          </a:prstGeom>
        </p:spPr>
      </p:pic>
    </p:spTree>
    <p:extLst>
      <p:ext uri="{BB962C8B-B14F-4D97-AF65-F5344CB8AC3E}">
        <p14:creationId xmlns:p14="http://schemas.microsoft.com/office/powerpoint/2010/main" val="1190839814"/>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Master of Education"/>
          <p:cNvSpPr txBox="1">
            <a:spLocks noGrp="1"/>
          </p:cNvSpPr>
          <p:nvPr>
            <p:ph type="title" idx="4294967295"/>
          </p:nvPr>
        </p:nvSpPr>
        <p:spPr>
          <a:xfrm>
            <a:off x="319086" y="237879"/>
            <a:ext cx="7772400" cy="1251921"/>
          </a:xfrm>
          <a:prstGeom prst="rect">
            <a:avLst/>
          </a:prstGeom>
        </p:spPr>
        <p:txBody>
          <a:bodyPr/>
          <a:lstStyle/>
          <a:p>
            <a:r>
              <a:rPr lang="de-DE" sz="3500">
                <a:latin typeface="Calibri" panose="020F0502020204030204" pitchFamily="34" charset="0"/>
                <a:cs typeface="Calibri" panose="020F0502020204030204" pitchFamily="34" charset="0"/>
              </a:rPr>
              <a:t>Hinweise zum Studium </a:t>
            </a:r>
            <a:br>
              <a:rPr lang="de-DE" sz="3500">
                <a:latin typeface="Calibri" panose="020F0502020204030204" pitchFamily="34" charset="0"/>
                <a:cs typeface="Calibri" panose="020F0502020204030204" pitchFamily="34" charset="0"/>
              </a:rPr>
            </a:br>
            <a:r>
              <a:rPr lang="de-DE" sz="3500">
                <a:latin typeface="Calibri" panose="020F0502020204030204" pitchFamily="34" charset="0"/>
                <a:cs typeface="Calibri" panose="020F0502020204030204" pitchFamily="34" charset="0"/>
              </a:rPr>
              <a:t>und Leben in Heidelberg</a:t>
            </a:r>
            <a:endParaRPr sz="3500">
              <a:latin typeface="Calibri" panose="020F0502020204030204" pitchFamily="34" charset="0"/>
              <a:cs typeface="Calibri" panose="020F0502020204030204" pitchFamily="34" charset="0"/>
            </a:endParaRPr>
          </a:p>
        </p:txBody>
      </p:sp>
      <p:sp>
        <p:nvSpPr>
          <p:cNvPr id="392" name="Das Masterstudium mit dem Abschlussziel eines Master of Education (M. Ed.) mit den Profillinien Lehramt Gymnasium und Lehramt Sekundarstufe I wird von der Universität Heidelberg und der Pädagogischen Hochschule Heidelberg im Rahmen der Heidelberg School of Education (HSE) gemeinsam verantwortet.…"/>
          <p:cNvSpPr txBox="1">
            <a:spLocks noGrp="1"/>
          </p:cNvSpPr>
          <p:nvPr>
            <p:ph type="body" idx="4294967295"/>
          </p:nvPr>
        </p:nvSpPr>
        <p:spPr>
          <a:xfrm>
            <a:off x="319086" y="1298576"/>
            <a:ext cx="8316914" cy="4965700"/>
          </a:xfrm>
          <a:prstGeom prst="rect">
            <a:avLst/>
          </a:prstGeom>
        </p:spPr>
        <p:txBody>
          <a:bodyPr/>
          <a:lstStyle/>
          <a:p>
            <a:pPr marL="342900" indent="-342900" defTabSz="457200">
              <a:lnSpc>
                <a:spcPct val="200000"/>
              </a:lnSpc>
              <a:buSzPct val="130000"/>
              <a:buFont typeface="Arial" panose="020B0604020202020204" pitchFamily="34" charset="0"/>
              <a:buChar char="•"/>
              <a:defRPr sz="1441">
                <a:latin typeface="+mn-lt"/>
                <a:ea typeface="+mn-ea"/>
                <a:cs typeface="+mn-cs"/>
                <a:sym typeface="Arial"/>
              </a:defRPr>
            </a:pPr>
            <a:r>
              <a:rPr lang="de-DE" sz="2400">
                <a:latin typeface="Calibri" panose="020F0502020204030204" pitchFamily="34" charset="0"/>
                <a:cs typeface="Calibri" panose="020F0502020204030204" pitchFamily="34" charset="0"/>
              </a:rPr>
              <a:t>Studienfinanzierung</a:t>
            </a:r>
          </a:p>
          <a:p>
            <a:pPr marL="342900" indent="-342900" defTabSz="457200">
              <a:lnSpc>
                <a:spcPct val="200000"/>
              </a:lnSpc>
              <a:buSzPct val="130000"/>
              <a:buFont typeface="Arial" panose="020B0604020202020204" pitchFamily="34" charset="0"/>
              <a:buChar char="•"/>
              <a:defRPr sz="1441">
                <a:latin typeface="+mn-lt"/>
                <a:ea typeface="+mn-ea"/>
                <a:cs typeface="+mn-cs"/>
                <a:sym typeface="Arial"/>
              </a:defRPr>
            </a:pPr>
            <a:r>
              <a:rPr lang="de-DE" sz="2400">
                <a:latin typeface="Calibri" panose="020F0502020204030204" pitchFamily="34" charset="0"/>
                <a:cs typeface="Calibri" panose="020F0502020204030204" pitchFamily="34" charset="0"/>
              </a:rPr>
              <a:t>Auslandsaufenthalte</a:t>
            </a:r>
          </a:p>
          <a:p>
            <a:pPr marL="342900" indent="-342900" defTabSz="457200">
              <a:lnSpc>
                <a:spcPct val="200000"/>
              </a:lnSpc>
              <a:buSzPct val="130000"/>
              <a:buFont typeface="Arial" panose="020B0604020202020204" pitchFamily="34" charset="0"/>
              <a:buChar char="•"/>
              <a:defRPr sz="1441">
                <a:latin typeface="+mn-lt"/>
                <a:ea typeface="+mn-ea"/>
                <a:cs typeface="+mn-cs"/>
                <a:sym typeface="Arial"/>
              </a:defRPr>
            </a:pPr>
            <a:r>
              <a:rPr lang="de-DE" sz="2400">
                <a:latin typeface="Calibri" panose="020F0502020204030204" pitchFamily="34" charset="0"/>
                <a:cs typeface="Calibri" panose="020F0502020204030204" pitchFamily="34" charset="0"/>
              </a:rPr>
              <a:t>Fachschaft Germanistik</a:t>
            </a:r>
          </a:p>
          <a:p>
            <a:pPr marL="342900" indent="-342900" defTabSz="457200">
              <a:lnSpc>
                <a:spcPct val="200000"/>
              </a:lnSpc>
              <a:buSzPct val="130000"/>
              <a:buFont typeface="Arial" panose="020B0604020202020204" pitchFamily="34" charset="0"/>
              <a:buChar char="•"/>
              <a:defRPr sz="1441">
                <a:latin typeface="+mn-lt"/>
                <a:ea typeface="+mn-ea"/>
                <a:cs typeface="+mn-cs"/>
                <a:sym typeface="Arial"/>
              </a:defRPr>
            </a:pPr>
            <a:r>
              <a:rPr lang="de-DE" sz="2400">
                <a:latin typeface="Calibri" panose="020F0502020204030204" pitchFamily="34" charset="0"/>
                <a:cs typeface="Calibri" panose="020F0502020204030204" pitchFamily="34" charset="0"/>
              </a:rPr>
              <a:t>Freizeit- und Kulturangebot</a:t>
            </a:r>
          </a:p>
          <a:p>
            <a:pPr marL="342900" indent="-342900" defTabSz="457200">
              <a:lnSpc>
                <a:spcPct val="200000"/>
              </a:lnSpc>
              <a:buSzPct val="130000"/>
              <a:buFont typeface="Arial" panose="020B0604020202020204" pitchFamily="34" charset="0"/>
              <a:buChar char="•"/>
              <a:defRPr sz="1441">
                <a:latin typeface="+mn-lt"/>
                <a:ea typeface="+mn-ea"/>
                <a:cs typeface="+mn-cs"/>
                <a:sym typeface="Arial"/>
              </a:defRPr>
            </a:pPr>
            <a:r>
              <a:rPr lang="de-DE" sz="2400">
                <a:latin typeface="Calibri" panose="020F0502020204030204" pitchFamily="34" charset="0"/>
                <a:cs typeface="Calibri" panose="020F0502020204030204" pitchFamily="34" charset="0"/>
              </a:rPr>
              <a:t>Hochschulsport</a:t>
            </a:r>
          </a:p>
          <a:p>
            <a:pPr marL="342900" indent="-342900" defTabSz="457200">
              <a:lnSpc>
                <a:spcPct val="200000"/>
              </a:lnSpc>
              <a:buSzPct val="130000"/>
              <a:buFont typeface="Arial" panose="020B0604020202020204" pitchFamily="34" charset="0"/>
              <a:buChar char="•"/>
              <a:defRPr sz="1441">
                <a:latin typeface="+mn-lt"/>
                <a:ea typeface="+mn-ea"/>
                <a:cs typeface="+mn-cs"/>
                <a:sym typeface="Arial"/>
              </a:defRPr>
            </a:pPr>
            <a:r>
              <a:rPr lang="de-DE" sz="2400">
                <a:latin typeface="Calibri" panose="020F0502020204030204" pitchFamily="34" charset="0"/>
                <a:cs typeface="Calibri" panose="020F0502020204030204" pitchFamily="34" charset="0"/>
              </a:rPr>
              <a:t>Netzzugang </a:t>
            </a:r>
            <a:r>
              <a:rPr lang="de-DE" sz="2400" err="1">
                <a:latin typeface="Calibri" panose="020F0502020204030204" pitchFamily="34" charset="0"/>
                <a:cs typeface="Calibri" panose="020F0502020204030204" pitchFamily="34" charset="0"/>
              </a:rPr>
              <a:t>Eduroam</a:t>
            </a:r>
            <a:r>
              <a:rPr lang="de-DE" sz="2400">
                <a:latin typeface="Calibri" panose="020F0502020204030204" pitchFamily="34" charset="0"/>
                <a:cs typeface="Calibri" panose="020F0502020204030204" pitchFamily="34" charset="0"/>
              </a:rPr>
              <a:t>/Cisco</a:t>
            </a:r>
            <a:endParaRPr sz="2400">
              <a:latin typeface="Calibri" panose="020F0502020204030204" pitchFamily="34" charset="0"/>
              <a:cs typeface="Calibri" panose="020F0502020204030204" pitchFamily="34" charset="0"/>
            </a:endParaRPr>
          </a:p>
        </p:txBody>
      </p:sp>
      <p:sp>
        <p:nvSpPr>
          <p:cNvPr id="2" name="Foliennummernplatzhalter 1">
            <a:extLst>
              <a:ext uri="{FF2B5EF4-FFF2-40B4-BE49-F238E27FC236}">
                <a16:creationId xmlns:a16="http://schemas.microsoft.com/office/drawing/2014/main" id="{92565044-D211-D64C-A0B2-53AD6C43E1B5}"/>
              </a:ext>
            </a:extLst>
          </p:cNvPr>
          <p:cNvSpPr>
            <a:spLocks noGrp="1"/>
          </p:cNvSpPr>
          <p:nvPr>
            <p:ph type="sldNum" sz="quarter" idx="2"/>
          </p:nvPr>
        </p:nvSpPr>
        <p:spPr/>
        <p:txBody>
          <a:bodyPr/>
          <a:lstStyle/>
          <a:p>
            <a:fld id="{86CB4B4D-7CA3-9044-876B-883B54F8677D}" type="slidenum">
              <a:rPr lang="de-DE" smtClean="0"/>
              <a:t>86</a:t>
            </a:fld>
            <a:endParaRPr lang="de-DE"/>
          </a:p>
        </p:txBody>
      </p:sp>
    </p:spTree>
    <p:extLst>
      <p:ext uri="{BB962C8B-B14F-4D97-AF65-F5344CB8AC3E}">
        <p14:creationId xmlns:p14="http://schemas.microsoft.com/office/powerpoint/2010/main" val="1330206823"/>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tudienfinanzierung"/>
          <p:cNvSpPr txBox="1">
            <a:spLocks noGrp="1"/>
          </p:cNvSpPr>
          <p:nvPr>
            <p:ph type="title" idx="4294967295"/>
          </p:nvPr>
        </p:nvSpPr>
        <p:spPr>
          <a:prstGeom prst="rect">
            <a:avLst/>
          </a:prstGeom>
        </p:spPr>
        <p:txBody>
          <a:bodyPr/>
          <a:lstStyle/>
          <a:p>
            <a:r>
              <a:rPr sz="3500" dirty="0" err="1">
                <a:latin typeface="Calibri" panose="020F0502020204030204" pitchFamily="34" charset="0"/>
                <a:cs typeface="Calibri" panose="020F0502020204030204" pitchFamily="34" charset="0"/>
              </a:rPr>
              <a:t>Studienfinanzierung</a:t>
            </a:r>
            <a:endParaRPr sz="3500" dirty="0">
              <a:latin typeface="Calibri" panose="020F0502020204030204" pitchFamily="34" charset="0"/>
              <a:cs typeface="Calibri" panose="020F0502020204030204" pitchFamily="34" charset="0"/>
            </a:endParaRPr>
          </a:p>
        </p:txBody>
      </p:sp>
      <p:sp>
        <p:nvSpPr>
          <p:cNvPr id="396" name="BAföG…"/>
          <p:cNvSpPr txBox="1">
            <a:spLocks noGrp="1"/>
          </p:cNvSpPr>
          <p:nvPr>
            <p:ph type="body" idx="4294967295"/>
          </p:nvPr>
        </p:nvSpPr>
        <p:spPr>
          <a:xfrm>
            <a:off x="431800" y="885339"/>
            <a:ext cx="7772400" cy="4902424"/>
          </a:xfrm>
          <a:prstGeom prst="rect">
            <a:avLst/>
          </a:prstGeom>
        </p:spPr>
        <p:txBody>
          <a:bodyPr/>
          <a:lstStyle/>
          <a:p>
            <a:pPr>
              <a:defRPr b="1">
                <a:latin typeface="+mj-lt"/>
                <a:ea typeface="+mj-ea"/>
                <a:cs typeface="+mj-cs"/>
                <a:sym typeface="Helvetica"/>
              </a:defRPr>
            </a:pPr>
            <a:r>
              <a:rPr sz="1800" dirty="0" err="1">
                <a:latin typeface="Calibri" panose="020F0502020204030204" pitchFamily="34" charset="0"/>
                <a:cs typeface="Calibri" panose="020F0502020204030204" pitchFamily="34" charset="0"/>
              </a:rPr>
              <a:t>BAföG</a:t>
            </a:r>
            <a:endParaRPr sz="1800" dirty="0">
              <a:latin typeface="Calibri" panose="020F0502020204030204" pitchFamily="34" charset="0"/>
              <a:cs typeface="Calibri" panose="020F0502020204030204" pitchFamily="34" charset="0"/>
            </a:endParaRPr>
          </a:p>
          <a:p>
            <a:pPr marL="160421" indent="-160421">
              <a:buSzPct val="100000"/>
              <a:buChar char="•"/>
            </a:pPr>
            <a:r>
              <a:rPr sz="1800" dirty="0" err="1">
                <a:latin typeface="Calibri" panose="020F0502020204030204" pitchFamily="34" charset="0"/>
                <a:cs typeface="Calibri" panose="020F0502020204030204" pitchFamily="34" charset="0"/>
              </a:rPr>
              <a:t>Abkürzung</a:t>
            </a:r>
            <a:r>
              <a:rPr sz="1800" dirty="0">
                <a:latin typeface="Calibri" panose="020F0502020204030204" pitchFamily="34" charset="0"/>
                <a:cs typeface="Calibri" panose="020F0502020204030204" pitchFamily="34" charset="0"/>
              </a:rPr>
              <a:t> für: </a:t>
            </a:r>
            <a:r>
              <a:rPr sz="1800" b="1" dirty="0" err="1">
                <a:latin typeface="Calibri" panose="020F0502020204030204" pitchFamily="34" charset="0"/>
                <a:ea typeface="+mj-ea"/>
                <a:cs typeface="Calibri" panose="020F0502020204030204" pitchFamily="34" charset="0"/>
                <a:sym typeface="Helvetica"/>
              </a:rPr>
              <a:t>Bundesausbildungsförderungsgesetz</a:t>
            </a:r>
            <a:endParaRPr sz="1800" b="1" dirty="0">
              <a:latin typeface="Calibri" panose="020F0502020204030204" pitchFamily="34" charset="0"/>
              <a:ea typeface="+mj-ea"/>
              <a:cs typeface="Calibri" panose="020F0502020204030204" pitchFamily="34" charset="0"/>
              <a:sym typeface="Helvetica"/>
            </a:endParaRPr>
          </a:p>
          <a:p>
            <a:pPr marL="160421" indent="-160421">
              <a:buSzPct val="100000"/>
              <a:buChar char="•"/>
            </a:pPr>
            <a:r>
              <a:rPr sz="1800" dirty="0" err="1">
                <a:latin typeface="Calibri" panose="020F0502020204030204" pitchFamily="34" charset="0"/>
                <a:cs typeface="Calibri" panose="020F0502020204030204" pitchFamily="34" charset="0"/>
              </a:rPr>
              <a:t>Ziel</a:t>
            </a:r>
            <a:r>
              <a:rPr sz="1800" dirty="0">
                <a:latin typeface="Calibri" panose="020F0502020204030204" pitchFamily="34" charset="0"/>
                <a:cs typeface="Calibri" panose="020F0502020204030204" pitchFamily="34" charset="0"/>
              </a:rPr>
              <a:t>: </a:t>
            </a:r>
            <a:r>
              <a:rPr lang="de-DE" sz="1800" dirty="0">
                <a:latin typeface="Calibri" panose="020F0502020204030204" pitchFamily="34" charset="0"/>
                <a:cs typeface="Calibri" panose="020F0502020204030204" pitchFamily="34" charset="0"/>
              </a:rPr>
              <a:t>A</a:t>
            </a:r>
            <a:r>
              <a:rPr sz="1800" dirty="0" err="1">
                <a:latin typeface="Calibri" panose="020F0502020204030204" pitchFamily="34" charset="0"/>
                <a:cs typeface="Calibri" panose="020F0502020204030204" pitchFamily="34" charset="0"/>
              </a:rPr>
              <a:t>llen</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jungen</a:t>
            </a:r>
            <a:r>
              <a:rPr sz="1800" dirty="0">
                <a:latin typeface="Calibri" panose="020F0502020204030204" pitchFamily="34" charset="0"/>
                <a:cs typeface="Calibri" panose="020F0502020204030204" pitchFamily="34" charset="0"/>
              </a:rPr>
              <a:t> Menschen </a:t>
            </a:r>
            <a:r>
              <a:rPr sz="1800" dirty="0" err="1">
                <a:latin typeface="Calibri" panose="020F0502020204030204" pitchFamily="34" charset="0"/>
                <a:cs typeface="Calibri" panose="020F0502020204030204" pitchFamily="34" charset="0"/>
              </a:rPr>
              <a:t>soll</a:t>
            </a:r>
            <a:r>
              <a:rPr sz="1800" dirty="0">
                <a:latin typeface="Calibri" panose="020F0502020204030204" pitchFamily="34" charset="0"/>
                <a:cs typeface="Calibri" panose="020F0502020204030204" pitchFamily="34" charset="0"/>
              </a:rPr>
              <a:t> die </a:t>
            </a:r>
            <a:r>
              <a:rPr sz="1800" dirty="0" err="1">
                <a:latin typeface="Calibri" panose="020F0502020204030204" pitchFamily="34" charset="0"/>
                <a:cs typeface="Calibri" panose="020F0502020204030204" pitchFamily="34" charset="0"/>
              </a:rPr>
              <a:t>Möglichkeit</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gegeben</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werden</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unabhängig</a:t>
            </a:r>
            <a:r>
              <a:rPr sz="1800" dirty="0">
                <a:latin typeface="Calibri" panose="020F0502020204030204" pitchFamily="34" charset="0"/>
                <a:cs typeface="Calibri" panose="020F0502020204030204" pitchFamily="34" charset="0"/>
              </a:rPr>
              <a:t> von </a:t>
            </a:r>
            <a:r>
              <a:rPr sz="1800" dirty="0" err="1">
                <a:latin typeface="Calibri" panose="020F0502020204030204" pitchFamily="34" charset="0"/>
                <a:cs typeface="Calibri" panose="020F0502020204030204" pitchFamily="34" charset="0"/>
              </a:rPr>
              <a:t>ihrer</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sozialen</a:t>
            </a:r>
            <a:r>
              <a:rPr sz="1800" dirty="0">
                <a:latin typeface="Calibri" panose="020F0502020204030204" pitchFamily="34" charset="0"/>
                <a:cs typeface="Calibri" panose="020F0502020204030204" pitchFamily="34" charset="0"/>
              </a:rPr>
              <a:t> und </a:t>
            </a:r>
            <a:r>
              <a:rPr sz="1800" dirty="0" err="1">
                <a:latin typeface="Calibri" panose="020F0502020204030204" pitchFamily="34" charset="0"/>
                <a:cs typeface="Calibri" panose="020F0502020204030204" pitchFamily="34" charset="0"/>
              </a:rPr>
              <a:t>wirtschaftlichen</a:t>
            </a:r>
            <a:r>
              <a:rPr sz="1800" dirty="0">
                <a:latin typeface="Calibri" panose="020F0502020204030204" pitchFamily="34" charset="0"/>
                <a:cs typeface="Calibri" panose="020F0502020204030204" pitchFamily="34" charset="0"/>
              </a:rPr>
              <a:t> Situation </a:t>
            </a:r>
            <a:r>
              <a:rPr sz="1800" dirty="0" err="1">
                <a:latin typeface="Calibri" panose="020F0502020204030204" pitchFamily="34" charset="0"/>
                <a:cs typeface="Calibri" panose="020F0502020204030204" pitchFamily="34" charset="0"/>
              </a:rPr>
              <a:t>eine</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Ausbildung</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zu</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absolvieren</a:t>
            </a:r>
            <a:r>
              <a:rPr sz="1800" dirty="0">
                <a:latin typeface="Calibri" panose="020F0502020204030204" pitchFamily="34" charset="0"/>
                <a:cs typeface="Calibri" panose="020F0502020204030204" pitchFamily="34" charset="0"/>
              </a:rPr>
              <a:t>, die </a:t>
            </a:r>
            <a:r>
              <a:rPr sz="1800" dirty="0" err="1">
                <a:latin typeface="Calibri" panose="020F0502020204030204" pitchFamily="34" charset="0"/>
                <a:cs typeface="Calibri" panose="020F0502020204030204" pitchFamily="34" charset="0"/>
              </a:rPr>
              <a:t>ihren</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Fähigkeiten</a:t>
            </a:r>
            <a:r>
              <a:rPr sz="1800" dirty="0">
                <a:latin typeface="Calibri" panose="020F0502020204030204" pitchFamily="34" charset="0"/>
                <a:cs typeface="Calibri" panose="020F0502020204030204" pitchFamily="34" charset="0"/>
              </a:rPr>
              <a:t> und </a:t>
            </a:r>
            <a:r>
              <a:rPr sz="1800" dirty="0" err="1">
                <a:latin typeface="Calibri" panose="020F0502020204030204" pitchFamily="34" charset="0"/>
                <a:cs typeface="Calibri" panose="020F0502020204030204" pitchFamily="34" charset="0"/>
              </a:rPr>
              <a:t>Interessen</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entspricht</a:t>
            </a:r>
            <a:r>
              <a:rPr lang="de-DE" sz="1800" dirty="0">
                <a:latin typeface="Calibri" panose="020F0502020204030204" pitchFamily="34" charset="0"/>
                <a:cs typeface="Calibri" panose="020F0502020204030204" pitchFamily="34" charset="0"/>
              </a:rPr>
              <a:t>.</a:t>
            </a:r>
            <a:endParaRPr sz="1800" dirty="0">
              <a:latin typeface="Calibri" panose="020F0502020204030204" pitchFamily="34" charset="0"/>
              <a:cs typeface="Calibri" panose="020F0502020204030204" pitchFamily="34" charset="0"/>
            </a:endParaRPr>
          </a:p>
          <a:p>
            <a:pPr marL="160421" indent="-160421">
              <a:buSzPct val="100000"/>
              <a:buChar char="•"/>
            </a:pPr>
            <a:r>
              <a:rPr lang="de-DE" sz="1800" dirty="0">
                <a:latin typeface="Calibri" panose="020F0502020204030204" pitchFamily="34" charset="0"/>
                <a:cs typeface="Calibri" panose="020F0502020204030204" pitchFamily="34" charset="0"/>
              </a:rPr>
              <a:t>Z</a:t>
            </a:r>
            <a:r>
              <a:rPr sz="1800" dirty="0" err="1">
                <a:latin typeface="Calibri" panose="020F0502020204030204" pitchFamily="34" charset="0"/>
                <a:cs typeface="Calibri" panose="020F0502020204030204" pitchFamily="34" charset="0"/>
              </a:rPr>
              <a:t>ur</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Hälfte</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Darlehen</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vom</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Staat</a:t>
            </a:r>
            <a:r>
              <a:rPr sz="1800" dirty="0">
                <a:latin typeface="Calibri" panose="020F0502020204030204" pitchFamily="34" charset="0"/>
                <a:cs typeface="Calibri" panose="020F0502020204030204" pitchFamily="34" charset="0"/>
              </a:rPr>
              <a:t>, das </a:t>
            </a:r>
            <a:r>
              <a:rPr sz="1800" dirty="0" err="1">
                <a:latin typeface="Calibri" panose="020F0502020204030204" pitchFamily="34" charset="0"/>
                <a:cs typeface="Calibri" panose="020F0502020204030204" pitchFamily="34" charset="0"/>
              </a:rPr>
              <a:t>nach</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Abschluss</a:t>
            </a:r>
            <a:r>
              <a:rPr sz="1800" dirty="0">
                <a:latin typeface="Calibri" panose="020F0502020204030204" pitchFamily="34" charset="0"/>
                <a:cs typeface="Calibri" panose="020F0502020204030204" pitchFamily="34" charset="0"/>
              </a:rPr>
              <a:t> der </a:t>
            </a:r>
            <a:r>
              <a:rPr sz="1800" dirty="0" err="1">
                <a:latin typeface="Calibri" panose="020F0502020204030204" pitchFamily="34" charset="0"/>
                <a:cs typeface="Calibri" panose="020F0502020204030204" pitchFamily="34" charset="0"/>
              </a:rPr>
              <a:t>Ausbildung</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zurückgezahlt</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werden</a:t>
            </a:r>
            <a:r>
              <a:rPr sz="1800" dirty="0">
                <a:latin typeface="Calibri" panose="020F0502020204030204" pitchFamily="34" charset="0"/>
                <a:cs typeface="Calibri" panose="020F0502020204030204" pitchFamily="34" charset="0"/>
              </a:rPr>
              <a:t> muss</a:t>
            </a:r>
            <a:r>
              <a:rPr lang="de-DE" sz="1800" dirty="0">
                <a:latin typeface="Calibri" panose="020F0502020204030204" pitchFamily="34" charset="0"/>
                <a:cs typeface="Calibri" panose="020F0502020204030204" pitchFamily="34" charset="0"/>
              </a:rPr>
              <a:t>.</a:t>
            </a:r>
            <a:endParaRPr sz="1800" dirty="0">
              <a:latin typeface="Calibri" panose="020F0502020204030204" pitchFamily="34" charset="0"/>
              <a:cs typeface="Calibri" panose="020F0502020204030204" pitchFamily="34" charset="0"/>
            </a:endParaRPr>
          </a:p>
          <a:p>
            <a:pPr marL="160421" indent="-160421">
              <a:buSzPct val="100000"/>
              <a:buChar char="•"/>
            </a:pPr>
            <a:r>
              <a:rPr sz="1800" dirty="0" err="1">
                <a:latin typeface="Calibri" panose="020F0502020204030204" pitchFamily="34" charset="0"/>
                <a:cs typeface="Calibri" panose="020F0502020204030204" pitchFamily="34" charset="0"/>
              </a:rPr>
              <a:t>Entscheidung</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über</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Förderung</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abhängig</a:t>
            </a:r>
            <a:r>
              <a:rPr sz="1800" dirty="0">
                <a:latin typeface="Calibri" panose="020F0502020204030204" pitchFamily="34" charset="0"/>
                <a:cs typeface="Calibri" panose="020F0502020204030204" pitchFamily="34" charset="0"/>
              </a:rPr>
              <a:t> von der </a:t>
            </a:r>
            <a:r>
              <a:rPr sz="1800" dirty="0" err="1">
                <a:latin typeface="Calibri" panose="020F0502020204030204" pitchFamily="34" charset="0"/>
                <a:cs typeface="Calibri" panose="020F0502020204030204" pitchFamily="34" charset="0"/>
              </a:rPr>
              <a:t>wirtschaftlichen</a:t>
            </a:r>
            <a:r>
              <a:rPr sz="1800" dirty="0">
                <a:latin typeface="Calibri" panose="020F0502020204030204" pitchFamily="34" charset="0"/>
                <a:cs typeface="Calibri" panose="020F0502020204030204" pitchFamily="34" charset="0"/>
              </a:rPr>
              <a:t> Situation</a:t>
            </a:r>
          </a:p>
          <a:p>
            <a:pPr marL="160421" indent="-160421">
              <a:buSzPct val="100000"/>
              <a:buChar char="•"/>
            </a:pPr>
            <a:r>
              <a:rPr sz="1800" dirty="0">
                <a:latin typeface="Calibri" panose="020F0502020204030204" pitchFamily="34" charset="0"/>
                <a:cs typeface="Calibri" panose="020F0502020204030204" pitchFamily="34" charset="0"/>
              </a:rPr>
              <a:t>Achtung: </a:t>
            </a:r>
            <a:r>
              <a:rPr sz="1800" b="1" dirty="0" err="1">
                <a:latin typeface="Calibri" panose="020F0502020204030204" pitchFamily="34" charset="0"/>
                <a:ea typeface="+mj-ea"/>
                <a:cs typeface="Calibri" panose="020F0502020204030204" pitchFamily="34" charset="0"/>
                <a:sym typeface="Helvetica"/>
              </a:rPr>
              <a:t>Regelstudienzeit</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ist</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zu</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beachten</a:t>
            </a:r>
            <a:r>
              <a:rPr sz="1800" dirty="0">
                <a:latin typeface="Calibri" panose="020F0502020204030204" pitchFamily="34" charset="0"/>
                <a:cs typeface="Calibri" panose="020F0502020204030204" pitchFamily="34" charset="0"/>
              </a:rPr>
              <a:t>!</a:t>
            </a:r>
          </a:p>
          <a:p>
            <a:pPr marL="160421" indent="-160421">
              <a:buSzPct val="100000"/>
              <a:buChar char="•"/>
            </a:pPr>
            <a:r>
              <a:rPr sz="1800" dirty="0" err="1">
                <a:latin typeface="Calibri" panose="020F0502020204030204" pitchFamily="34" charset="0"/>
                <a:cs typeface="Calibri" panose="020F0502020204030204" pitchFamily="34" charset="0"/>
              </a:rPr>
              <a:t>Weitere</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Informationen</a:t>
            </a:r>
            <a:r>
              <a:rPr sz="1800" dirty="0">
                <a:latin typeface="Calibri" panose="020F0502020204030204" pitchFamily="34" charset="0"/>
                <a:cs typeface="Calibri" panose="020F0502020204030204" pitchFamily="34" charset="0"/>
              </a:rPr>
              <a:t>: </a:t>
            </a:r>
            <a:r>
              <a:rPr sz="1800" dirty="0">
                <a:latin typeface="Calibri" panose="020F0502020204030204" pitchFamily="34" charset="0"/>
                <a:ea typeface="+mj-ea"/>
                <a:cs typeface="Calibri" panose="020F0502020204030204" pitchFamily="34" charset="0"/>
                <a:sym typeface="Helvetica"/>
                <a:hlinkClick r:id="rId2"/>
              </a:rPr>
              <a:t>www.studentenwerk.uni-heidelberg.de</a:t>
            </a:r>
            <a:r>
              <a:rPr lang="de-DE" sz="1800" dirty="0">
                <a:latin typeface="Calibri" panose="020F0502020204030204" pitchFamily="34" charset="0"/>
                <a:ea typeface="+mj-ea"/>
                <a:cs typeface="Calibri" panose="020F0502020204030204" pitchFamily="34" charset="0"/>
                <a:sym typeface="Helvetica"/>
              </a:rPr>
              <a:t> </a:t>
            </a:r>
            <a:r>
              <a:rPr sz="1800" dirty="0">
                <a:latin typeface="Calibri" panose="020F0502020204030204" pitchFamily="34" charset="0"/>
                <a:cs typeface="Calibri" panose="020F0502020204030204" pitchFamily="34" charset="0"/>
              </a:rPr>
              <a:t> </a:t>
            </a:r>
          </a:p>
          <a:p>
            <a:pPr marL="160421" indent="-160421">
              <a:buSzPct val="100000"/>
              <a:buChar char="•"/>
            </a:pPr>
            <a:endParaRPr sz="1800" dirty="0">
              <a:latin typeface="Calibri" panose="020F0502020204030204" pitchFamily="34" charset="0"/>
              <a:cs typeface="Calibri" panose="020F0502020204030204" pitchFamily="34" charset="0"/>
            </a:endParaRPr>
          </a:p>
          <a:p>
            <a:pPr>
              <a:defRPr b="1">
                <a:latin typeface="+mj-lt"/>
                <a:ea typeface="+mj-ea"/>
                <a:cs typeface="+mj-cs"/>
                <a:sym typeface="Helvetica"/>
              </a:defRPr>
            </a:pPr>
            <a:r>
              <a:rPr sz="1800" dirty="0" err="1">
                <a:latin typeface="Calibri" panose="020F0502020204030204" pitchFamily="34" charset="0"/>
                <a:cs typeface="Calibri" panose="020F0502020204030204" pitchFamily="34" charset="0"/>
              </a:rPr>
              <a:t>Stipendien</a:t>
            </a:r>
            <a:endParaRPr sz="1800" dirty="0">
              <a:latin typeface="Calibri" panose="020F0502020204030204" pitchFamily="34" charset="0"/>
              <a:cs typeface="Calibri" panose="020F0502020204030204" pitchFamily="34" charset="0"/>
            </a:endParaRPr>
          </a:p>
          <a:p>
            <a:pPr marL="160421" indent="-160421">
              <a:buSzPct val="100000"/>
              <a:buChar char="•"/>
            </a:pPr>
            <a:r>
              <a:rPr sz="1800" dirty="0" err="1">
                <a:latin typeface="Calibri" panose="020F0502020204030204" pitchFamily="34" charset="0"/>
                <a:cs typeface="Calibri" panose="020F0502020204030204" pitchFamily="34" charset="0"/>
              </a:rPr>
              <a:t>breit</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gefächertes</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Angebot</a:t>
            </a:r>
            <a:r>
              <a:rPr sz="1800" dirty="0">
                <a:latin typeface="Calibri" panose="020F0502020204030204" pitchFamily="34" charset="0"/>
                <a:cs typeface="Calibri" panose="020F0502020204030204" pitchFamily="34" charset="0"/>
              </a:rPr>
              <a:t> von </a:t>
            </a:r>
            <a:r>
              <a:rPr sz="1800" dirty="0" err="1">
                <a:latin typeface="Calibri" panose="020F0502020204030204" pitchFamily="34" charset="0"/>
                <a:cs typeface="Calibri" panose="020F0502020204030204" pitchFamily="34" charset="0"/>
              </a:rPr>
              <a:t>staatlichen</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Stipendien</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z.B.</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Studienstiftung</a:t>
            </a:r>
            <a:r>
              <a:rPr sz="1800" dirty="0">
                <a:latin typeface="Calibri" panose="020F0502020204030204" pitchFamily="34" charset="0"/>
                <a:cs typeface="Calibri" panose="020F0502020204030204" pitchFamily="34" charset="0"/>
              </a:rPr>
              <a:t> des </a:t>
            </a:r>
            <a:r>
              <a:rPr sz="1800" dirty="0" err="1">
                <a:latin typeface="Calibri" panose="020F0502020204030204" pitchFamily="34" charset="0"/>
                <a:cs typeface="Calibri" panose="020F0502020204030204" pitchFamily="34" charset="0"/>
              </a:rPr>
              <a:t>Deutschen</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Volkes</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Deutschlandstipendium</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aber</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auch</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Parteistiftungen</a:t>
            </a:r>
            <a:r>
              <a:rPr sz="1800" dirty="0">
                <a:latin typeface="Calibri" panose="020F0502020204030204" pitchFamily="34" charset="0"/>
                <a:cs typeface="Calibri" panose="020F0502020204030204" pitchFamily="34" charset="0"/>
              </a:rPr>
              <a:t> und </a:t>
            </a:r>
            <a:r>
              <a:rPr sz="1800" dirty="0" err="1">
                <a:latin typeface="Calibri" panose="020F0502020204030204" pitchFamily="34" charset="0"/>
                <a:cs typeface="Calibri" panose="020F0502020204030204" pitchFamily="34" charset="0"/>
              </a:rPr>
              <a:t>kirchlichen</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Angeboten</a:t>
            </a:r>
            <a:endParaRPr sz="1800" dirty="0">
              <a:latin typeface="Calibri" panose="020F0502020204030204" pitchFamily="34" charset="0"/>
              <a:cs typeface="Calibri" panose="020F0502020204030204" pitchFamily="34" charset="0"/>
            </a:endParaRPr>
          </a:p>
          <a:p>
            <a:pPr marL="160421" indent="-160421">
              <a:buSzPct val="100000"/>
              <a:buChar char="•"/>
            </a:pPr>
            <a:r>
              <a:rPr sz="1800" dirty="0" err="1">
                <a:latin typeface="Calibri" panose="020F0502020204030204" pitchFamily="34" charset="0"/>
                <a:cs typeface="Calibri" panose="020F0502020204030204" pitchFamily="34" charset="0"/>
              </a:rPr>
              <a:t>unterschiedliche</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Schwerpunkte</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u.a.</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Studienleistungen</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soziales</a:t>
            </a:r>
            <a:r>
              <a:rPr sz="1800" dirty="0">
                <a:latin typeface="Calibri" panose="020F0502020204030204" pitchFamily="34" charset="0"/>
                <a:cs typeface="Calibri" panose="020F0502020204030204" pitchFamily="34" charset="0"/>
              </a:rPr>
              <a:t> Engagement, </a:t>
            </a:r>
            <a:r>
              <a:rPr sz="1800" dirty="0" err="1">
                <a:latin typeface="Calibri" panose="020F0502020204030204" pitchFamily="34" charset="0"/>
                <a:cs typeface="Calibri" panose="020F0502020204030204" pitchFamily="34" charset="0"/>
              </a:rPr>
              <a:t>Zugehörigkeit</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zur</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Kirche</a:t>
            </a:r>
            <a:r>
              <a:rPr sz="1800" dirty="0">
                <a:latin typeface="Calibri" panose="020F0502020204030204" pitchFamily="34" charset="0"/>
                <a:cs typeface="Calibri" panose="020F0502020204030204" pitchFamily="34" charset="0"/>
              </a:rPr>
              <a:t> …)</a:t>
            </a:r>
          </a:p>
          <a:p>
            <a:pPr marL="160421" indent="-160421">
              <a:buSzPct val="100000"/>
              <a:buChar char="•"/>
            </a:pPr>
            <a:endParaRPr sz="1800" dirty="0">
              <a:latin typeface="Calibri" panose="020F0502020204030204" pitchFamily="34" charset="0"/>
              <a:cs typeface="Calibri" panose="020F0502020204030204" pitchFamily="34" charset="0"/>
            </a:endParaRPr>
          </a:p>
          <a:p>
            <a:pPr>
              <a:defRPr b="1">
                <a:latin typeface="+mj-lt"/>
                <a:ea typeface="+mj-ea"/>
                <a:cs typeface="+mj-cs"/>
                <a:sym typeface="Helvetica"/>
              </a:defRPr>
            </a:pPr>
            <a:r>
              <a:rPr sz="1800" dirty="0" err="1">
                <a:latin typeface="Calibri" panose="020F0502020204030204" pitchFamily="34" charset="0"/>
                <a:cs typeface="Calibri" panose="020F0502020204030204" pitchFamily="34" charset="0"/>
              </a:rPr>
              <a:t>Studienkredite</a:t>
            </a:r>
            <a:endParaRPr sz="1800" dirty="0">
              <a:latin typeface="Calibri" panose="020F0502020204030204" pitchFamily="34" charset="0"/>
              <a:cs typeface="Calibri" panose="020F0502020204030204" pitchFamily="34" charset="0"/>
            </a:endParaRPr>
          </a:p>
          <a:p>
            <a:pPr marL="160421" indent="-160421">
              <a:buSzPct val="100000"/>
              <a:buChar char="•"/>
            </a:pPr>
            <a:r>
              <a:rPr sz="1800" dirty="0" err="1">
                <a:latin typeface="Calibri" panose="020F0502020204030204" pitchFamily="34" charset="0"/>
                <a:cs typeface="Calibri" panose="020F0502020204030204" pitchFamily="34" charset="0"/>
              </a:rPr>
              <a:t>meist</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privatwirtschaftlich</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angebotene</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Kredite</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zur</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Finanzierung</a:t>
            </a:r>
            <a:r>
              <a:rPr sz="1800" dirty="0">
                <a:latin typeface="Calibri" panose="020F0502020204030204" pitchFamily="34" charset="0"/>
                <a:cs typeface="Calibri" panose="020F0502020204030204" pitchFamily="34" charset="0"/>
              </a:rPr>
              <a:t> des </a:t>
            </a:r>
            <a:r>
              <a:rPr sz="1800" dirty="0" err="1">
                <a:latin typeface="Calibri" panose="020F0502020204030204" pitchFamily="34" charset="0"/>
                <a:cs typeface="Calibri" panose="020F0502020204030204" pitchFamily="34" charset="0"/>
              </a:rPr>
              <a:t>Studiums</a:t>
            </a:r>
            <a:endParaRPr sz="1800" dirty="0">
              <a:latin typeface="Calibri" panose="020F0502020204030204" pitchFamily="34" charset="0"/>
              <a:cs typeface="Calibri" panose="020F0502020204030204" pitchFamily="34" charset="0"/>
            </a:endParaRPr>
          </a:p>
        </p:txBody>
      </p:sp>
      <p:sp>
        <p:nvSpPr>
          <p:cNvPr id="2" name="Foliennummernplatzhalter 1">
            <a:extLst>
              <a:ext uri="{FF2B5EF4-FFF2-40B4-BE49-F238E27FC236}">
                <a16:creationId xmlns:a16="http://schemas.microsoft.com/office/drawing/2014/main" id="{F0146379-EA8B-BA4C-8F91-BBA38ACD9449}"/>
              </a:ext>
            </a:extLst>
          </p:cNvPr>
          <p:cNvSpPr>
            <a:spLocks noGrp="1"/>
          </p:cNvSpPr>
          <p:nvPr>
            <p:ph type="sldNum" sz="quarter" idx="2"/>
          </p:nvPr>
        </p:nvSpPr>
        <p:spPr/>
        <p:txBody>
          <a:bodyPr/>
          <a:lstStyle/>
          <a:p>
            <a:fld id="{86CB4B4D-7CA3-9044-876B-883B54F8677D}" type="slidenum">
              <a:rPr lang="de-DE" smtClean="0"/>
              <a:t>87</a:t>
            </a:fld>
            <a:endParaRPr lang="de-DE"/>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Auslandsaufenthalte"/>
          <p:cNvSpPr txBox="1">
            <a:spLocks noGrp="1"/>
          </p:cNvSpPr>
          <p:nvPr>
            <p:ph type="title" idx="4294967295"/>
          </p:nvPr>
        </p:nvSpPr>
        <p:spPr>
          <a:prstGeom prst="rect">
            <a:avLst/>
          </a:prstGeom>
        </p:spPr>
        <p:txBody>
          <a:bodyPr/>
          <a:lstStyle/>
          <a:p>
            <a:r>
              <a:rPr sz="3500" err="1">
                <a:latin typeface="Calibri" panose="020F0502020204030204" pitchFamily="34" charset="0"/>
                <a:cs typeface="Calibri" panose="020F0502020204030204" pitchFamily="34" charset="0"/>
              </a:rPr>
              <a:t>Auslandsaufenthalte</a:t>
            </a:r>
            <a:endParaRPr sz="3500">
              <a:latin typeface="Calibri" panose="020F0502020204030204" pitchFamily="34" charset="0"/>
              <a:cs typeface="Calibri" panose="020F0502020204030204" pitchFamily="34" charset="0"/>
            </a:endParaRPr>
          </a:p>
        </p:txBody>
      </p:sp>
      <p:sp>
        <p:nvSpPr>
          <p:cNvPr id="400" name="Erasmus…"/>
          <p:cNvSpPr txBox="1">
            <a:spLocks noGrp="1"/>
          </p:cNvSpPr>
          <p:nvPr>
            <p:ph type="body" idx="4294967295"/>
          </p:nvPr>
        </p:nvSpPr>
        <p:spPr>
          <a:xfrm>
            <a:off x="431800" y="915080"/>
            <a:ext cx="7772400" cy="4965700"/>
          </a:xfrm>
          <a:prstGeom prst="rect">
            <a:avLst/>
          </a:prstGeom>
        </p:spPr>
        <p:txBody>
          <a:bodyPr/>
          <a:lstStyle/>
          <a:p>
            <a:pPr>
              <a:defRPr b="1">
                <a:latin typeface="+mj-lt"/>
                <a:ea typeface="+mj-ea"/>
                <a:cs typeface="+mj-cs"/>
                <a:sym typeface="Helvetica"/>
              </a:defRPr>
            </a:pPr>
            <a:r>
              <a:rPr sz="2000">
                <a:latin typeface="Calibri" panose="020F0502020204030204" pitchFamily="34" charset="0"/>
                <a:cs typeface="Calibri" panose="020F0502020204030204" pitchFamily="34" charset="0"/>
              </a:rPr>
              <a:t>Erasmus</a:t>
            </a:r>
          </a:p>
          <a:p>
            <a:pPr marL="160421" indent="-160421">
              <a:buSzPct val="100000"/>
              <a:buChar char="•"/>
            </a:pPr>
            <a:r>
              <a:rPr sz="2000">
                <a:latin typeface="Calibri" panose="020F0502020204030204" pitchFamily="34" charset="0"/>
                <a:cs typeface="Calibri" panose="020F0502020204030204" pitchFamily="34" charset="0"/>
              </a:rPr>
              <a:t>Das </a:t>
            </a:r>
            <a:r>
              <a:rPr sz="2000" err="1">
                <a:latin typeface="Calibri" panose="020F0502020204030204" pitchFamily="34" charset="0"/>
                <a:cs typeface="Calibri" panose="020F0502020204030204" pitchFamily="34" charset="0"/>
              </a:rPr>
              <a:t>Germanistische</a:t>
            </a:r>
            <a:r>
              <a:rPr sz="2000">
                <a:latin typeface="Calibri" panose="020F0502020204030204" pitchFamily="34" charset="0"/>
                <a:cs typeface="Calibri" panose="020F0502020204030204" pitchFamily="34" charset="0"/>
              </a:rPr>
              <a:t> Seminar </a:t>
            </a:r>
            <a:r>
              <a:rPr sz="2000" err="1">
                <a:latin typeface="Calibri" panose="020F0502020204030204" pitchFamily="34" charset="0"/>
                <a:cs typeface="Calibri" panose="020F0502020204030204" pitchFamily="34" charset="0"/>
              </a:rPr>
              <a:t>bietet</a:t>
            </a:r>
            <a:r>
              <a:rPr sz="2000">
                <a:latin typeface="Calibri" panose="020F0502020204030204" pitchFamily="34" charset="0"/>
                <a:cs typeface="Calibri" panose="020F0502020204030204" pitchFamily="34" charset="0"/>
              </a:rPr>
              <a:t> </a:t>
            </a:r>
            <a:r>
              <a:rPr sz="2000" err="1">
                <a:latin typeface="Calibri" panose="020F0502020204030204" pitchFamily="34" charset="0"/>
                <a:cs typeface="Calibri" panose="020F0502020204030204" pitchFamily="34" charset="0"/>
              </a:rPr>
              <a:t>zahlreiche</a:t>
            </a:r>
            <a:r>
              <a:rPr sz="2000">
                <a:latin typeface="Calibri" panose="020F0502020204030204" pitchFamily="34" charset="0"/>
                <a:cs typeface="Calibri" panose="020F0502020204030204" pitchFamily="34" charset="0"/>
              </a:rPr>
              <a:t> </a:t>
            </a:r>
            <a:r>
              <a:rPr sz="2000" err="1">
                <a:latin typeface="Calibri" panose="020F0502020204030204" pitchFamily="34" charset="0"/>
                <a:cs typeface="Calibri" panose="020F0502020204030204" pitchFamily="34" charset="0"/>
              </a:rPr>
              <a:t>Erasmusplätze</a:t>
            </a:r>
            <a:r>
              <a:rPr sz="2000">
                <a:latin typeface="Calibri" panose="020F0502020204030204" pitchFamily="34" charset="0"/>
                <a:cs typeface="Calibri" panose="020F0502020204030204" pitchFamily="34" charset="0"/>
              </a:rPr>
              <a:t> an. Alle </a:t>
            </a:r>
            <a:r>
              <a:rPr sz="2000" err="1">
                <a:latin typeface="Calibri" panose="020F0502020204030204" pitchFamily="34" charset="0"/>
                <a:cs typeface="Calibri" panose="020F0502020204030204" pitchFamily="34" charset="0"/>
              </a:rPr>
              <a:t>Informationen</a:t>
            </a:r>
            <a:r>
              <a:rPr sz="2000">
                <a:latin typeface="Calibri" panose="020F0502020204030204" pitchFamily="34" charset="0"/>
                <a:cs typeface="Calibri" panose="020F0502020204030204" pitchFamily="34" charset="0"/>
              </a:rPr>
              <a:t> </a:t>
            </a:r>
            <a:r>
              <a:rPr sz="2000" err="1">
                <a:latin typeface="Calibri" panose="020F0502020204030204" pitchFamily="34" charset="0"/>
                <a:cs typeface="Calibri" panose="020F0502020204030204" pitchFamily="34" charset="0"/>
              </a:rPr>
              <a:t>findet</a:t>
            </a:r>
            <a:r>
              <a:rPr sz="2000">
                <a:latin typeface="Calibri" panose="020F0502020204030204" pitchFamily="34" charset="0"/>
                <a:cs typeface="Calibri" panose="020F0502020204030204" pitchFamily="34" charset="0"/>
              </a:rPr>
              <a:t> </a:t>
            </a:r>
            <a:r>
              <a:rPr sz="2000" err="1">
                <a:latin typeface="Calibri" panose="020F0502020204030204" pitchFamily="34" charset="0"/>
                <a:cs typeface="Calibri" panose="020F0502020204030204" pitchFamily="34" charset="0"/>
              </a:rPr>
              <a:t>ihr</a:t>
            </a:r>
            <a:r>
              <a:rPr sz="2000">
                <a:latin typeface="Calibri" panose="020F0502020204030204" pitchFamily="34" charset="0"/>
                <a:cs typeface="Calibri" panose="020F0502020204030204" pitchFamily="34" charset="0"/>
              </a:rPr>
              <a:t> auf der Homepage des Seminars:</a:t>
            </a:r>
            <a:br>
              <a:rPr sz="2000">
                <a:latin typeface="Calibri" panose="020F0502020204030204" pitchFamily="34" charset="0"/>
                <a:cs typeface="Calibri" panose="020F0502020204030204" pitchFamily="34" charset="0"/>
              </a:rPr>
            </a:br>
            <a:r>
              <a:rPr sz="2000">
                <a:latin typeface="Calibri" panose="020F0502020204030204" pitchFamily="34" charset="0"/>
                <a:cs typeface="Calibri" panose="020F0502020204030204" pitchFamily="34" charset="0"/>
                <a:hlinkClick r:id="rId2"/>
              </a:rPr>
              <a:t>http://www.gs.uni-hd.de/studium/erasmus.html</a:t>
            </a:r>
            <a:r>
              <a:rPr lang="de-DE" sz="2000">
                <a:latin typeface="Calibri" panose="020F0502020204030204" pitchFamily="34" charset="0"/>
                <a:cs typeface="Calibri" panose="020F0502020204030204" pitchFamily="34" charset="0"/>
              </a:rPr>
              <a:t> </a:t>
            </a:r>
            <a:endParaRPr sz="2000">
              <a:latin typeface="Calibri" panose="020F0502020204030204" pitchFamily="34" charset="0"/>
              <a:cs typeface="Calibri" panose="020F0502020204030204" pitchFamily="34" charset="0"/>
            </a:endParaRPr>
          </a:p>
          <a:p>
            <a:pPr marL="160421" indent="-160421">
              <a:buSzPct val="100000"/>
              <a:buChar char="•"/>
            </a:pPr>
            <a:endParaRPr sz="2000">
              <a:latin typeface="Calibri" panose="020F0502020204030204" pitchFamily="34" charset="0"/>
              <a:cs typeface="Calibri" panose="020F0502020204030204" pitchFamily="34" charset="0"/>
            </a:endParaRPr>
          </a:p>
          <a:p>
            <a:pPr>
              <a:defRPr b="1">
                <a:latin typeface="+mj-lt"/>
                <a:ea typeface="+mj-ea"/>
                <a:cs typeface="+mj-cs"/>
                <a:sym typeface="Helvetica"/>
              </a:defRPr>
            </a:pPr>
            <a:r>
              <a:rPr sz="2000">
                <a:latin typeface="Calibri" panose="020F0502020204030204" pitchFamily="34" charset="0"/>
                <a:cs typeface="Calibri" panose="020F0502020204030204" pitchFamily="34" charset="0"/>
              </a:rPr>
              <a:t>DAAD</a:t>
            </a:r>
          </a:p>
          <a:p>
            <a:pPr marL="160421" indent="-160421">
              <a:buSzPct val="100000"/>
              <a:buChar char="•"/>
            </a:pPr>
            <a:r>
              <a:rPr sz="2000">
                <a:latin typeface="Calibri" panose="020F0502020204030204" pitchFamily="34" charset="0"/>
                <a:cs typeface="Calibri" panose="020F0502020204030204" pitchFamily="34" charset="0"/>
              </a:rPr>
              <a:t>Der Deutsche </a:t>
            </a:r>
            <a:r>
              <a:rPr sz="2000" err="1">
                <a:latin typeface="Calibri" panose="020F0502020204030204" pitchFamily="34" charset="0"/>
                <a:cs typeface="Calibri" panose="020F0502020204030204" pitchFamily="34" charset="0"/>
              </a:rPr>
              <a:t>Akademische</a:t>
            </a:r>
            <a:r>
              <a:rPr sz="2000">
                <a:latin typeface="Calibri" panose="020F0502020204030204" pitchFamily="34" charset="0"/>
                <a:cs typeface="Calibri" panose="020F0502020204030204" pitchFamily="34" charset="0"/>
              </a:rPr>
              <a:t> </a:t>
            </a:r>
            <a:r>
              <a:rPr sz="2000" err="1">
                <a:latin typeface="Calibri" panose="020F0502020204030204" pitchFamily="34" charset="0"/>
                <a:cs typeface="Calibri" panose="020F0502020204030204" pitchFamily="34" charset="0"/>
              </a:rPr>
              <a:t>Austauschdienst</a:t>
            </a:r>
            <a:r>
              <a:rPr sz="2000">
                <a:latin typeface="Calibri" panose="020F0502020204030204" pitchFamily="34" charset="0"/>
                <a:cs typeface="Calibri" panose="020F0502020204030204" pitchFamily="34" charset="0"/>
              </a:rPr>
              <a:t> (DAAD) </a:t>
            </a:r>
            <a:r>
              <a:rPr sz="2000" err="1">
                <a:latin typeface="Calibri" panose="020F0502020204030204" pitchFamily="34" charset="0"/>
                <a:cs typeface="Calibri" panose="020F0502020204030204" pitchFamily="34" charset="0"/>
              </a:rPr>
              <a:t>bietet</a:t>
            </a:r>
            <a:r>
              <a:rPr sz="2000">
                <a:latin typeface="Calibri" panose="020F0502020204030204" pitchFamily="34" charset="0"/>
                <a:cs typeface="Calibri" panose="020F0502020204030204" pitchFamily="34" charset="0"/>
              </a:rPr>
              <a:t> </a:t>
            </a:r>
            <a:r>
              <a:rPr sz="2000" err="1">
                <a:latin typeface="Calibri" panose="020F0502020204030204" pitchFamily="34" charset="0"/>
                <a:cs typeface="Calibri" panose="020F0502020204030204" pitchFamily="34" charset="0"/>
              </a:rPr>
              <a:t>Austauschprogramme</a:t>
            </a:r>
            <a:r>
              <a:rPr sz="2000">
                <a:latin typeface="Calibri" panose="020F0502020204030204" pitchFamily="34" charset="0"/>
                <a:cs typeface="Calibri" panose="020F0502020204030204" pitchFamily="34" charset="0"/>
              </a:rPr>
              <a:t> an, die </a:t>
            </a:r>
            <a:r>
              <a:rPr sz="2000" err="1">
                <a:latin typeface="Calibri" panose="020F0502020204030204" pitchFamily="34" charset="0"/>
                <a:cs typeface="Calibri" panose="020F0502020204030204" pitchFamily="34" charset="0"/>
              </a:rPr>
              <a:t>für</a:t>
            </a:r>
            <a:r>
              <a:rPr sz="2000">
                <a:latin typeface="Calibri" panose="020F0502020204030204" pitchFamily="34" charset="0"/>
                <a:cs typeface="Calibri" panose="020F0502020204030204" pitchFamily="34" charset="0"/>
              </a:rPr>
              <a:t> </a:t>
            </a:r>
            <a:r>
              <a:rPr sz="2000" err="1">
                <a:latin typeface="Calibri" panose="020F0502020204030204" pitchFamily="34" charset="0"/>
                <a:cs typeface="Calibri" panose="020F0502020204030204" pitchFamily="34" charset="0"/>
              </a:rPr>
              <a:t>Studierende</a:t>
            </a:r>
            <a:r>
              <a:rPr sz="2000">
                <a:latin typeface="Calibri" panose="020F0502020204030204" pitchFamily="34" charset="0"/>
                <a:cs typeface="Calibri" panose="020F0502020204030204" pitchFamily="34" charset="0"/>
              </a:rPr>
              <a:t> </a:t>
            </a:r>
            <a:r>
              <a:rPr sz="2000" err="1">
                <a:latin typeface="Calibri" panose="020F0502020204030204" pitchFamily="34" charset="0"/>
                <a:cs typeface="Calibri" panose="020F0502020204030204" pitchFamily="34" charset="0"/>
              </a:rPr>
              <a:t>aller</a:t>
            </a:r>
            <a:r>
              <a:rPr sz="2000">
                <a:latin typeface="Calibri" panose="020F0502020204030204" pitchFamily="34" charset="0"/>
                <a:cs typeface="Calibri" panose="020F0502020204030204" pitchFamily="34" charset="0"/>
              </a:rPr>
              <a:t> </a:t>
            </a:r>
            <a:r>
              <a:rPr sz="2000" err="1">
                <a:latin typeface="Calibri" panose="020F0502020204030204" pitchFamily="34" charset="0"/>
                <a:cs typeface="Calibri" panose="020F0502020204030204" pitchFamily="34" charset="0"/>
              </a:rPr>
              <a:t>Fächer</a:t>
            </a:r>
            <a:r>
              <a:rPr sz="2000">
                <a:latin typeface="Calibri" panose="020F0502020204030204" pitchFamily="34" charset="0"/>
                <a:cs typeface="Calibri" panose="020F0502020204030204" pitchFamily="34" charset="0"/>
              </a:rPr>
              <a:t> </a:t>
            </a:r>
            <a:r>
              <a:rPr sz="2000" err="1">
                <a:latin typeface="Calibri" panose="020F0502020204030204" pitchFamily="34" charset="0"/>
                <a:cs typeface="Calibri" panose="020F0502020204030204" pitchFamily="34" charset="0"/>
              </a:rPr>
              <a:t>offen</a:t>
            </a:r>
            <a:r>
              <a:rPr sz="2000">
                <a:latin typeface="Calibri" panose="020F0502020204030204" pitchFamily="34" charset="0"/>
                <a:cs typeface="Calibri" panose="020F0502020204030204" pitchFamily="34" charset="0"/>
              </a:rPr>
              <a:t> </a:t>
            </a:r>
            <a:r>
              <a:rPr sz="2000" err="1">
                <a:latin typeface="Calibri" panose="020F0502020204030204" pitchFamily="34" charset="0"/>
                <a:cs typeface="Calibri" panose="020F0502020204030204" pitchFamily="34" charset="0"/>
              </a:rPr>
              <a:t>sind</a:t>
            </a:r>
            <a:r>
              <a:rPr sz="2000">
                <a:latin typeface="Calibri" panose="020F0502020204030204" pitchFamily="34" charset="0"/>
                <a:cs typeface="Calibri" panose="020F0502020204030204" pitchFamily="34" charset="0"/>
              </a:rPr>
              <a:t>. Das </a:t>
            </a:r>
            <a:r>
              <a:rPr sz="2000" err="1">
                <a:latin typeface="Calibri" panose="020F0502020204030204" pitchFamily="34" charset="0"/>
                <a:cs typeface="Calibri" panose="020F0502020204030204" pitchFamily="34" charset="0"/>
              </a:rPr>
              <a:t>große</a:t>
            </a:r>
            <a:r>
              <a:rPr sz="2000">
                <a:latin typeface="Calibri" panose="020F0502020204030204" pitchFamily="34" charset="0"/>
                <a:cs typeface="Calibri" panose="020F0502020204030204" pitchFamily="34" charset="0"/>
              </a:rPr>
              <a:t> </a:t>
            </a:r>
            <a:r>
              <a:rPr sz="2000" err="1">
                <a:latin typeface="Calibri" panose="020F0502020204030204" pitchFamily="34" charset="0"/>
                <a:cs typeface="Calibri" panose="020F0502020204030204" pitchFamily="34" charset="0"/>
              </a:rPr>
              <a:t>Angebot</a:t>
            </a:r>
            <a:r>
              <a:rPr sz="2000">
                <a:latin typeface="Calibri" panose="020F0502020204030204" pitchFamily="34" charset="0"/>
                <a:cs typeface="Calibri" panose="020F0502020204030204" pitchFamily="34" charset="0"/>
              </a:rPr>
              <a:t> </a:t>
            </a:r>
            <a:r>
              <a:rPr sz="2000" err="1">
                <a:latin typeface="Calibri" panose="020F0502020204030204" pitchFamily="34" charset="0"/>
                <a:cs typeface="Calibri" panose="020F0502020204030204" pitchFamily="34" charset="0"/>
              </a:rPr>
              <a:t>umfasst</a:t>
            </a:r>
            <a:r>
              <a:rPr sz="2000">
                <a:latin typeface="Calibri" panose="020F0502020204030204" pitchFamily="34" charset="0"/>
                <a:cs typeface="Calibri" panose="020F0502020204030204" pitchFamily="34" charset="0"/>
              </a:rPr>
              <a:t> </a:t>
            </a:r>
            <a:r>
              <a:rPr sz="2000" err="1">
                <a:latin typeface="Calibri" panose="020F0502020204030204" pitchFamily="34" charset="0"/>
                <a:cs typeface="Calibri" panose="020F0502020204030204" pitchFamily="34" charset="0"/>
              </a:rPr>
              <a:t>Universitäten</a:t>
            </a:r>
            <a:r>
              <a:rPr sz="2000">
                <a:latin typeface="Calibri" panose="020F0502020204030204" pitchFamily="34" charset="0"/>
                <a:cs typeface="Calibri" panose="020F0502020204030204" pitchFamily="34" charset="0"/>
              </a:rPr>
              <a:t> in Europa, </a:t>
            </a:r>
            <a:r>
              <a:rPr sz="2000" err="1">
                <a:latin typeface="Calibri" panose="020F0502020204030204" pitchFamily="34" charset="0"/>
                <a:cs typeface="Calibri" panose="020F0502020204030204" pitchFamily="34" charset="0"/>
              </a:rPr>
              <a:t>Asien</a:t>
            </a:r>
            <a:r>
              <a:rPr sz="2000">
                <a:latin typeface="Calibri" panose="020F0502020204030204" pitchFamily="34" charset="0"/>
                <a:cs typeface="Calibri" panose="020F0502020204030204" pitchFamily="34" charset="0"/>
              </a:rPr>
              <a:t>, Amerika und </a:t>
            </a:r>
            <a:r>
              <a:rPr sz="2000" err="1">
                <a:latin typeface="Calibri" panose="020F0502020204030204" pitchFamily="34" charset="0"/>
                <a:cs typeface="Calibri" panose="020F0502020204030204" pitchFamily="34" charset="0"/>
              </a:rPr>
              <a:t>Australien</a:t>
            </a:r>
            <a:r>
              <a:rPr sz="2000">
                <a:latin typeface="Calibri" panose="020F0502020204030204" pitchFamily="34" charset="0"/>
                <a:cs typeface="Calibri" panose="020F0502020204030204" pitchFamily="34" charset="0"/>
              </a:rPr>
              <a:t>. </a:t>
            </a:r>
            <a:r>
              <a:rPr sz="2000" err="1">
                <a:latin typeface="Calibri" panose="020F0502020204030204" pitchFamily="34" charset="0"/>
                <a:cs typeface="Calibri" panose="020F0502020204030204" pitchFamily="34" charset="0"/>
              </a:rPr>
              <a:t>Zusätzlich</a:t>
            </a:r>
            <a:r>
              <a:rPr sz="2000">
                <a:latin typeface="Calibri" panose="020F0502020204030204" pitchFamily="34" charset="0"/>
                <a:cs typeface="Calibri" panose="020F0502020204030204" pitchFamily="34" charset="0"/>
              </a:rPr>
              <a:t> </a:t>
            </a:r>
            <a:r>
              <a:rPr sz="2000" err="1">
                <a:latin typeface="Calibri" panose="020F0502020204030204" pitchFamily="34" charset="0"/>
                <a:cs typeface="Calibri" panose="020F0502020204030204" pitchFamily="34" charset="0"/>
              </a:rPr>
              <a:t>vergibt</a:t>
            </a:r>
            <a:r>
              <a:rPr sz="2000">
                <a:latin typeface="Calibri" panose="020F0502020204030204" pitchFamily="34" charset="0"/>
                <a:cs typeface="Calibri" panose="020F0502020204030204" pitchFamily="34" charset="0"/>
              </a:rPr>
              <a:t> der DAAD </a:t>
            </a:r>
            <a:r>
              <a:rPr sz="2000" err="1">
                <a:latin typeface="Calibri" panose="020F0502020204030204" pitchFamily="34" charset="0"/>
                <a:cs typeface="Calibri" panose="020F0502020204030204" pitchFamily="34" charset="0"/>
              </a:rPr>
              <a:t>verschiedene</a:t>
            </a:r>
            <a:r>
              <a:rPr sz="2000">
                <a:latin typeface="Calibri" panose="020F0502020204030204" pitchFamily="34" charset="0"/>
                <a:cs typeface="Calibri" panose="020F0502020204030204" pitchFamily="34" charset="0"/>
              </a:rPr>
              <a:t> </a:t>
            </a:r>
            <a:r>
              <a:rPr sz="2000" err="1">
                <a:latin typeface="Calibri" panose="020F0502020204030204" pitchFamily="34" charset="0"/>
                <a:cs typeface="Calibri" panose="020F0502020204030204" pitchFamily="34" charset="0"/>
              </a:rPr>
              <a:t>Stipendien</a:t>
            </a:r>
            <a:r>
              <a:rPr sz="2000">
                <a:latin typeface="Calibri" panose="020F0502020204030204" pitchFamily="34" charset="0"/>
                <a:cs typeface="Calibri" panose="020F0502020204030204" pitchFamily="34" charset="0"/>
              </a:rPr>
              <a:t>. </a:t>
            </a:r>
            <a:r>
              <a:rPr sz="2000" err="1">
                <a:latin typeface="Calibri" panose="020F0502020204030204" pitchFamily="34" charset="0"/>
                <a:cs typeface="Calibri" panose="020F0502020204030204" pitchFamily="34" charset="0"/>
              </a:rPr>
              <a:t>Weitere</a:t>
            </a:r>
            <a:r>
              <a:rPr sz="2000">
                <a:latin typeface="Calibri" panose="020F0502020204030204" pitchFamily="34" charset="0"/>
                <a:cs typeface="Calibri" panose="020F0502020204030204" pitchFamily="34" charset="0"/>
              </a:rPr>
              <a:t> </a:t>
            </a:r>
            <a:r>
              <a:rPr sz="2000" err="1">
                <a:latin typeface="Calibri" panose="020F0502020204030204" pitchFamily="34" charset="0"/>
                <a:cs typeface="Calibri" panose="020F0502020204030204" pitchFamily="34" charset="0"/>
              </a:rPr>
              <a:t>Informationen</a:t>
            </a:r>
            <a:r>
              <a:rPr sz="2000">
                <a:latin typeface="Calibri" panose="020F0502020204030204" pitchFamily="34" charset="0"/>
                <a:cs typeface="Calibri" panose="020F0502020204030204" pitchFamily="34" charset="0"/>
              </a:rPr>
              <a:t> </a:t>
            </a:r>
            <a:r>
              <a:rPr sz="2000" err="1">
                <a:latin typeface="Calibri" panose="020F0502020204030204" pitchFamily="34" charset="0"/>
                <a:cs typeface="Calibri" panose="020F0502020204030204" pitchFamily="34" charset="0"/>
              </a:rPr>
              <a:t>auch</a:t>
            </a:r>
            <a:r>
              <a:rPr sz="2000">
                <a:latin typeface="Calibri" panose="020F0502020204030204" pitchFamily="34" charset="0"/>
                <a:cs typeface="Calibri" panose="020F0502020204030204" pitchFamily="34" charset="0"/>
              </a:rPr>
              <a:t> </a:t>
            </a:r>
            <a:r>
              <a:rPr sz="2000" err="1">
                <a:latin typeface="Calibri" panose="020F0502020204030204" pitchFamily="34" charset="0"/>
                <a:cs typeface="Calibri" panose="020F0502020204030204" pitchFamily="34" charset="0"/>
              </a:rPr>
              <a:t>hier</a:t>
            </a:r>
            <a:r>
              <a:rPr sz="2000">
                <a:latin typeface="Calibri" panose="020F0502020204030204" pitchFamily="34" charset="0"/>
                <a:cs typeface="Calibri" panose="020F0502020204030204" pitchFamily="34" charset="0"/>
              </a:rPr>
              <a:t> online:</a:t>
            </a:r>
            <a:br>
              <a:rPr sz="2000">
                <a:latin typeface="Calibri" panose="020F0502020204030204" pitchFamily="34" charset="0"/>
                <a:cs typeface="Calibri" panose="020F0502020204030204" pitchFamily="34" charset="0"/>
              </a:rPr>
            </a:br>
            <a:r>
              <a:rPr sz="2000">
                <a:latin typeface="Calibri" panose="020F0502020204030204" pitchFamily="34" charset="0"/>
                <a:cs typeface="Calibri" panose="020F0502020204030204" pitchFamily="34" charset="0"/>
                <a:hlinkClick r:id="rId3"/>
              </a:rPr>
              <a:t>http://www.uni-heidelberg.de/studium/international/ausland/</a:t>
            </a:r>
            <a:r>
              <a:rPr lang="de-DE" sz="2000">
                <a:latin typeface="Calibri" panose="020F0502020204030204" pitchFamily="34" charset="0"/>
                <a:cs typeface="Calibri" panose="020F0502020204030204" pitchFamily="34" charset="0"/>
              </a:rPr>
              <a:t> </a:t>
            </a:r>
            <a:endParaRPr sz="2000">
              <a:latin typeface="Calibri" panose="020F0502020204030204" pitchFamily="34" charset="0"/>
              <a:cs typeface="Calibri" panose="020F0502020204030204" pitchFamily="34" charset="0"/>
            </a:endParaRPr>
          </a:p>
          <a:p>
            <a:pPr marL="160421" indent="-160421">
              <a:buSzPct val="100000"/>
              <a:buChar char="•"/>
            </a:pPr>
            <a:endParaRPr sz="2000">
              <a:latin typeface="Calibri" panose="020F0502020204030204" pitchFamily="34" charset="0"/>
              <a:cs typeface="Calibri" panose="020F0502020204030204" pitchFamily="34" charset="0"/>
            </a:endParaRPr>
          </a:p>
          <a:p>
            <a:endParaRPr sz="2000">
              <a:latin typeface="Calibri" panose="020F0502020204030204" pitchFamily="34" charset="0"/>
              <a:cs typeface="Calibri" panose="020F0502020204030204" pitchFamily="34" charset="0"/>
            </a:endParaRPr>
          </a:p>
          <a:p>
            <a:pPr>
              <a:defRPr b="1">
                <a:latin typeface="+mj-lt"/>
                <a:ea typeface="+mj-ea"/>
                <a:cs typeface="+mj-cs"/>
                <a:sym typeface="Helvetica"/>
              </a:defRPr>
            </a:pPr>
            <a:r>
              <a:rPr sz="2000" err="1">
                <a:latin typeface="Calibri" panose="020F0502020204030204" pitchFamily="34" charset="0"/>
                <a:cs typeface="Calibri" panose="020F0502020204030204" pitchFamily="34" charset="0"/>
              </a:rPr>
              <a:t>Zeitpunkt</a:t>
            </a:r>
            <a:endParaRPr sz="2000">
              <a:latin typeface="Calibri" panose="020F0502020204030204" pitchFamily="34" charset="0"/>
              <a:cs typeface="Calibri" panose="020F0502020204030204" pitchFamily="34" charset="0"/>
            </a:endParaRPr>
          </a:p>
          <a:p>
            <a:pPr marL="160421" indent="-160421">
              <a:buSzPct val="100000"/>
              <a:buChar char="•"/>
            </a:pPr>
            <a:r>
              <a:rPr sz="2000">
                <a:latin typeface="Calibri" panose="020F0502020204030204" pitchFamily="34" charset="0"/>
                <a:cs typeface="Calibri" panose="020F0502020204030204" pitchFamily="34" charset="0"/>
              </a:rPr>
              <a:t>Die </a:t>
            </a:r>
            <a:r>
              <a:rPr sz="2000" err="1">
                <a:latin typeface="Calibri" panose="020F0502020204030204" pitchFamily="34" charset="0"/>
                <a:cs typeface="Calibri" panose="020F0502020204030204" pitchFamily="34" charset="0"/>
              </a:rPr>
              <a:t>Fachstudienberatung</a:t>
            </a:r>
            <a:r>
              <a:rPr sz="2000">
                <a:latin typeface="Calibri" panose="020F0502020204030204" pitchFamily="34" charset="0"/>
                <a:cs typeface="Calibri" panose="020F0502020204030204" pitchFamily="34" charset="0"/>
              </a:rPr>
              <a:t> </a:t>
            </a:r>
            <a:r>
              <a:rPr sz="2000" err="1">
                <a:latin typeface="Calibri" panose="020F0502020204030204" pitchFamily="34" charset="0"/>
                <a:cs typeface="Calibri" panose="020F0502020204030204" pitchFamily="34" charset="0"/>
              </a:rPr>
              <a:t>empfiehlt</a:t>
            </a:r>
            <a:r>
              <a:rPr sz="2000">
                <a:latin typeface="Calibri" panose="020F0502020204030204" pitchFamily="34" charset="0"/>
                <a:cs typeface="Calibri" panose="020F0502020204030204" pitchFamily="34" charset="0"/>
              </a:rPr>
              <a:t> </a:t>
            </a:r>
            <a:r>
              <a:rPr sz="2000" err="1">
                <a:latin typeface="Calibri" panose="020F0502020204030204" pitchFamily="34" charset="0"/>
                <a:cs typeface="Calibri" panose="020F0502020204030204" pitchFamily="34" charset="0"/>
              </a:rPr>
              <a:t>einen</a:t>
            </a:r>
            <a:r>
              <a:rPr sz="2000">
                <a:latin typeface="Calibri" panose="020F0502020204030204" pitchFamily="34" charset="0"/>
                <a:cs typeface="Calibri" panose="020F0502020204030204" pitchFamily="34" charset="0"/>
              </a:rPr>
              <a:t> </a:t>
            </a:r>
            <a:r>
              <a:rPr sz="2000" err="1">
                <a:latin typeface="Calibri" panose="020F0502020204030204" pitchFamily="34" charset="0"/>
                <a:cs typeface="Calibri" panose="020F0502020204030204" pitchFamily="34" charset="0"/>
              </a:rPr>
              <a:t>Auslandsaufenthalt</a:t>
            </a:r>
            <a:r>
              <a:rPr sz="2000">
                <a:latin typeface="Calibri" panose="020F0502020204030204" pitchFamily="34" charset="0"/>
                <a:cs typeface="Calibri" panose="020F0502020204030204" pitchFamily="34" charset="0"/>
              </a:rPr>
              <a:t> am </a:t>
            </a:r>
            <a:r>
              <a:rPr sz="2000" err="1">
                <a:latin typeface="Calibri" panose="020F0502020204030204" pitchFamily="34" charset="0"/>
                <a:cs typeface="Calibri" panose="020F0502020204030204" pitchFamily="34" charset="0"/>
              </a:rPr>
              <a:t>ehesten</a:t>
            </a:r>
            <a:r>
              <a:rPr sz="2000">
                <a:latin typeface="Calibri" panose="020F0502020204030204" pitchFamily="34" charset="0"/>
                <a:cs typeface="Calibri" panose="020F0502020204030204" pitchFamily="34" charset="0"/>
              </a:rPr>
              <a:t> </a:t>
            </a:r>
            <a:r>
              <a:rPr sz="2000" err="1">
                <a:latin typeface="Calibri" panose="020F0502020204030204" pitchFamily="34" charset="0"/>
                <a:cs typeface="Calibri" panose="020F0502020204030204" pitchFamily="34" charset="0"/>
              </a:rPr>
              <a:t>im</a:t>
            </a:r>
            <a:r>
              <a:rPr sz="2000">
                <a:latin typeface="Calibri" panose="020F0502020204030204" pitchFamily="34" charset="0"/>
                <a:cs typeface="Calibri" panose="020F0502020204030204" pitchFamily="34" charset="0"/>
              </a:rPr>
              <a:t> 4.</a:t>
            </a:r>
            <a:r>
              <a:rPr lang="de-DE" sz="2000">
                <a:latin typeface="Calibri" panose="020F0502020204030204" pitchFamily="34" charset="0"/>
                <a:cs typeface="Calibri" panose="020F0502020204030204" pitchFamily="34" charset="0"/>
              </a:rPr>
              <a:t>/</a:t>
            </a:r>
            <a:r>
              <a:rPr sz="2000">
                <a:latin typeface="Calibri" panose="020F0502020204030204" pitchFamily="34" charset="0"/>
                <a:cs typeface="Calibri" panose="020F0502020204030204" pitchFamily="34" charset="0"/>
              </a:rPr>
              <a:t>5. Semester</a:t>
            </a:r>
            <a:r>
              <a:rPr lang="de-DE" sz="2000">
                <a:latin typeface="Calibri" panose="020F0502020204030204" pitchFamily="34" charset="0"/>
                <a:cs typeface="Calibri" panose="020F0502020204030204" pitchFamily="34" charset="0"/>
              </a:rPr>
              <a:t> (BA) bzw. im 2./3. Semester (MA)</a:t>
            </a:r>
            <a:r>
              <a:rPr sz="2000">
                <a:latin typeface="Calibri" panose="020F0502020204030204" pitchFamily="34" charset="0"/>
                <a:cs typeface="Calibri" panose="020F0502020204030204" pitchFamily="34" charset="0"/>
              </a:rPr>
              <a:t>.</a:t>
            </a:r>
          </a:p>
        </p:txBody>
      </p:sp>
      <p:sp>
        <p:nvSpPr>
          <p:cNvPr id="2" name="Foliennummernplatzhalter 1">
            <a:extLst>
              <a:ext uri="{FF2B5EF4-FFF2-40B4-BE49-F238E27FC236}">
                <a16:creationId xmlns:a16="http://schemas.microsoft.com/office/drawing/2014/main" id="{CC6A267A-CBFC-BA46-B90B-D8D5DC3954FD}"/>
              </a:ext>
            </a:extLst>
          </p:cNvPr>
          <p:cNvSpPr>
            <a:spLocks noGrp="1"/>
          </p:cNvSpPr>
          <p:nvPr>
            <p:ph type="sldNum" sz="quarter" idx="2"/>
          </p:nvPr>
        </p:nvSpPr>
        <p:spPr/>
        <p:txBody>
          <a:bodyPr/>
          <a:lstStyle/>
          <a:p>
            <a:fld id="{86CB4B4D-7CA3-9044-876B-883B54F8677D}" type="slidenum">
              <a:rPr lang="de-DE" smtClean="0"/>
              <a:t>88</a:t>
            </a:fld>
            <a:endParaRPr lang="de-DE"/>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Fachschaft"/>
          <p:cNvSpPr txBox="1">
            <a:spLocks noGrp="1"/>
          </p:cNvSpPr>
          <p:nvPr>
            <p:ph type="title" idx="4294967295"/>
          </p:nvPr>
        </p:nvSpPr>
        <p:spPr>
          <a:xfrm>
            <a:off x="339127" y="262035"/>
            <a:ext cx="7772400" cy="1251921"/>
          </a:xfrm>
          <a:prstGeom prst="rect">
            <a:avLst/>
          </a:prstGeom>
        </p:spPr>
        <p:txBody>
          <a:bodyPr/>
          <a:lstStyle/>
          <a:p>
            <a:r>
              <a:rPr lang="de-DE" sz="3500" dirty="0">
                <a:latin typeface="Calibri" panose="020F0502020204030204" pitchFamily="34" charset="0"/>
                <a:cs typeface="Calibri" panose="020F0502020204030204" pitchFamily="34" charset="0"/>
              </a:rPr>
              <a:t>Unsere </a:t>
            </a:r>
            <a:r>
              <a:rPr sz="3500" dirty="0" err="1">
                <a:latin typeface="Calibri" panose="020F0502020204030204" pitchFamily="34" charset="0"/>
                <a:cs typeface="Calibri" panose="020F0502020204030204" pitchFamily="34" charset="0"/>
              </a:rPr>
              <a:t>Fachschaft</a:t>
            </a:r>
            <a:endParaRPr sz="3500" dirty="0">
              <a:latin typeface="Calibri" panose="020F0502020204030204" pitchFamily="34" charset="0"/>
              <a:cs typeface="Calibri" panose="020F0502020204030204" pitchFamily="34" charset="0"/>
            </a:endParaRPr>
          </a:p>
        </p:txBody>
      </p:sp>
      <p:sp>
        <p:nvSpPr>
          <p:cNvPr id="405" name="Die Fachschaft will dich!…"/>
          <p:cNvSpPr txBox="1"/>
          <p:nvPr/>
        </p:nvSpPr>
        <p:spPr>
          <a:xfrm>
            <a:off x="339127" y="3419179"/>
            <a:ext cx="3705752" cy="21698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20" rIns="45719" bIns="45720" anchor="t">
            <a:spAutoFit/>
          </a:bodyPr>
          <a:lstStyle/>
          <a:p>
            <a:pPr>
              <a:lnSpc>
                <a:spcPct val="100000"/>
              </a:lnSpc>
              <a:defRPr sz="1600"/>
            </a:pPr>
            <a:r>
              <a:rPr sz="1500" dirty="0">
                <a:latin typeface="Calibri" panose="020F0502020204030204" pitchFamily="34" charset="0"/>
                <a:cs typeface="Calibri" panose="020F0502020204030204" pitchFamily="34" charset="0"/>
              </a:rPr>
              <a:t>Die </a:t>
            </a:r>
            <a:r>
              <a:rPr sz="1500" dirty="0" err="1">
                <a:latin typeface="Calibri" panose="020F0502020204030204" pitchFamily="34" charset="0"/>
                <a:cs typeface="Calibri" panose="020F0502020204030204" pitchFamily="34" charset="0"/>
              </a:rPr>
              <a:t>Fachschaft</a:t>
            </a:r>
            <a:r>
              <a:rPr sz="1500" dirty="0">
                <a:latin typeface="Calibri" panose="020F0502020204030204" pitchFamily="34" charset="0"/>
                <a:cs typeface="Calibri" panose="020F0502020204030204" pitchFamily="34" charset="0"/>
              </a:rPr>
              <a:t> will dich!</a:t>
            </a:r>
          </a:p>
          <a:p>
            <a:pPr>
              <a:lnSpc>
                <a:spcPct val="100000"/>
              </a:lnSpc>
              <a:defRPr sz="1600"/>
            </a:pPr>
            <a:endParaRPr sz="1500" dirty="0">
              <a:latin typeface="Calibri" panose="020F0502020204030204" pitchFamily="34" charset="0"/>
              <a:cs typeface="Calibri" panose="020F0502020204030204" pitchFamily="34" charset="0"/>
            </a:endParaRPr>
          </a:p>
          <a:p>
            <a:pPr>
              <a:lnSpc>
                <a:spcPct val="100000"/>
              </a:lnSpc>
              <a:defRPr sz="1600" b="0">
                <a:latin typeface="Calibri"/>
                <a:ea typeface="Calibri"/>
                <a:cs typeface="Calibri"/>
                <a:sym typeface="Calibri"/>
              </a:defRPr>
            </a:pPr>
            <a:r>
              <a:rPr sz="1500" dirty="0">
                <a:latin typeface="Calibri" panose="020F0502020204030204" pitchFamily="34" charset="0"/>
                <a:cs typeface="Calibri" panose="020F0502020204030204" pitchFamily="34" charset="0"/>
              </a:rPr>
              <a:t>Wie und wo </a:t>
            </a:r>
            <a:r>
              <a:rPr sz="1500" dirty="0" err="1">
                <a:latin typeface="Calibri" panose="020F0502020204030204" pitchFamily="34" charset="0"/>
                <a:cs typeface="Calibri" panose="020F0502020204030204" pitchFamily="34" charset="0"/>
              </a:rPr>
              <a:t>kann</a:t>
            </a:r>
            <a:r>
              <a:rPr sz="1500" dirty="0">
                <a:latin typeface="Calibri" panose="020F0502020204030204" pitchFamily="34" charset="0"/>
                <a:cs typeface="Calibri" panose="020F0502020204030204" pitchFamily="34" charset="0"/>
              </a:rPr>
              <a:t> ich </a:t>
            </a:r>
            <a:r>
              <a:rPr sz="1500" dirty="0" err="1">
                <a:latin typeface="Calibri" panose="020F0502020204030204" pitchFamily="34" charset="0"/>
                <a:cs typeface="Calibri" panose="020F0502020204030204" pitchFamily="34" charset="0"/>
              </a:rPr>
              <a:t>einsteigen</a:t>
            </a:r>
            <a:r>
              <a:rPr sz="1500" dirty="0">
                <a:latin typeface="Calibri" panose="020F0502020204030204" pitchFamily="34" charset="0"/>
                <a:cs typeface="Calibri" panose="020F0502020204030204" pitchFamily="34" charset="0"/>
              </a:rPr>
              <a:t>?</a:t>
            </a:r>
          </a:p>
          <a:p>
            <a:pPr>
              <a:lnSpc>
                <a:spcPct val="100000"/>
              </a:lnSpc>
              <a:defRPr sz="1600" b="0">
                <a:latin typeface="Calibri"/>
                <a:ea typeface="Calibri"/>
                <a:cs typeface="Calibri"/>
                <a:sym typeface="Calibri"/>
              </a:defRPr>
            </a:pPr>
            <a:endParaRPr sz="1500" dirty="0">
              <a:latin typeface="Calibri" panose="020F0502020204030204" pitchFamily="34" charset="0"/>
              <a:cs typeface="Calibri" panose="020F0502020204030204" pitchFamily="34" charset="0"/>
            </a:endParaRPr>
          </a:p>
          <a:p>
            <a:pPr>
              <a:lnSpc>
                <a:spcPct val="100000"/>
              </a:lnSpc>
              <a:buSzPct val="100000"/>
              <a:defRPr sz="1600" b="0">
                <a:latin typeface="Calibri"/>
                <a:ea typeface="Calibri"/>
                <a:cs typeface="Calibri"/>
                <a:sym typeface="Calibri"/>
              </a:defRPr>
            </a:pPr>
            <a:r>
              <a:rPr sz="1500" dirty="0">
                <a:latin typeface="Calibri"/>
                <a:cs typeface="Calibri"/>
              </a:rPr>
              <a:t>In </a:t>
            </a:r>
            <a:r>
              <a:rPr sz="1500" dirty="0" err="1">
                <a:latin typeface="Calibri"/>
                <a:cs typeface="Calibri"/>
              </a:rPr>
              <a:t>jeder</a:t>
            </a:r>
            <a:r>
              <a:rPr sz="1500" dirty="0">
                <a:latin typeface="Calibri"/>
                <a:cs typeface="Calibri"/>
              </a:rPr>
              <a:t> </a:t>
            </a:r>
            <a:r>
              <a:rPr sz="1500" b="1" dirty="0" err="1">
                <a:latin typeface="Calibri"/>
                <a:cs typeface="Calibri"/>
                <a:sym typeface="Helvetica"/>
              </a:rPr>
              <a:t>Fachschaftssitzung</a:t>
            </a:r>
            <a:r>
              <a:rPr sz="1500" dirty="0">
                <a:latin typeface="Calibri"/>
                <a:cs typeface="Calibri"/>
              </a:rPr>
              <a:t>:</a:t>
            </a:r>
            <a:br>
              <a:rPr sz="1500" dirty="0">
                <a:latin typeface="Calibri" panose="020F0502020204030204" pitchFamily="34" charset="0"/>
                <a:cs typeface="Calibri" panose="020F0502020204030204" pitchFamily="34" charset="0"/>
              </a:rPr>
            </a:br>
            <a:r>
              <a:rPr sz="1500" dirty="0" err="1">
                <a:latin typeface="Calibri"/>
                <a:cs typeface="Calibri"/>
              </a:rPr>
              <a:t>jeden</a:t>
            </a:r>
            <a:r>
              <a:rPr sz="1500" dirty="0">
                <a:latin typeface="Calibri"/>
                <a:cs typeface="Calibri"/>
              </a:rPr>
              <a:t> </a:t>
            </a:r>
            <a:r>
              <a:rPr sz="1500" b="1" dirty="0">
                <a:latin typeface="Calibri"/>
                <a:cs typeface="Calibri"/>
                <a:sym typeface="Helvetica"/>
              </a:rPr>
              <a:t>Montag um 18.</a:t>
            </a:r>
            <a:r>
              <a:rPr lang="de-DE" sz="1500" b="1" dirty="0">
                <a:latin typeface="Calibri"/>
                <a:cs typeface="Calibri"/>
                <a:sym typeface="Helvetica"/>
              </a:rPr>
              <a:t>00</a:t>
            </a:r>
            <a:r>
              <a:rPr sz="1500" b="1" dirty="0">
                <a:latin typeface="Calibri"/>
                <a:cs typeface="Calibri"/>
                <a:sym typeface="Helvetica"/>
              </a:rPr>
              <a:t> </a:t>
            </a:r>
            <a:r>
              <a:rPr sz="1500" b="1" dirty="0" err="1">
                <a:latin typeface="Calibri"/>
                <a:cs typeface="Calibri"/>
                <a:sym typeface="Helvetica"/>
              </a:rPr>
              <a:t>Uhr</a:t>
            </a:r>
            <a:r>
              <a:rPr sz="1500" dirty="0">
                <a:latin typeface="Calibri"/>
                <a:cs typeface="Calibri"/>
              </a:rPr>
              <a:t> </a:t>
            </a:r>
            <a:r>
              <a:rPr sz="1500" dirty="0" err="1">
                <a:latin typeface="Calibri"/>
                <a:cs typeface="Calibri"/>
              </a:rPr>
              <a:t>im</a:t>
            </a:r>
            <a:r>
              <a:rPr sz="1500" dirty="0">
                <a:latin typeface="Calibri"/>
                <a:cs typeface="Calibri"/>
              </a:rPr>
              <a:t> </a:t>
            </a:r>
            <a:r>
              <a:rPr sz="1500" dirty="0" err="1">
                <a:latin typeface="Calibri"/>
                <a:cs typeface="Calibri"/>
              </a:rPr>
              <a:t>Aufenthaltsraum</a:t>
            </a:r>
            <a:r>
              <a:rPr lang="de-DE" sz="1500" dirty="0">
                <a:latin typeface="Calibri"/>
                <a:cs typeface="Calibri"/>
              </a:rPr>
              <a:t> </a:t>
            </a:r>
          </a:p>
          <a:p>
            <a:pPr>
              <a:lnSpc>
                <a:spcPct val="100000"/>
              </a:lnSpc>
              <a:buSzPct val="100000"/>
              <a:defRPr sz="1600" b="0">
                <a:latin typeface="Calibri"/>
                <a:ea typeface="Calibri"/>
                <a:cs typeface="Calibri"/>
                <a:sym typeface="Calibri"/>
              </a:defRPr>
            </a:pPr>
            <a:r>
              <a:rPr lang="en-US" sz="1500" dirty="0">
                <a:latin typeface="Calibri"/>
                <a:cs typeface="Calibri"/>
              </a:rPr>
              <a:t>(</a:t>
            </a:r>
            <a:r>
              <a:rPr lang="en-US" sz="1500" dirty="0" err="1">
                <a:latin typeface="Calibri"/>
                <a:cs typeface="Calibri"/>
              </a:rPr>
              <a:t>sowohl</a:t>
            </a:r>
            <a:r>
              <a:rPr lang="en-US" sz="1500" dirty="0">
                <a:latin typeface="Calibri"/>
                <a:cs typeface="Calibri"/>
              </a:rPr>
              <a:t> online </a:t>
            </a:r>
            <a:r>
              <a:rPr lang="en-US" sz="1500" dirty="0" err="1">
                <a:latin typeface="Calibri"/>
                <a:cs typeface="Calibri"/>
              </a:rPr>
              <a:t>als</a:t>
            </a:r>
            <a:r>
              <a:rPr lang="en-US" sz="1500" dirty="0">
                <a:latin typeface="Calibri"/>
                <a:cs typeface="Calibri"/>
              </a:rPr>
              <a:t> </a:t>
            </a:r>
            <a:r>
              <a:rPr lang="en-US" sz="1500" dirty="0" err="1">
                <a:latin typeface="Calibri"/>
                <a:cs typeface="Calibri"/>
              </a:rPr>
              <a:t>auch</a:t>
            </a:r>
            <a:r>
              <a:rPr lang="en-US" sz="1500" dirty="0">
                <a:latin typeface="Calibri"/>
                <a:cs typeface="Calibri"/>
              </a:rPr>
              <a:t> in </a:t>
            </a:r>
            <a:r>
              <a:rPr lang="en-US" sz="1500" dirty="0" err="1">
                <a:latin typeface="Calibri"/>
                <a:cs typeface="Calibri"/>
              </a:rPr>
              <a:t>Präsenz</a:t>
            </a:r>
            <a:r>
              <a:rPr lang="en-US" sz="1500" dirty="0">
                <a:latin typeface="Calibri"/>
                <a:cs typeface="Calibri"/>
              </a:rPr>
              <a:t>)</a:t>
            </a:r>
            <a:endParaRPr lang="de-DE" sz="1500" dirty="0">
              <a:latin typeface="Calibri"/>
              <a:cs typeface="Calibri"/>
            </a:endParaRPr>
          </a:p>
          <a:p>
            <a:pPr>
              <a:lnSpc>
                <a:spcPct val="100000"/>
              </a:lnSpc>
              <a:buSzPct val="100000"/>
              <a:defRPr sz="1600" b="0">
                <a:latin typeface="Calibri"/>
                <a:ea typeface="Calibri"/>
                <a:cs typeface="Calibri"/>
                <a:sym typeface="Calibri"/>
              </a:defRPr>
            </a:pPr>
            <a:endParaRPr sz="1500" dirty="0">
              <a:latin typeface="Calibri" panose="020F0502020204030204" pitchFamily="34" charset="0"/>
              <a:cs typeface="Calibri" panose="020F0502020204030204" pitchFamily="34" charset="0"/>
            </a:endParaRPr>
          </a:p>
        </p:txBody>
      </p:sp>
      <p:sp>
        <p:nvSpPr>
          <p:cNvPr id="406" name="Wer sind wir und was machen wir?…"/>
          <p:cNvSpPr txBox="1"/>
          <p:nvPr/>
        </p:nvSpPr>
        <p:spPr>
          <a:xfrm>
            <a:off x="4098101" y="1272229"/>
            <a:ext cx="4117989" cy="544764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nSpc>
                <a:spcPct val="100000"/>
              </a:lnSpc>
              <a:defRPr sz="1600"/>
            </a:pPr>
            <a:r>
              <a:rPr sz="1500" dirty="0" err="1">
                <a:latin typeface="Calibri" panose="020F0502020204030204" pitchFamily="34" charset="0"/>
                <a:cs typeface="Calibri" panose="020F0502020204030204" pitchFamily="34" charset="0"/>
              </a:rPr>
              <a:t>Wer</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sind</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wir</a:t>
            </a:r>
            <a:r>
              <a:rPr sz="1500" dirty="0">
                <a:latin typeface="Calibri" panose="020F0502020204030204" pitchFamily="34" charset="0"/>
                <a:cs typeface="Calibri" panose="020F0502020204030204" pitchFamily="34" charset="0"/>
              </a:rPr>
              <a:t> und was </a:t>
            </a:r>
            <a:r>
              <a:rPr sz="1500" dirty="0" err="1">
                <a:latin typeface="Calibri" panose="020F0502020204030204" pitchFamily="34" charset="0"/>
                <a:cs typeface="Calibri" panose="020F0502020204030204" pitchFamily="34" charset="0"/>
              </a:rPr>
              <a:t>machen</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wir</a:t>
            </a:r>
            <a:r>
              <a:rPr sz="1500" dirty="0">
                <a:latin typeface="Calibri" panose="020F0502020204030204" pitchFamily="34" charset="0"/>
                <a:cs typeface="Calibri" panose="020F0502020204030204" pitchFamily="34" charset="0"/>
              </a:rPr>
              <a:t>?</a:t>
            </a:r>
          </a:p>
          <a:p>
            <a:pPr>
              <a:lnSpc>
                <a:spcPct val="100000"/>
              </a:lnSpc>
              <a:defRPr sz="1600" b="0">
                <a:latin typeface="Calibri"/>
                <a:ea typeface="Calibri"/>
                <a:cs typeface="Calibri"/>
                <a:sym typeface="Calibri"/>
              </a:defRPr>
            </a:pPr>
            <a:endParaRPr sz="1500" dirty="0">
              <a:latin typeface="Calibri" panose="020F0502020204030204" pitchFamily="34" charset="0"/>
              <a:cs typeface="Calibri" panose="020F0502020204030204" pitchFamily="34" charset="0"/>
            </a:endParaRPr>
          </a:p>
          <a:p>
            <a:pPr marL="160421" indent="-160421">
              <a:lnSpc>
                <a:spcPct val="100000"/>
              </a:lnSpc>
              <a:buSzPct val="100000"/>
              <a:buChar char="•"/>
              <a:defRPr sz="1600" b="0">
                <a:latin typeface="Calibri"/>
                <a:ea typeface="Calibri"/>
                <a:cs typeface="Calibri"/>
                <a:sym typeface="Calibri"/>
              </a:defRPr>
            </a:pPr>
            <a:r>
              <a:rPr sz="1500" dirty="0" err="1">
                <a:latin typeface="Calibri" panose="020F0502020204030204" pitchFamily="34" charset="0"/>
                <a:cs typeface="Calibri" panose="020F0502020204030204" pitchFamily="34" charset="0"/>
              </a:rPr>
              <a:t>Germanistikstudierende</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aller</a:t>
            </a:r>
            <a:r>
              <a:rPr sz="1500" dirty="0">
                <a:latin typeface="Calibri" panose="020F0502020204030204" pitchFamily="34" charset="0"/>
                <a:cs typeface="Calibri" panose="020F0502020204030204" pitchFamily="34" charset="0"/>
              </a:rPr>
              <a:t> Semester und </a:t>
            </a:r>
            <a:r>
              <a:rPr sz="1500" dirty="0" err="1">
                <a:latin typeface="Calibri" panose="020F0502020204030204" pitchFamily="34" charset="0"/>
                <a:cs typeface="Calibri" panose="020F0502020204030204" pitchFamily="34" charset="0"/>
              </a:rPr>
              <a:t>Abschlussziele</a:t>
            </a:r>
            <a:endParaRPr sz="1500" dirty="0">
              <a:latin typeface="Calibri" panose="020F0502020204030204" pitchFamily="34" charset="0"/>
              <a:cs typeface="Calibri" panose="020F0502020204030204" pitchFamily="34" charset="0"/>
            </a:endParaRPr>
          </a:p>
          <a:p>
            <a:pPr marL="160421" indent="-160421">
              <a:lnSpc>
                <a:spcPct val="100000"/>
              </a:lnSpc>
              <a:buSzPct val="100000"/>
              <a:buChar char="•"/>
              <a:defRPr sz="1600" b="0">
                <a:latin typeface="Calibri"/>
                <a:ea typeface="Calibri"/>
                <a:cs typeface="Calibri"/>
                <a:sym typeface="Calibri"/>
              </a:defRPr>
            </a:pPr>
            <a:r>
              <a:rPr sz="1500" dirty="0" err="1">
                <a:latin typeface="Calibri" panose="020F0502020204030204" pitchFamily="34" charset="0"/>
                <a:cs typeface="Calibri" panose="020F0502020204030204" pitchFamily="34" charset="0"/>
              </a:rPr>
              <a:t>freiwillig</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engagiert</a:t>
            </a:r>
            <a:endParaRPr sz="1500" dirty="0">
              <a:latin typeface="Calibri" panose="020F0502020204030204" pitchFamily="34" charset="0"/>
              <a:cs typeface="Calibri" panose="020F0502020204030204" pitchFamily="34" charset="0"/>
            </a:endParaRPr>
          </a:p>
          <a:p>
            <a:pPr marL="160421" indent="-160421">
              <a:lnSpc>
                <a:spcPct val="100000"/>
              </a:lnSpc>
              <a:buSzPct val="100000"/>
              <a:buChar char="•"/>
              <a:defRPr sz="1600" b="0">
                <a:latin typeface="Calibri"/>
                <a:ea typeface="Calibri"/>
                <a:cs typeface="Calibri"/>
                <a:sym typeface="Calibri"/>
              </a:defRPr>
            </a:pPr>
            <a:r>
              <a:rPr sz="1500" dirty="0">
                <a:latin typeface="Calibri" panose="020F0502020204030204" pitchFamily="34" charset="0"/>
                <a:cs typeface="Calibri" panose="020F0502020204030204" pitchFamily="34" charset="0"/>
              </a:rPr>
              <a:t>gut </a:t>
            </a:r>
            <a:r>
              <a:rPr sz="1500" dirty="0" err="1">
                <a:latin typeface="Calibri" panose="020F0502020204030204" pitchFamily="34" charset="0"/>
                <a:cs typeface="Calibri" panose="020F0502020204030204" pitchFamily="34" charset="0"/>
              </a:rPr>
              <a:t>gelaunt</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motiviert</a:t>
            </a:r>
            <a:r>
              <a:rPr sz="1500" dirty="0">
                <a:latin typeface="Calibri" panose="020F0502020204030204" pitchFamily="34" charset="0"/>
                <a:cs typeface="Calibri" panose="020F0502020204030204" pitchFamily="34" charset="0"/>
              </a:rPr>
              <a:t> und </a:t>
            </a:r>
            <a:r>
              <a:rPr sz="1500" dirty="0" err="1">
                <a:latin typeface="Calibri" panose="020F0502020204030204" pitchFamily="34" charset="0"/>
                <a:cs typeface="Calibri" panose="020F0502020204030204" pitchFamily="34" charset="0"/>
              </a:rPr>
              <a:t>begeistert</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vom</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Studium</a:t>
            </a:r>
            <a:endParaRPr sz="1500" dirty="0">
              <a:latin typeface="Calibri" panose="020F0502020204030204" pitchFamily="34" charset="0"/>
              <a:cs typeface="Calibri" panose="020F0502020204030204" pitchFamily="34" charset="0"/>
            </a:endParaRPr>
          </a:p>
          <a:p>
            <a:pPr marL="160421" indent="-160421">
              <a:lnSpc>
                <a:spcPct val="100000"/>
              </a:lnSpc>
              <a:buSzPct val="100000"/>
              <a:buChar char="•"/>
              <a:defRPr sz="1600" b="0">
                <a:latin typeface="Calibri"/>
                <a:ea typeface="Calibri"/>
                <a:cs typeface="Calibri"/>
                <a:sym typeface="Calibri"/>
              </a:defRPr>
            </a:pPr>
            <a:r>
              <a:rPr sz="1500" dirty="0" err="1">
                <a:latin typeface="Calibri" panose="020F0502020204030204" pitchFamily="34" charset="0"/>
                <a:cs typeface="Calibri" panose="020F0502020204030204" pitchFamily="34" charset="0"/>
              </a:rPr>
              <a:t>wir</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diskutieren</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informieren</a:t>
            </a:r>
            <a:r>
              <a:rPr sz="1500" dirty="0">
                <a:latin typeface="Calibri" panose="020F0502020204030204" pitchFamily="34" charset="0"/>
                <a:cs typeface="Calibri" panose="020F0502020204030204" pitchFamily="34" charset="0"/>
              </a:rPr>
              <a:t> und </a:t>
            </a:r>
            <a:r>
              <a:rPr sz="1500" dirty="0" err="1">
                <a:latin typeface="Calibri" panose="020F0502020204030204" pitchFamily="34" charset="0"/>
                <a:cs typeface="Calibri" panose="020F0502020204030204" pitchFamily="34" charset="0"/>
              </a:rPr>
              <a:t>setzen</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uns</a:t>
            </a:r>
            <a:r>
              <a:rPr sz="1500" dirty="0">
                <a:latin typeface="Calibri" panose="020F0502020204030204" pitchFamily="34" charset="0"/>
                <a:cs typeface="Calibri" panose="020F0502020204030204" pitchFamily="34" charset="0"/>
              </a:rPr>
              <a:t> für </a:t>
            </a:r>
            <a:r>
              <a:rPr sz="1500" dirty="0" err="1">
                <a:latin typeface="Calibri" panose="020F0502020204030204" pitchFamily="34" charset="0"/>
                <a:cs typeface="Calibri" panose="020F0502020204030204" pitchFamily="34" charset="0"/>
              </a:rPr>
              <a:t>eure</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Interessen</a:t>
            </a:r>
            <a:r>
              <a:rPr sz="1500" dirty="0">
                <a:latin typeface="Calibri" panose="020F0502020204030204" pitchFamily="34" charset="0"/>
                <a:cs typeface="Calibri" panose="020F0502020204030204" pitchFamily="34" charset="0"/>
              </a:rPr>
              <a:t> und </a:t>
            </a:r>
            <a:r>
              <a:rPr sz="1500" dirty="0" err="1">
                <a:latin typeface="Calibri" panose="020F0502020204030204" pitchFamily="34" charset="0"/>
                <a:cs typeface="Calibri" panose="020F0502020204030204" pitchFamily="34" charset="0"/>
              </a:rPr>
              <a:t>Belange</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ein</a:t>
            </a:r>
            <a:endParaRPr sz="1500" dirty="0">
              <a:latin typeface="Calibri" panose="020F0502020204030204" pitchFamily="34" charset="0"/>
              <a:cs typeface="Calibri" panose="020F0502020204030204" pitchFamily="34" charset="0"/>
            </a:endParaRPr>
          </a:p>
          <a:p>
            <a:pPr marL="160421" indent="-160421">
              <a:lnSpc>
                <a:spcPct val="100000"/>
              </a:lnSpc>
              <a:buSzPct val="100000"/>
              <a:buChar char="•"/>
              <a:defRPr sz="1600" b="0">
                <a:latin typeface="Calibri"/>
                <a:ea typeface="Calibri"/>
                <a:cs typeface="Calibri"/>
                <a:sym typeface="Calibri"/>
              </a:defRPr>
            </a:pPr>
            <a:r>
              <a:rPr sz="1500" dirty="0" err="1">
                <a:latin typeface="Calibri" panose="020F0502020204030204" pitchFamily="34" charset="0"/>
                <a:cs typeface="Calibri" panose="020F0502020204030204" pitchFamily="34" charset="0"/>
              </a:rPr>
              <a:t>wir</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organisieren</a:t>
            </a:r>
            <a:r>
              <a:rPr sz="1500" dirty="0">
                <a:latin typeface="Calibri" panose="020F0502020204030204" pitchFamily="34" charset="0"/>
                <a:cs typeface="Calibri" panose="020F0502020204030204" pitchFamily="34" charset="0"/>
              </a:rPr>
              <a:t> und </a:t>
            </a:r>
            <a:r>
              <a:rPr sz="1500" dirty="0" err="1">
                <a:latin typeface="Calibri" panose="020F0502020204030204" pitchFamily="34" charset="0"/>
                <a:cs typeface="Calibri" panose="020F0502020204030204" pitchFamily="34" charset="0"/>
              </a:rPr>
              <a:t>veranstalten</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verschiedene</a:t>
            </a:r>
            <a:r>
              <a:rPr sz="1500" dirty="0">
                <a:latin typeface="Calibri" panose="020F0502020204030204" pitchFamily="34" charset="0"/>
                <a:cs typeface="Calibri" panose="020F0502020204030204" pitchFamily="34" charset="0"/>
              </a:rPr>
              <a:t> Events (</a:t>
            </a:r>
            <a:r>
              <a:rPr sz="1500" dirty="0" err="1">
                <a:latin typeface="Calibri" panose="020F0502020204030204" pitchFamily="34" charset="0"/>
                <a:cs typeface="Calibri" panose="020F0502020204030204" pitchFamily="34" charset="0"/>
              </a:rPr>
              <a:t>Weihnachtsfeier</a:t>
            </a:r>
            <a:r>
              <a:rPr sz="1500" dirty="0">
                <a:latin typeface="Calibri" panose="020F0502020204030204" pitchFamily="34" charset="0"/>
                <a:cs typeface="Calibri" panose="020F0502020204030204" pitchFamily="34" charset="0"/>
              </a:rPr>
              <a:t> und </a:t>
            </a:r>
            <a:r>
              <a:rPr sz="1500" dirty="0" err="1">
                <a:latin typeface="Calibri" panose="020F0502020204030204" pitchFamily="34" charset="0"/>
                <a:cs typeface="Calibri" panose="020F0502020204030204" pitchFamily="34" charset="0"/>
              </a:rPr>
              <a:t>Sommerfest</a:t>
            </a:r>
            <a:r>
              <a:rPr sz="1500" dirty="0">
                <a:latin typeface="Calibri" panose="020F0502020204030204" pitchFamily="34" charset="0"/>
                <a:cs typeface="Calibri" panose="020F0502020204030204" pitchFamily="34" charset="0"/>
              </a:rPr>
              <a:t>, </a:t>
            </a:r>
            <a:r>
              <a:rPr sz="1500" dirty="0" err="1">
                <a:latin typeface="Calibri" panose="020F0502020204030204" pitchFamily="34" charset="0"/>
                <a:cs typeface="Calibri" panose="020F0502020204030204" pitchFamily="34" charset="0"/>
              </a:rPr>
              <a:t>Ersti-Kneipentour</a:t>
            </a:r>
            <a:r>
              <a:rPr sz="1500" dirty="0">
                <a:latin typeface="Calibri" panose="020F0502020204030204" pitchFamily="34" charset="0"/>
                <a:cs typeface="Calibri" panose="020F0502020204030204" pitchFamily="34" charset="0"/>
              </a:rPr>
              <a:t> etc.)</a:t>
            </a:r>
          </a:p>
          <a:p>
            <a:pPr>
              <a:lnSpc>
                <a:spcPct val="100000"/>
              </a:lnSpc>
              <a:defRPr sz="1600" b="0">
                <a:latin typeface="Calibri"/>
                <a:ea typeface="Calibri"/>
                <a:cs typeface="Calibri"/>
                <a:sym typeface="Calibri"/>
              </a:defRPr>
            </a:pPr>
            <a:endParaRPr sz="1500" dirty="0">
              <a:latin typeface="Calibri" panose="020F0502020204030204" pitchFamily="34" charset="0"/>
              <a:cs typeface="Calibri" panose="020F0502020204030204" pitchFamily="34" charset="0"/>
            </a:endParaRPr>
          </a:p>
          <a:p>
            <a:pPr>
              <a:lnSpc>
                <a:spcPct val="100000"/>
              </a:lnSpc>
              <a:defRPr sz="1600" b="0">
                <a:latin typeface="Calibri"/>
                <a:ea typeface="Calibri"/>
                <a:cs typeface="Calibri"/>
                <a:sym typeface="Calibri"/>
              </a:defRPr>
            </a:pPr>
            <a:r>
              <a:rPr sz="1500" b="1" dirty="0" err="1">
                <a:latin typeface="Calibri" panose="020F0502020204030204" pitchFamily="34" charset="0"/>
                <a:cs typeface="Calibri" panose="020F0502020204030204" pitchFamily="34" charset="0"/>
                <a:sym typeface="Helvetica"/>
              </a:rPr>
              <a:t>Weitere</a:t>
            </a:r>
            <a:r>
              <a:rPr sz="1500" b="1" dirty="0">
                <a:latin typeface="Calibri" panose="020F0502020204030204" pitchFamily="34" charset="0"/>
                <a:cs typeface="Calibri" panose="020F0502020204030204" pitchFamily="34" charset="0"/>
                <a:sym typeface="Helvetica"/>
              </a:rPr>
              <a:t> </a:t>
            </a:r>
            <a:r>
              <a:rPr sz="1500" b="1" dirty="0" err="1">
                <a:latin typeface="Calibri" panose="020F0502020204030204" pitchFamily="34" charset="0"/>
                <a:cs typeface="Calibri" panose="020F0502020204030204" pitchFamily="34" charset="0"/>
                <a:sym typeface="Helvetica"/>
              </a:rPr>
              <a:t>Infos</a:t>
            </a:r>
            <a:r>
              <a:rPr sz="1500" dirty="0">
                <a:latin typeface="Calibri" panose="020F0502020204030204" pitchFamily="34" charset="0"/>
                <a:cs typeface="Calibri" panose="020F0502020204030204" pitchFamily="34" charset="0"/>
              </a:rPr>
              <a:t>:</a:t>
            </a:r>
          </a:p>
          <a:p>
            <a:pPr>
              <a:lnSpc>
                <a:spcPct val="100000"/>
              </a:lnSpc>
              <a:defRPr sz="1600" b="0">
                <a:latin typeface="Calibri"/>
                <a:ea typeface="Calibri"/>
                <a:cs typeface="Calibri"/>
                <a:sym typeface="Calibri"/>
              </a:defRPr>
            </a:pPr>
            <a:r>
              <a:rPr lang="de-DE" sz="1500" dirty="0">
                <a:latin typeface="Calibri" panose="020F0502020204030204" pitchFamily="34" charset="0"/>
                <a:cs typeface="Calibri" panose="020F0502020204030204" pitchFamily="34" charset="0"/>
                <a:hlinkClick r:id="rId2"/>
              </a:rPr>
              <a:t>https://fs-germanistik.stura.uni-heidelberg.de/</a:t>
            </a:r>
            <a:endParaRPr lang="de-DE" sz="1500" dirty="0">
              <a:latin typeface="Calibri" panose="020F0502020204030204" pitchFamily="34" charset="0"/>
              <a:cs typeface="Calibri" panose="020F0502020204030204" pitchFamily="34" charset="0"/>
            </a:endParaRPr>
          </a:p>
          <a:p>
            <a:pPr>
              <a:lnSpc>
                <a:spcPct val="100000"/>
              </a:lnSpc>
              <a:defRPr sz="1600" b="0">
                <a:latin typeface="Calibri"/>
                <a:ea typeface="Calibri"/>
                <a:cs typeface="Calibri"/>
                <a:sym typeface="Calibri"/>
              </a:defRPr>
            </a:pPr>
            <a:endParaRPr sz="1500" dirty="0">
              <a:latin typeface="Calibri" panose="020F0502020204030204" pitchFamily="34" charset="0"/>
              <a:cs typeface="Calibri" panose="020F0502020204030204" pitchFamily="34" charset="0"/>
            </a:endParaRPr>
          </a:p>
          <a:p>
            <a:pPr>
              <a:lnSpc>
                <a:spcPct val="100000"/>
              </a:lnSpc>
              <a:defRPr sz="1600" b="0">
                <a:latin typeface="Calibri"/>
                <a:ea typeface="Calibri"/>
                <a:cs typeface="Calibri"/>
                <a:sym typeface="Calibri"/>
              </a:defRPr>
            </a:pPr>
            <a:r>
              <a:rPr sz="1500" dirty="0">
                <a:latin typeface="Calibri" panose="020F0502020204030204" pitchFamily="34" charset="0"/>
                <a:cs typeface="Calibri" panose="020F0502020204030204" pitchFamily="34" charset="0"/>
                <a:hlinkClick r:id="rId3"/>
              </a:rPr>
              <a:t>fs.germanistik@</a:t>
            </a:r>
            <a:r>
              <a:rPr lang="de-DE" sz="1500" dirty="0">
                <a:latin typeface="Calibri" panose="020F0502020204030204" pitchFamily="34" charset="0"/>
                <a:cs typeface="Calibri" panose="020F0502020204030204" pitchFamily="34" charset="0"/>
                <a:hlinkClick r:id="rId3"/>
              </a:rPr>
              <a:t>stura.uni-heidelberg.de</a:t>
            </a:r>
            <a:endParaRPr lang="de-DE" sz="1500" dirty="0">
              <a:latin typeface="Calibri" panose="020F0502020204030204" pitchFamily="34" charset="0"/>
              <a:cs typeface="Calibri" panose="020F0502020204030204" pitchFamily="34" charset="0"/>
            </a:endParaRPr>
          </a:p>
          <a:p>
            <a:pPr>
              <a:lnSpc>
                <a:spcPct val="100000"/>
              </a:lnSpc>
              <a:defRPr sz="1600" b="0">
                <a:latin typeface="Calibri"/>
                <a:ea typeface="Calibri"/>
                <a:cs typeface="Calibri"/>
                <a:sym typeface="Calibri"/>
              </a:defRPr>
            </a:pPr>
            <a:endParaRPr lang="de-DE" sz="1500" dirty="0">
              <a:latin typeface="Calibri" panose="020F0502020204030204" pitchFamily="34" charset="0"/>
              <a:cs typeface="Calibri" panose="020F0502020204030204" pitchFamily="34" charset="0"/>
            </a:endParaRPr>
          </a:p>
          <a:p>
            <a:pPr>
              <a:lnSpc>
                <a:spcPct val="100000"/>
              </a:lnSpc>
              <a:defRPr sz="1600" b="0">
                <a:latin typeface="Calibri"/>
                <a:ea typeface="Calibri"/>
                <a:cs typeface="Calibri"/>
                <a:sym typeface="Calibri"/>
              </a:defRPr>
            </a:pPr>
            <a:r>
              <a:rPr lang="de-DE" sz="1500" b="0" dirty="0">
                <a:sym typeface="Calibri"/>
                <a:hlinkClick r:id="rId4"/>
              </a:rPr>
              <a:t>https://instagram.com/fs.germanistik.hd?igshid=xjia4u2fk33s</a:t>
            </a:r>
            <a:endParaRPr lang="de-DE" sz="1500" b="0" dirty="0">
              <a:sym typeface="Calibri"/>
            </a:endParaRPr>
          </a:p>
          <a:p>
            <a:pPr>
              <a:lnSpc>
                <a:spcPct val="100000"/>
              </a:lnSpc>
              <a:defRPr sz="1600" b="0">
                <a:latin typeface="Calibri"/>
                <a:ea typeface="Calibri"/>
                <a:cs typeface="Calibri"/>
                <a:sym typeface="Calibri"/>
              </a:defRPr>
            </a:pPr>
            <a:endParaRPr lang="de-DE" sz="1600" b="0" dirty="0">
              <a:sym typeface="Calibri"/>
            </a:endParaRPr>
          </a:p>
          <a:p>
            <a:pPr>
              <a:lnSpc>
                <a:spcPct val="100000"/>
              </a:lnSpc>
              <a:defRPr sz="1600" b="0">
                <a:latin typeface="Calibri"/>
                <a:ea typeface="Calibri"/>
                <a:cs typeface="Calibri"/>
                <a:sym typeface="Calibri"/>
              </a:defRPr>
            </a:pPr>
            <a:endParaRPr lang="de-DE" sz="1500" dirty="0">
              <a:latin typeface="Calibri" panose="020F0502020204030204" pitchFamily="34" charset="0"/>
              <a:cs typeface="Calibri" panose="020F0502020204030204" pitchFamily="34" charset="0"/>
            </a:endParaRPr>
          </a:p>
          <a:p>
            <a:pPr>
              <a:lnSpc>
                <a:spcPct val="100000"/>
              </a:lnSpc>
              <a:defRPr sz="1600" b="0">
                <a:latin typeface="Calibri"/>
                <a:ea typeface="Calibri"/>
                <a:cs typeface="Calibri"/>
                <a:sym typeface="Calibri"/>
              </a:defRPr>
            </a:pPr>
            <a:endParaRPr sz="1500" dirty="0">
              <a:latin typeface="Calibri" panose="020F0502020204030204" pitchFamily="34" charset="0"/>
              <a:cs typeface="Calibri" panose="020F0502020204030204" pitchFamily="34" charset="0"/>
            </a:endParaRPr>
          </a:p>
        </p:txBody>
      </p:sp>
      <p:sp>
        <p:nvSpPr>
          <p:cNvPr id="407" name="Kneipentour mit der Fachschaft: Donnerstag, 25.04.2019, 19 Uhr"/>
          <p:cNvSpPr txBox="1">
            <a:spLocks noGrp="1"/>
          </p:cNvSpPr>
          <p:nvPr>
            <p:ph type="body" sz="quarter" idx="4294967295"/>
          </p:nvPr>
        </p:nvSpPr>
        <p:spPr>
          <a:xfrm>
            <a:off x="443690" y="6029257"/>
            <a:ext cx="7772400" cy="376727"/>
          </a:xfrm>
          <a:prstGeom prst="rect">
            <a:avLst/>
          </a:prstGeom>
        </p:spPr>
        <p:txBody>
          <a:bodyPr/>
          <a:lstStyle>
            <a:lvl1pPr algn="ctr">
              <a:defRPr b="1">
                <a:latin typeface="+mj-lt"/>
                <a:ea typeface="+mj-ea"/>
                <a:cs typeface="+mj-cs"/>
                <a:sym typeface="Helvetica"/>
              </a:defRPr>
            </a:lvl1pPr>
          </a:lstStyle>
          <a:p>
            <a:endParaRPr lang="de-DE"/>
          </a:p>
        </p:txBody>
      </p:sp>
      <p:sp>
        <p:nvSpPr>
          <p:cNvPr id="2" name="Foliennummernplatzhalter 1">
            <a:extLst>
              <a:ext uri="{FF2B5EF4-FFF2-40B4-BE49-F238E27FC236}">
                <a16:creationId xmlns:a16="http://schemas.microsoft.com/office/drawing/2014/main" id="{6F4937D8-1D19-6744-9BA6-5E01D013A448}"/>
              </a:ext>
            </a:extLst>
          </p:cNvPr>
          <p:cNvSpPr>
            <a:spLocks noGrp="1"/>
          </p:cNvSpPr>
          <p:nvPr>
            <p:ph type="sldNum" sz="quarter" idx="2"/>
          </p:nvPr>
        </p:nvSpPr>
        <p:spPr/>
        <p:txBody>
          <a:bodyPr/>
          <a:lstStyle/>
          <a:p>
            <a:fld id="{86CB4B4D-7CA3-9044-876B-883B54F8677D}" type="slidenum">
              <a:rPr lang="de-DE" smtClean="0"/>
              <a:t>89</a:t>
            </a:fld>
            <a:endParaRPr lang="de-DE"/>
          </a:p>
        </p:txBody>
      </p:sp>
      <p:pic>
        <p:nvPicPr>
          <p:cNvPr id="6" name="Grafik 5">
            <a:extLst>
              <a:ext uri="{FF2B5EF4-FFF2-40B4-BE49-F238E27FC236}">
                <a16:creationId xmlns:a16="http://schemas.microsoft.com/office/drawing/2014/main" id="{51D9708D-13AA-4B7D-3B6E-B57987CC8E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905" y="914762"/>
            <a:ext cx="3758974" cy="2504417"/>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Lageplan Altstadt"/>
          <p:cNvSpPr txBox="1">
            <a:spLocks noGrp="1"/>
          </p:cNvSpPr>
          <p:nvPr>
            <p:ph type="title" idx="4294967295"/>
          </p:nvPr>
        </p:nvSpPr>
        <p:spPr>
          <a:prstGeom prst="rect">
            <a:avLst/>
          </a:prstGeom>
        </p:spPr>
        <p:txBody>
          <a:bodyPr/>
          <a:lstStyle/>
          <a:p>
            <a:r>
              <a:rPr sz="3500" dirty="0" err="1">
                <a:latin typeface="Calibri" panose="020F0502020204030204" pitchFamily="34" charset="0"/>
                <a:cs typeface="Calibri" panose="020F0502020204030204" pitchFamily="34" charset="0"/>
              </a:rPr>
              <a:t>Lageplan</a:t>
            </a:r>
            <a:r>
              <a:rPr sz="3500" dirty="0">
                <a:latin typeface="Calibri" panose="020F0502020204030204" pitchFamily="34" charset="0"/>
                <a:cs typeface="Calibri" panose="020F0502020204030204" pitchFamily="34" charset="0"/>
              </a:rPr>
              <a:t> Altstadt</a:t>
            </a:r>
          </a:p>
        </p:txBody>
      </p:sp>
      <p:pic>
        <p:nvPicPr>
          <p:cNvPr id="84" name="Lageplan Altstadt.png" descr="Lageplan Altstadt.png"/>
          <p:cNvPicPr>
            <a:picLocks noChangeAspect="1"/>
          </p:cNvPicPr>
          <p:nvPr/>
        </p:nvPicPr>
        <p:blipFill>
          <a:blip r:embed="rId2"/>
          <a:stretch>
            <a:fillRect/>
          </a:stretch>
        </p:blipFill>
        <p:spPr>
          <a:xfrm>
            <a:off x="95008" y="1287436"/>
            <a:ext cx="8445984" cy="3431859"/>
          </a:xfrm>
          <a:prstGeom prst="rect">
            <a:avLst/>
          </a:prstGeom>
          <a:ln w="12700">
            <a:miter lim="400000"/>
          </a:ln>
          <a:effectLst>
            <a:outerShdw blurRad="38100" dist="32700" dir="5400000" rotWithShape="0">
              <a:srgbClr val="000000">
                <a:alpha val="38000"/>
              </a:srgbClr>
            </a:outerShdw>
          </a:effectLst>
        </p:spPr>
      </p:pic>
      <p:grpSp>
        <p:nvGrpSpPr>
          <p:cNvPr id="87" name="Gruppieren"/>
          <p:cNvGrpSpPr/>
          <p:nvPr/>
        </p:nvGrpSpPr>
        <p:grpSpPr>
          <a:xfrm>
            <a:off x="1010831" y="1608994"/>
            <a:ext cx="291244" cy="432815"/>
            <a:chOff x="0" y="0"/>
            <a:chExt cx="291242" cy="432813"/>
          </a:xfrm>
        </p:grpSpPr>
        <p:sp>
          <p:nvSpPr>
            <p:cNvPr id="85" name="Kreis"/>
            <p:cNvSpPr/>
            <p:nvPr/>
          </p:nvSpPr>
          <p:spPr>
            <a:xfrm>
              <a:off x="0" y="150147"/>
              <a:ext cx="243840" cy="243841"/>
            </a:xfrm>
            <a:prstGeom prst="ellipse">
              <a:avLst/>
            </a:prstGeom>
            <a:solidFill>
              <a:srgbClr val="FFFFFF"/>
            </a:solidFill>
            <a:ln w="12700" cap="flat">
              <a:solidFill>
                <a:srgbClr val="C51429"/>
              </a:solidFill>
              <a:prstDash val="solid"/>
              <a:round/>
            </a:ln>
            <a:effectLst>
              <a:outerShdw blurRad="38100" dist="32700" dir="1720684" rotWithShape="0">
                <a:srgbClr val="C51429"/>
              </a:outerShdw>
            </a:effectLst>
          </p:spPr>
          <p:txBody>
            <a:bodyPr wrap="square" lIns="45719" tIns="45719" rIns="45719" bIns="45719" numCol="1" anchor="t">
              <a:noAutofit/>
            </a:bodyPr>
            <a:lstStyle/>
            <a:p>
              <a:pPr defTabSz="914400">
                <a:lnSpc>
                  <a:spcPct val="100000"/>
                </a:lnSpc>
                <a:defRPr sz="1500" b="0">
                  <a:solidFill>
                    <a:srgbClr val="FFFFFF"/>
                  </a:solidFill>
                  <a:latin typeface="+mn-lt"/>
                  <a:ea typeface="+mn-ea"/>
                  <a:cs typeface="+mn-cs"/>
                  <a:sym typeface="Arial"/>
                </a:defRPr>
              </a:pPr>
              <a:endParaRPr/>
            </a:p>
          </p:txBody>
        </p:sp>
        <p:sp>
          <p:nvSpPr>
            <p:cNvPr id="86" name="1."/>
            <p:cNvSpPr txBox="1"/>
            <p:nvPr/>
          </p:nvSpPr>
          <p:spPr>
            <a:xfrm>
              <a:off x="17636" y="0"/>
              <a:ext cx="273606" cy="432813"/>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tIns="45719" rIns="45719" bIns="45719" numCol="1" anchor="t">
              <a:spAutoFit/>
            </a:bodyPr>
            <a:lstStyle>
              <a:lvl1pPr>
                <a:defRPr sz="1600" b="0">
                  <a:latin typeface="Calibri"/>
                  <a:ea typeface="Calibri"/>
                  <a:cs typeface="Calibri"/>
                  <a:sym typeface="Calibri"/>
                </a:defRPr>
              </a:lvl1pPr>
            </a:lstStyle>
            <a:p>
              <a:r>
                <a:t>1.</a:t>
              </a:r>
            </a:p>
          </p:txBody>
        </p:sp>
      </p:grpSp>
      <p:sp>
        <p:nvSpPr>
          <p:cNvPr id="88" name="1. Marstall-Mensa"/>
          <p:cNvSpPr/>
          <p:nvPr/>
        </p:nvSpPr>
        <p:spPr>
          <a:xfrm>
            <a:off x="1280590" y="4746285"/>
            <a:ext cx="1731626" cy="345441"/>
          </a:xfrm>
          <a:prstGeom prst="rect">
            <a:avLst/>
          </a:prstGeom>
          <a:solidFill>
            <a:srgbClr val="FFFFFF"/>
          </a:solidFill>
          <a:ln w="12700">
            <a:solidFill>
              <a:srgbClr val="C51429"/>
            </a:solidFill>
          </a:ln>
          <a:effectLst>
            <a:outerShdw blurRad="38100" dist="32700" dir="1720684" rotWithShape="0">
              <a:srgbClr val="000000">
                <a:alpha val="38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defTabSz="914400">
              <a:lnSpc>
                <a:spcPct val="100000"/>
              </a:lnSpc>
              <a:defRPr sz="1600" b="0">
                <a:latin typeface="Calibri"/>
                <a:ea typeface="Calibri"/>
                <a:cs typeface="Calibri"/>
                <a:sym typeface="Calibri"/>
              </a:defRPr>
            </a:lvl1pPr>
          </a:lstStyle>
          <a:p>
            <a:r>
              <a:rPr dirty="0"/>
              <a:t>1. </a:t>
            </a:r>
            <a:r>
              <a:rPr dirty="0" err="1"/>
              <a:t>Marstall</a:t>
            </a:r>
            <a:r>
              <a:rPr dirty="0"/>
              <a:t>-Mensa</a:t>
            </a:r>
          </a:p>
        </p:txBody>
      </p:sp>
      <p:sp>
        <p:nvSpPr>
          <p:cNvPr id="89" name="2. Universitätsplatz"/>
          <p:cNvSpPr/>
          <p:nvPr/>
        </p:nvSpPr>
        <p:spPr>
          <a:xfrm>
            <a:off x="1272998" y="5170390"/>
            <a:ext cx="1833424" cy="345441"/>
          </a:xfrm>
          <a:prstGeom prst="rect">
            <a:avLst/>
          </a:prstGeom>
          <a:solidFill>
            <a:srgbClr val="FFFFFF"/>
          </a:solidFill>
          <a:ln w="12700">
            <a:solidFill>
              <a:srgbClr val="C51429"/>
            </a:solidFill>
          </a:ln>
          <a:effectLst>
            <a:outerShdw blurRad="38100" dist="32700" dir="1720684" rotWithShape="0">
              <a:srgbClr val="000000">
                <a:alpha val="38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defTabSz="914400">
              <a:lnSpc>
                <a:spcPct val="100000"/>
              </a:lnSpc>
              <a:defRPr sz="1600" b="0">
                <a:latin typeface="Calibri"/>
                <a:ea typeface="Calibri"/>
                <a:cs typeface="Calibri"/>
                <a:sym typeface="Calibri"/>
              </a:defRPr>
            </a:lvl1pPr>
          </a:lstStyle>
          <a:p>
            <a:r>
              <a:rPr dirty="0"/>
              <a:t>2. </a:t>
            </a:r>
            <a:r>
              <a:rPr dirty="0" err="1"/>
              <a:t>Universitätsplatz</a:t>
            </a:r>
            <a:endParaRPr dirty="0"/>
          </a:p>
        </p:txBody>
      </p:sp>
      <p:sp>
        <p:nvSpPr>
          <p:cNvPr id="90" name="5. Universitätsbibliothek (UB)"/>
          <p:cNvSpPr/>
          <p:nvPr/>
        </p:nvSpPr>
        <p:spPr>
          <a:xfrm>
            <a:off x="4125881" y="5170390"/>
            <a:ext cx="2736811" cy="345441"/>
          </a:xfrm>
          <a:prstGeom prst="rect">
            <a:avLst/>
          </a:prstGeom>
          <a:solidFill>
            <a:srgbClr val="FFFFFF"/>
          </a:solidFill>
          <a:ln w="12700">
            <a:solidFill>
              <a:srgbClr val="C51429"/>
            </a:solidFill>
          </a:ln>
          <a:effectLst>
            <a:outerShdw blurRad="38100" dist="32700" dir="1720684" rotWithShape="0">
              <a:srgbClr val="000000">
                <a:alpha val="38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defTabSz="914400">
              <a:lnSpc>
                <a:spcPct val="100000"/>
              </a:lnSpc>
              <a:defRPr sz="1600" b="0">
                <a:latin typeface="Calibri"/>
                <a:ea typeface="Calibri"/>
                <a:cs typeface="Calibri"/>
                <a:sym typeface="Calibri"/>
              </a:defRPr>
            </a:lvl1pPr>
          </a:lstStyle>
          <a:p>
            <a:r>
              <a:t>5. Universitätsbibliothek (UB)</a:t>
            </a:r>
          </a:p>
        </p:txBody>
      </p:sp>
      <p:sp>
        <p:nvSpPr>
          <p:cNvPr id="91" name="4. Neue Universität"/>
          <p:cNvSpPr/>
          <p:nvPr/>
        </p:nvSpPr>
        <p:spPr>
          <a:xfrm>
            <a:off x="4119515" y="4746285"/>
            <a:ext cx="1844835" cy="345441"/>
          </a:xfrm>
          <a:prstGeom prst="rect">
            <a:avLst/>
          </a:prstGeom>
          <a:solidFill>
            <a:srgbClr val="FFFFFF"/>
          </a:solidFill>
          <a:ln w="12700">
            <a:solidFill>
              <a:srgbClr val="C51429"/>
            </a:solidFill>
          </a:ln>
          <a:effectLst>
            <a:outerShdw blurRad="38100" dist="32700" dir="1720684" rotWithShape="0">
              <a:srgbClr val="000000">
                <a:alpha val="38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defTabSz="914400">
              <a:lnSpc>
                <a:spcPct val="100000"/>
              </a:lnSpc>
              <a:defRPr sz="1600" b="0">
                <a:latin typeface="Calibri"/>
                <a:ea typeface="Calibri"/>
                <a:cs typeface="Calibri"/>
                <a:sym typeface="Calibri"/>
              </a:defRPr>
            </a:lvl1pPr>
          </a:lstStyle>
          <a:p>
            <a:r>
              <a:t>4. Neue Universität</a:t>
            </a:r>
          </a:p>
        </p:txBody>
      </p:sp>
      <p:sp>
        <p:nvSpPr>
          <p:cNvPr id="92" name="3. Triplex-Mensa"/>
          <p:cNvSpPr/>
          <p:nvPr/>
        </p:nvSpPr>
        <p:spPr>
          <a:xfrm>
            <a:off x="1267649" y="5594495"/>
            <a:ext cx="1619013" cy="345441"/>
          </a:xfrm>
          <a:prstGeom prst="rect">
            <a:avLst/>
          </a:prstGeom>
          <a:solidFill>
            <a:srgbClr val="FFFFFF"/>
          </a:solidFill>
          <a:ln w="12700">
            <a:solidFill>
              <a:srgbClr val="C51429"/>
            </a:solidFill>
          </a:ln>
          <a:effectLst>
            <a:outerShdw blurRad="38100" dist="32700" dir="1720684" rotWithShape="0">
              <a:srgbClr val="000000">
                <a:alpha val="38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defTabSz="914400">
              <a:lnSpc>
                <a:spcPct val="100000"/>
              </a:lnSpc>
              <a:defRPr sz="1600" b="0">
                <a:latin typeface="Calibri"/>
                <a:ea typeface="Calibri"/>
                <a:cs typeface="Calibri"/>
                <a:sym typeface="Calibri"/>
              </a:defRPr>
            </a:lvl1pPr>
          </a:lstStyle>
          <a:p>
            <a:r>
              <a:rPr dirty="0"/>
              <a:t>3. Triplex-Mensa</a:t>
            </a:r>
          </a:p>
        </p:txBody>
      </p:sp>
      <p:sp>
        <p:nvSpPr>
          <p:cNvPr id="93" name="6. Germanistisches Seminar"/>
          <p:cNvSpPr/>
          <p:nvPr/>
        </p:nvSpPr>
        <p:spPr>
          <a:xfrm>
            <a:off x="4122034" y="5594495"/>
            <a:ext cx="2669044" cy="345441"/>
          </a:xfrm>
          <a:prstGeom prst="rect">
            <a:avLst/>
          </a:prstGeom>
          <a:solidFill>
            <a:srgbClr val="FFFFFF"/>
          </a:solidFill>
          <a:ln w="12700">
            <a:solidFill>
              <a:srgbClr val="C51429"/>
            </a:solidFill>
          </a:ln>
          <a:effectLst>
            <a:outerShdw blurRad="38100" dist="32700" dir="1720684" rotWithShape="0">
              <a:srgbClr val="000000">
                <a:alpha val="38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defTabSz="914400">
              <a:lnSpc>
                <a:spcPct val="100000"/>
              </a:lnSpc>
              <a:defRPr sz="1600" b="0">
                <a:latin typeface="Calibri"/>
                <a:ea typeface="Calibri"/>
                <a:cs typeface="Calibri"/>
                <a:sym typeface="Calibri"/>
              </a:defRPr>
            </a:lvl1pPr>
          </a:lstStyle>
          <a:p>
            <a:r>
              <a:t>6. Germanistisches Seminar</a:t>
            </a:r>
          </a:p>
        </p:txBody>
      </p:sp>
      <p:grpSp>
        <p:nvGrpSpPr>
          <p:cNvPr id="96" name="Gruppieren"/>
          <p:cNvGrpSpPr/>
          <p:nvPr/>
        </p:nvGrpSpPr>
        <p:grpSpPr>
          <a:xfrm>
            <a:off x="1312904" y="3812985"/>
            <a:ext cx="291244" cy="432815"/>
            <a:chOff x="0" y="0"/>
            <a:chExt cx="291242" cy="432813"/>
          </a:xfrm>
        </p:grpSpPr>
        <p:sp>
          <p:nvSpPr>
            <p:cNvPr id="94" name="Kreis"/>
            <p:cNvSpPr/>
            <p:nvPr/>
          </p:nvSpPr>
          <p:spPr>
            <a:xfrm>
              <a:off x="0" y="150147"/>
              <a:ext cx="243840" cy="243841"/>
            </a:xfrm>
            <a:prstGeom prst="ellipse">
              <a:avLst/>
            </a:prstGeom>
            <a:solidFill>
              <a:srgbClr val="FFFFFF"/>
            </a:solidFill>
            <a:ln w="12700" cap="flat">
              <a:solidFill>
                <a:srgbClr val="C51429"/>
              </a:solidFill>
              <a:prstDash val="solid"/>
              <a:round/>
            </a:ln>
            <a:effectLst>
              <a:outerShdw blurRad="38100" dist="32700" dir="1720684" rotWithShape="0">
                <a:srgbClr val="C51429"/>
              </a:outerShdw>
            </a:effectLst>
          </p:spPr>
          <p:txBody>
            <a:bodyPr wrap="square" lIns="45719" tIns="45719" rIns="45719" bIns="45719" numCol="1" anchor="t">
              <a:noAutofit/>
            </a:bodyPr>
            <a:lstStyle/>
            <a:p>
              <a:pPr defTabSz="914400">
                <a:lnSpc>
                  <a:spcPct val="100000"/>
                </a:lnSpc>
                <a:defRPr sz="1500" b="0">
                  <a:solidFill>
                    <a:srgbClr val="FFFFFF"/>
                  </a:solidFill>
                  <a:latin typeface="+mn-lt"/>
                  <a:ea typeface="+mn-ea"/>
                  <a:cs typeface="+mn-cs"/>
                  <a:sym typeface="Arial"/>
                </a:defRPr>
              </a:pPr>
              <a:endParaRPr/>
            </a:p>
          </p:txBody>
        </p:sp>
        <p:sp>
          <p:nvSpPr>
            <p:cNvPr id="95" name="5."/>
            <p:cNvSpPr txBox="1"/>
            <p:nvPr/>
          </p:nvSpPr>
          <p:spPr>
            <a:xfrm>
              <a:off x="17636" y="0"/>
              <a:ext cx="273606" cy="432813"/>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tIns="45719" rIns="45719" bIns="45719" numCol="1" anchor="t">
              <a:spAutoFit/>
            </a:bodyPr>
            <a:lstStyle>
              <a:lvl1pPr>
                <a:defRPr sz="1600" b="0">
                  <a:latin typeface="Calibri"/>
                  <a:ea typeface="Calibri"/>
                  <a:cs typeface="Calibri"/>
                  <a:sym typeface="Calibri"/>
                </a:defRPr>
              </a:lvl1pPr>
            </a:lstStyle>
            <a:p>
              <a:r>
                <a:t>5.</a:t>
              </a:r>
            </a:p>
          </p:txBody>
        </p:sp>
      </p:grpSp>
      <p:grpSp>
        <p:nvGrpSpPr>
          <p:cNvPr id="99" name="Gruppieren"/>
          <p:cNvGrpSpPr/>
          <p:nvPr/>
        </p:nvGrpSpPr>
        <p:grpSpPr>
          <a:xfrm>
            <a:off x="1981233" y="3420223"/>
            <a:ext cx="291244" cy="432815"/>
            <a:chOff x="0" y="0"/>
            <a:chExt cx="291242" cy="432813"/>
          </a:xfrm>
        </p:grpSpPr>
        <p:sp>
          <p:nvSpPr>
            <p:cNvPr id="97" name="Kreis"/>
            <p:cNvSpPr/>
            <p:nvPr/>
          </p:nvSpPr>
          <p:spPr>
            <a:xfrm>
              <a:off x="0" y="150147"/>
              <a:ext cx="243840" cy="243841"/>
            </a:xfrm>
            <a:prstGeom prst="ellipse">
              <a:avLst/>
            </a:prstGeom>
            <a:solidFill>
              <a:srgbClr val="FFFFFF"/>
            </a:solidFill>
            <a:ln w="12700" cap="flat">
              <a:solidFill>
                <a:srgbClr val="C51429"/>
              </a:solidFill>
              <a:prstDash val="solid"/>
              <a:round/>
            </a:ln>
            <a:effectLst>
              <a:outerShdw blurRad="38100" dist="32700" dir="1720684" rotWithShape="0">
                <a:srgbClr val="C51429"/>
              </a:outerShdw>
            </a:effectLst>
          </p:spPr>
          <p:txBody>
            <a:bodyPr wrap="square" lIns="45719" tIns="45719" rIns="45719" bIns="45719" numCol="1" anchor="t">
              <a:noAutofit/>
            </a:bodyPr>
            <a:lstStyle/>
            <a:p>
              <a:pPr defTabSz="914400">
                <a:lnSpc>
                  <a:spcPct val="100000"/>
                </a:lnSpc>
                <a:defRPr sz="1500" b="0">
                  <a:solidFill>
                    <a:srgbClr val="FFFFFF"/>
                  </a:solidFill>
                  <a:latin typeface="+mn-lt"/>
                  <a:ea typeface="+mn-ea"/>
                  <a:cs typeface="+mn-cs"/>
                  <a:sym typeface="Arial"/>
                </a:defRPr>
              </a:pPr>
              <a:endParaRPr/>
            </a:p>
          </p:txBody>
        </p:sp>
        <p:sp>
          <p:nvSpPr>
            <p:cNvPr id="98" name="4."/>
            <p:cNvSpPr txBox="1"/>
            <p:nvPr/>
          </p:nvSpPr>
          <p:spPr>
            <a:xfrm>
              <a:off x="17636" y="0"/>
              <a:ext cx="273606" cy="432813"/>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tIns="45719" rIns="45719" bIns="45719" numCol="1" anchor="t">
              <a:spAutoFit/>
            </a:bodyPr>
            <a:lstStyle>
              <a:lvl1pPr>
                <a:defRPr sz="1600" b="0">
                  <a:latin typeface="Calibri"/>
                  <a:ea typeface="Calibri"/>
                  <a:cs typeface="Calibri"/>
                  <a:sym typeface="Calibri"/>
                </a:defRPr>
              </a:lvl1pPr>
            </a:lstStyle>
            <a:p>
              <a:r>
                <a:t>4.</a:t>
              </a:r>
            </a:p>
          </p:txBody>
        </p:sp>
      </p:grpSp>
      <p:grpSp>
        <p:nvGrpSpPr>
          <p:cNvPr id="102" name="Gruppieren"/>
          <p:cNvGrpSpPr/>
          <p:nvPr/>
        </p:nvGrpSpPr>
        <p:grpSpPr>
          <a:xfrm>
            <a:off x="1382617" y="3020060"/>
            <a:ext cx="291243" cy="432815"/>
            <a:chOff x="0" y="0"/>
            <a:chExt cx="291242" cy="432813"/>
          </a:xfrm>
        </p:grpSpPr>
        <p:sp>
          <p:nvSpPr>
            <p:cNvPr id="100" name="Kreis"/>
            <p:cNvSpPr/>
            <p:nvPr/>
          </p:nvSpPr>
          <p:spPr>
            <a:xfrm>
              <a:off x="0" y="150147"/>
              <a:ext cx="243840" cy="243841"/>
            </a:xfrm>
            <a:prstGeom prst="ellipse">
              <a:avLst/>
            </a:prstGeom>
            <a:solidFill>
              <a:srgbClr val="FFFFFF"/>
            </a:solidFill>
            <a:ln w="12700" cap="flat">
              <a:solidFill>
                <a:srgbClr val="C51429"/>
              </a:solidFill>
              <a:prstDash val="solid"/>
              <a:round/>
            </a:ln>
            <a:effectLst>
              <a:outerShdw blurRad="38100" dist="32700" dir="1720684" rotWithShape="0">
                <a:srgbClr val="C51429"/>
              </a:outerShdw>
            </a:effectLst>
          </p:spPr>
          <p:txBody>
            <a:bodyPr wrap="square" lIns="45719" tIns="45719" rIns="45719" bIns="45719" numCol="1" anchor="t">
              <a:noAutofit/>
            </a:bodyPr>
            <a:lstStyle/>
            <a:p>
              <a:pPr defTabSz="914400">
                <a:lnSpc>
                  <a:spcPct val="100000"/>
                </a:lnSpc>
                <a:defRPr sz="1500" b="0">
                  <a:solidFill>
                    <a:srgbClr val="FFFFFF"/>
                  </a:solidFill>
                  <a:latin typeface="+mn-lt"/>
                  <a:ea typeface="+mn-ea"/>
                  <a:cs typeface="+mn-cs"/>
                  <a:sym typeface="Arial"/>
                </a:defRPr>
              </a:pPr>
              <a:endParaRPr/>
            </a:p>
          </p:txBody>
        </p:sp>
        <p:sp>
          <p:nvSpPr>
            <p:cNvPr id="101" name="3."/>
            <p:cNvSpPr txBox="1"/>
            <p:nvPr/>
          </p:nvSpPr>
          <p:spPr>
            <a:xfrm>
              <a:off x="17636" y="0"/>
              <a:ext cx="273606" cy="432813"/>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tIns="45719" rIns="45719" bIns="45719" numCol="1" anchor="t">
              <a:spAutoFit/>
            </a:bodyPr>
            <a:lstStyle>
              <a:lvl1pPr>
                <a:defRPr sz="1600" b="0">
                  <a:latin typeface="Calibri"/>
                  <a:ea typeface="Calibri"/>
                  <a:cs typeface="Calibri"/>
                  <a:sym typeface="Calibri"/>
                </a:defRPr>
              </a:lvl1pPr>
            </a:lstStyle>
            <a:p>
              <a:r>
                <a:t>3.</a:t>
              </a:r>
            </a:p>
          </p:txBody>
        </p:sp>
      </p:grpSp>
      <p:grpSp>
        <p:nvGrpSpPr>
          <p:cNvPr id="105" name="Gruppieren"/>
          <p:cNvGrpSpPr/>
          <p:nvPr/>
        </p:nvGrpSpPr>
        <p:grpSpPr>
          <a:xfrm>
            <a:off x="1820662" y="2839244"/>
            <a:ext cx="296650" cy="432815"/>
            <a:chOff x="0" y="16219"/>
            <a:chExt cx="296648" cy="432813"/>
          </a:xfrm>
        </p:grpSpPr>
        <p:sp>
          <p:nvSpPr>
            <p:cNvPr id="103" name="Kreis"/>
            <p:cNvSpPr/>
            <p:nvPr/>
          </p:nvSpPr>
          <p:spPr>
            <a:xfrm>
              <a:off x="0" y="150147"/>
              <a:ext cx="243840" cy="243841"/>
            </a:xfrm>
            <a:prstGeom prst="ellipse">
              <a:avLst/>
            </a:prstGeom>
            <a:solidFill>
              <a:srgbClr val="FFFFFF"/>
            </a:solidFill>
            <a:ln w="12700" cap="flat">
              <a:solidFill>
                <a:srgbClr val="C51429"/>
              </a:solidFill>
              <a:prstDash val="solid"/>
              <a:round/>
            </a:ln>
            <a:effectLst>
              <a:outerShdw blurRad="38100" dist="32700" dir="1720684" rotWithShape="0">
                <a:srgbClr val="C51429"/>
              </a:outerShdw>
            </a:effectLst>
          </p:spPr>
          <p:txBody>
            <a:bodyPr wrap="square" lIns="45719" tIns="45719" rIns="45719" bIns="45719" numCol="1" anchor="t">
              <a:noAutofit/>
            </a:bodyPr>
            <a:lstStyle/>
            <a:p>
              <a:pPr defTabSz="914400">
                <a:lnSpc>
                  <a:spcPct val="100000"/>
                </a:lnSpc>
                <a:defRPr sz="1500" b="0">
                  <a:solidFill>
                    <a:srgbClr val="FFFFFF"/>
                  </a:solidFill>
                  <a:latin typeface="+mn-lt"/>
                  <a:ea typeface="+mn-ea"/>
                  <a:cs typeface="+mn-cs"/>
                  <a:sym typeface="Arial"/>
                </a:defRPr>
              </a:pPr>
              <a:endParaRPr/>
            </a:p>
          </p:txBody>
        </p:sp>
        <p:sp>
          <p:nvSpPr>
            <p:cNvPr id="104" name="2."/>
            <p:cNvSpPr txBox="1"/>
            <p:nvPr/>
          </p:nvSpPr>
          <p:spPr>
            <a:xfrm>
              <a:off x="23042" y="16219"/>
              <a:ext cx="273606" cy="432813"/>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tIns="45719" rIns="45719" bIns="45719" numCol="1" anchor="t">
              <a:spAutoFit/>
            </a:bodyPr>
            <a:lstStyle>
              <a:lvl1pPr>
                <a:defRPr sz="1600" b="0">
                  <a:latin typeface="Calibri"/>
                  <a:ea typeface="Calibri"/>
                  <a:cs typeface="Calibri"/>
                  <a:sym typeface="Calibri"/>
                </a:defRPr>
              </a:lvl1pPr>
            </a:lstStyle>
            <a:p>
              <a:r>
                <a:t>2.</a:t>
              </a:r>
            </a:p>
          </p:txBody>
        </p:sp>
      </p:grpSp>
      <p:grpSp>
        <p:nvGrpSpPr>
          <p:cNvPr id="108" name="Gruppieren"/>
          <p:cNvGrpSpPr/>
          <p:nvPr/>
        </p:nvGrpSpPr>
        <p:grpSpPr>
          <a:xfrm>
            <a:off x="5405296" y="1735994"/>
            <a:ext cx="291244" cy="432815"/>
            <a:chOff x="0" y="0"/>
            <a:chExt cx="291242" cy="432813"/>
          </a:xfrm>
        </p:grpSpPr>
        <p:sp>
          <p:nvSpPr>
            <p:cNvPr id="106" name="Kreis"/>
            <p:cNvSpPr/>
            <p:nvPr/>
          </p:nvSpPr>
          <p:spPr>
            <a:xfrm>
              <a:off x="0" y="150147"/>
              <a:ext cx="243840" cy="243841"/>
            </a:xfrm>
            <a:prstGeom prst="ellipse">
              <a:avLst/>
            </a:prstGeom>
            <a:solidFill>
              <a:srgbClr val="FFFFFF"/>
            </a:solidFill>
            <a:ln w="12700" cap="flat">
              <a:solidFill>
                <a:srgbClr val="C51429"/>
              </a:solidFill>
              <a:prstDash val="solid"/>
              <a:round/>
            </a:ln>
            <a:effectLst>
              <a:outerShdw blurRad="38100" dist="32700" dir="1720684" rotWithShape="0">
                <a:srgbClr val="C51429"/>
              </a:outerShdw>
            </a:effectLst>
          </p:spPr>
          <p:txBody>
            <a:bodyPr wrap="square" lIns="45719" tIns="45719" rIns="45719" bIns="45719" numCol="1" anchor="t">
              <a:noAutofit/>
            </a:bodyPr>
            <a:lstStyle/>
            <a:p>
              <a:pPr defTabSz="914400">
                <a:lnSpc>
                  <a:spcPct val="100000"/>
                </a:lnSpc>
                <a:defRPr sz="1500" b="0">
                  <a:solidFill>
                    <a:srgbClr val="FFFFFF"/>
                  </a:solidFill>
                  <a:latin typeface="+mn-lt"/>
                  <a:ea typeface="+mn-ea"/>
                  <a:cs typeface="+mn-cs"/>
                  <a:sym typeface="Arial"/>
                </a:defRPr>
              </a:pPr>
              <a:endParaRPr/>
            </a:p>
          </p:txBody>
        </p:sp>
        <p:sp>
          <p:nvSpPr>
            <p:cNvPr id="107" name="6."/>
            <p:cNvSpPr txBox="1"/>
            <p:nvPr/>
          </p:nvSpPr>
          <p:spPr>
            <a:xfrm>
              <a:off x="17636" y="0"/>
              <a:ext cx="273606" cy="432813"/>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tIns="45719" rIns="45719" bIns="45719" numCol="1" anchor="t">
              <a:spAutoFit/>
            </a:bodyPr>
            <a:lstStyle>
              <a:lvl1pPr>
                <a:defRPr sz="1600" b="0">
                  <a:latin typeface="Calibri"/>
                  <a:ea typeface="Calibri"/>
                  <a:cs typeface="Calibri"/>
                  <a:sym typeface="Calibri"/>
                </a:defRPr>
              </a:lvl1pPr>
            </a:lstStyle>
            <a:p>
              <a:r>
                <a:t>6.</a:t>
              </a:r>
            </a:p>
          </p:txBody>
        </p:sp>
      </p:grpSp>
      <p:sp>
        <p:nvSpPr>
          <p:cNvPr id="2" name="Foliennummernplatzhalter 1">
            <a:extLst>
              <a:ext uri="{FF2B5EF4-FFF2-40B4-BE49-F238E27FC236}">
                <a16:creationId xmlns:a16="http://schemas.microsoft.com/office/drawing/2014/main" id="{A71BAE23-BA9A-5048-951E-D5C98AB7DF01}"/>
              </a:ext>
            </a:extLst>
          </p:cNvPr>
          <p:cNvSpPr>
            <a:spLocks noGrp="1"/>
          </p:cNvSpPr>
          <p:nvPr>
            <p:ph type="sldNum" sz="quarter" idx="2"/>
          </p:nvPr>
        </p:nvSpPr>
        <p:spPr/>
        <p:txBody>
          <a:bodyPr/>
          <a:lstStyle/>
          <a:p>
            <a:fld id="{86CB4B4D-7CA3-9044-876B-883B54F8677D}" type="slidenum">
              <a:rPr lang="de-DE" smtClean="0"/>
              <a:t>9</a:t>
            </a:fld>
            <a:endParaRPr lang="de-DE"/>
          </a:p>
        </p:txBody>
      </p:sp>
      <p:sp>
        <p:nvSpPr>
          <p:cNvPr id="7" name="Kreis">
            <a:extLst>
              <a:ext uri="{FF2B5EF4-FFF2-40B4-BE49-F238E27FC236}">
                <a16:creationId xmlns:a16="http://schemas.microsoft.com/office/drawing/2014/main" id="{AB4AD090-6218-54E1-4A41-8CBA697DD6C6}"/>
              </a:ext>
            </a:extLst>
          </p:cNvPr>
          <p:cNvSpPr/>
          <p:nvPr/>
        </p:nvSpPr>
        <p:spPr>
          <a:xfrm>
            <a:off x="1740582" y="1579310"/>
            <a:ext cx="243842" cy="243842"/>
          </a:xfrm>
          <a:prstGeom prst="ellipse">
            <a:avLst/>
          </a:prstGeom>
          <a:solidFill>
            <a:srgbClr val="FFFFFF"/>
          </a:solidFill>
          <a:ln w="12700" cap="flat">
            <a:solidFill>
              <a:srgbClr val="C51429"/>
            </a:solidFill>
            <a:prstDash val="solid"/>
            <a:round/>
          </a:ln>
          <a:effectLst>
            <a:outerShdw blurRad="38100" dist="32700" dir="1720684" rotWithShape="0">
              <a:srgbClr val="C51429"/>
            </a:outerShdw>
          </a:effectLst>
        </p:spPr>
        <p:txBody>
          <a:bodyPr wrap="square" lIns="45719" tIns="45719" rIns="45719" bIns="45719" numCol="1" anchor="t">
            <a:noAutofit/>
          </a:bodyPr>
          <a:lstStyle/>
          <a:p>
            <a:pPr defTabSz="914400">
              <a:defRPr sz="1500" b="0">
                <a:solidFill>
                  <a:srgbClr val="FFFFFF"/>
                </a:solidFill>
                <a:latin typeface="+mn-lt"/>
                <a:ea typeface="+mn-ea"/>
                <a:cs typeface="+mn-cs"/>
                <a:sym typeface="Arial"/>
              </a:defRPr>
            </a:pPr>
            <a:endParaRPr lang="en-US" sz="1600">
              <a:latin typeface="Calibri"/>
              <a:ea typeface="Calibri"/>
              <a:cs typeface="Calibri"/>
            </a:endParaRPr>
          </a:p>
        </p:txBody>
      </p:sp>
      <p:sp>
        <p:nvSpPr>
          <p:cNvPr id="10" name="Textfeld 9">
            <a:extLst>
              <a:ext uri="{FF2B5EF4-FFF2-40B4-BE49-F238E27FC236}">
                <a16:creationId xmlns:a16="http://schemas.microsoft.com/office/drawing/2014/main" id="{7ACE2194-1BD8-4967-3648-8D9111BA0E2C}"/>
              </a:ext>
            </a:extLst>
          </p:cNvPr>
          <p:cNvSpPr txBox="1"/>
          <p:nvPr/>
        </p:nvSpPr>
        <p:spPr>
          <a:xfrm>
            <a:off x="2946400" y="3009900"/>
            <a:ext cx="2743200" cy="4642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indent="0" defTabSz="863600" fontAlgn="auto" latinLnBrk="0" hangingPunct="0">
              <a:lnSpc>
                <a:spcPts val="2900"/>
              </a:lnSpc>
              <a:spcBef>
                <a:spcPts val="0"/>
              </a:spcBef>
              <a:spcAft>
                <a:spcPts val="0"/>
              </a:spcAft>
              <a:buClrTx/>
              <a:buSzTx/>
              <a:buFontTx/>
              <a:buNone/>
              <a:tabLst/>
            </a:pPr>
            <a:r>
              <a:rPr lang="en-US" sz="1600">
                <a:latin typeface="Calibri"/>
              </a:rPr>
              <a:t>2.</a:t>
            </a:r>
            <a:r>
              <a:rPr lang="de-DE" sz="1600">
                <a:latin typeface="Calibri"/>
                <a:ea typeface="Calibri"/>
                <a:cs typeface="Calibri"/>
              </a:rPr>
              <a:t>​</a:t>
            </a:r>
            <a:endParaRPr lang="de-DE"/>
          </a:p>
        </p:txBody>
      </p:sp>
      <p:sp>
        <p:nvSpPr>
          <p:cNvPr id="11" name="Textfeld 10">
            <a:extLst>
              <a:ext uri="{FF2B5EF4-FFF2-40B4-BE49-F238E27FC236}">
                <a16:creationId xmlns:a16="http://schemas.microsoft.com/office/drawing/2014/main" id="{A157C8E5-9597-606D-0832-2BF72890DE1D}"/>
              </a:ext>
            </a:extLst>
          </p:cNvPr>
          <p:cNvSpPr txBox="1"/>
          <p:nvPr/>
        </p:nvSpPr>
        <p:spPr>
          <a:xfrm>
            <a:off x="1751708" y="1427318"/>
            <a:ext cx="367759" cy="4642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indent="0" algn="l" defTabSz="863600" rtl="0" fontAlgn="auto" latinLnBrk="0" hangingPunct="0">
              <a:lnSpc>
                <a:spcPts val="2900"/>
              </a:lnSpc>
              <a:spcBef>
                <a:spcPts val="0"/>
              </a:spcBef>
              <a:spcAft>
                <a:spcPts val="0"/>
              </a:spcAft>
              <a:buClrTx/>
              <a:buSzTx/>
              <a:buFontTx/>
              <a:buNone/>
              <a:tabLst/>
            </a:pPr>
            <a:r>
              <a:rPr lang="de-DE" sz="1600" b="0">
                <a:latin typeface="Calibri"/>
              </a:rPr>
              <a:t>7.</a:t>
            </a:r>
            <a:endParaRPr lang="de-DE" sz="1600" b="0" i="0" u="none" strike="noStrike" cap="none" spc="0" normalizeH="0" baseline="0">
              <a:ln>
                <a:noFill/>
              </a:ln>
              <a:solidFill>
                <a:srgbClr val="000000"/>
              </a:solidFill>
              <a:effectLst/>
              <a:uFillTx/>
              <a:latin typeface="Calibri"/>
              <a:ea typeface="+mj-ea"/>
              <a:cs typeface="+mj-cs"/>
            </a:endParaRPr>
          </a:p>
        </p:txBody>
      </p:sp>
      <p:sp>
        <p:nvSpPr>
          <p:cNvPr id="3" name="3. Triplex-Mensa">
            <a:extLst>
              <a:ext uri="{FF2B5EF4-FFF2-40B4-BE49-F238E27FC236}">
                <a16:creationId xmlns:a16="http://schemas.microsoft.com/office/drawing/2014/main" id="{2A9D160F-E259-EF89-68A8-A0965273960A}"/>
              </a:ext>
            </a:extLst>
          </p:cNvPr>
          <p:cNvSpPr/>
          <p:nvPr/>
        </p:nvSpPr>
        <p:spPr>
          <a:xfrm>
            <a:off x="2759963" y="6027133"/>
            <a:ext cx="1430839" cy="338554"/>
          </a:xfrm>
          <a:prstGeom prst="rect">
            <a:avLst/>
          </a:prstGeom>
          <a:solidFill>
            <a:srgbClr val="FFFFFF"/>
          </a:solidFill>
          <a:ln w="12700">
            <a:solidFill>
              <a:srgbClr val="C51429"/>
            </a:solidFill>
          </a:ln>
          <a:effectLst>
            <a:outerShdw blurRad="38100" dist="32700" dir="1720684"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20" rIns="45719" bIns="45720" anchor="t">
            <a:spAutoFit/>
          </a:bodyPr>
          <a:lstStyle>
            <a:lvl1pPr defTabSz="914400">
              <a:lnSpc>
                <a:spcPct val="100000"/>
              </a:lnSpc>
              <a:defRPr sz="1600" b="0">
                <a:latin typeface="Calibri"/>
                <a:ea typeface="Calibri"/>
                <a:cs typeface="Calibri"/>
                <a:sym typeface="Calibri"/>
              </a:defRPr>
            </a:lvl1pPr>
          </a:lstStyle>
          <a:p>
            <a:r>
              <a:rPr lang="de-DE"/>
              <a:t>7. Heuscheuer   </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Fachschaft"/>
          <p:cNvSpPr txBox="1">
            <a:spLocks noGrp="1"/>
          </p:cNvSpPr>
          <p:nvPr>
            <p:ph type="title" idx="4294967295"/>
          </p:nvPr>
        </p:nvSpPr>
        <p:spPr>
          <a:xfrm>
            <a:off x="339127" y="262035"/>
            <a:ext cx="3659849" cy="1251921"/>
          </a:xfrm>
          <a:prstGeom prst="rect">
            <a:avLst/>
          </a:prstGeom>
        </p:spPr>
        <p:txBody>
          <a:bodyPr lIns="0" tIns="0" rIns="0" bIns="0" anchor="t"/>
          <a:lstStyle/>
          <a:p>
            <a:r>
              <a:rPr lang="de-DE" sz="3500" dirty="0">
                <a:latin typeface="Calibri"/>
                <a:cs typeface="Calibri"/>
              </a:rPr>
              <a:t>Unsere Fachschaft auf Instagram</a:t>
            </a:r>
          </a:p>
        </p:txBody>
      </p:sp>
      <p:sp>
        <p:nvSpPr>
          <p:cNvPr id="405" name="Die Fachschaft will dich!…"/>
          <p:cNvSpPr txBox="1"/>
          <p:nvPr/>
        </p:nvSpPr>
        <p:spPr>
          <a:xfrm>
            <a:off x="339127" y="3419179"/>
            <a:ext cx="3471729" cy="3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p>
            <a:pPr>
              <a:lnSpc>
                <a:spcPct val="100000"/>
              </a:lnSpc>
              <a:buSzPct val="100000"/>
              <a:defRPr sz="1600" b="0">
                <a:latin typeface="Calibri"/>
                <a:ea typeface="Calibri"/>
                <a:cs typeface="Calibri"/>
                <a:sym typeface="Calibri"/>
              </a:defRPr>
            </a:pPr>
            <a:endParaRPr sz="1500">
              <a:latin typeface="Calibri" panose="020F0502020204030204" pitchFamily="34" charset="0"/>
              <a:cs typeface="Calibri" panose="020F0502020204030204" pitchFamily="34" charset="0"/>
            </a:endParaRPr>
          </a:p>
        </p:txBody>
      </p:sp>
      <p:sp>
        <p:nvSpPr>
          <p:cNvPr id="406" name="Wer sind wir und was machen wir?…"/>
          <p:cNvSpPr txBox="1"/>
          <p:nvPr/>
        </p:nvSpPr>
        <p:spPr>
          <a:xfrm>
            <a:off x="4098101" y="1272229"/>
            <a:ext cx="411798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00000"/>
              </a:lnSpc>
              <a:defRPr sz="1600" b="0">
                <a:latin typeface="Calibri"/>
                <a:ea typeface="Calibri"/>
                <a:cs typeface="Calibri"/>
                <a:sym typeface="Calibri"/>
              </a:defRPr>
            </a:pPr>
            <a:endParaRPr lang="de-DE" sz="1600" b="0">
              <a:sym typeface="Calibri"/>
            </a:endParaRPr>
          </a:p>
          <a:p>
            <a:pPr>
              <a:lnSpc>
                <a:spcPct val="100000"/>
              </a:lnSpc>
              <a:defRPr sz="1600" b="0">
                <a:latin typeface="Calibri"/>
                <a:ea typeface="Calibri"/>
                <a:cs typeface="Calibri"/>
                <a:sym typeface="Calibri"/>
              </a:defRPr>
            </a:pPr>
            <a:endParaRPr lang="de-DE" sz="1500">
              <a:latin typeface="Calibri" panose="020F0502020204030204" pitchFamily="34" charset="0"/>
              <a:cs typeface="Calibri" panose="020F0502020204030204" pitchFamily="34" charset="0"/>
            </a:endParaRPr>
          </a:p>
          <a:p>
            <a:pPr>
              <a:lnSpc>
                <a:spcPct val="100000"/>
              </a:lnSpc>
              <a:defRPr sz="1600" b="0">
                <a:latin typeface="Calibri"/>
                <a:ea typeface="Calibri"/>
                <a:cs typeface="Calibri"/>
                <a:sym typeface="Calibri"/>
              </a:defRPr>
            </a:pPr>
            <a:endParaRPr sz="1500">
              <a:latin typeface="Calibri" panose="020F0502020204030204" pitchFamily="34" charset="0"/>
              <a:cs typeface="Calibri" panose="020F0502020204030204" pitchFamily="34" charset="0"/>
            </a:endParaRPr>
          </a:p>
        </p:txBody>
      </p:sp>
      <p:sp>
        <p:nvSpPr>
          <p:cNvPr id="407" name="Kneipentour mit der Fachschaft: Donnerstag, 25.04.2019, 19 Uhr"/>
          <p:cNvSpPr txBox="1">
            <a:spLocks noGrp="1"/>
          </p:cNvSpPr>
          <p:nvPr>
            <p:ph type="body" sz="quarter" idx="4294967295"/>
          </p:nvPr>
        </p:nvSpPr>
        <p:spPr>
          <a:xfrm>
            <a:off x="443690" y="6029257"/>
            <a:ext cx="7772400" cy="376727"/>
          </a:xfrm>
          <a:prstGeom prst="rect">
            <a:avLst/>
          </a:prstGeom>
        </p:spPr>
        <p:txBody>
          <a:bodyPr/>
          <a:lstStyle>
            <a:lvl1pPr algn="ctr">
              <a:defRPr b="1">
                <a:latin typeface="+mj-lt"/>
                <a:ea typeface="+mj-ea"/>
                <a:cs typeface="+mj-cs"/>
                <a:sym typeface="Helvetica"/>
              </a:defRPr>
            </a:lvl1pPr>
          </a:lstStyle>
          <a:p>
            <a:endParaRPr lang="de-DE"/>
          </a:p>
        </p:txBody>
      </p:sp>
      <p:sp>
        <p:nvSpPr>
          <p:cNvPr id="2" name="Foliennummernplatzhalter 1">
            <a:extLst>
              <a:ext uri="{FF2B5EF4-FFF2-40B4-BE49-F238E27FC236}">
                <a16:creationId xmlns:a16="http://schemas.microsoft.com/office/drawing/2014/main" id="{6F4937D8-1D19-6744-9BA6-5E01D013A448}"/>
              </a:ext>
            </a:extLst>
          </p:cNvPr>
          <p:cNvSpPr>
            <a:spLocks noGrp="1"/>
          </p:cNvSpPr>
          <p:nvPr>
            <p:ph type="sldNum" sz="quarter" idx="2"/>
          </p:nvPr>
        </p:nvSpPr>
        <p:spPr/>
        <p:txBody>
          <a:bodyPr/>
          <a:lstStyle/>
          <a:p>
            <a:fld id="{86CB4B4D-7CA3-9044-876B-883B54F8677D}" type="slidenum">
              <a:rPr lang="de-DE" smtClean="0"/>
              <a:t>90</a:t>
            </a:fld>
            <a:endParaRPr lang="de-DE"/>
          </a:p>
        </p:txBody>
      </p:sp>
      <p:sp>
        <p:nvSpPr>
          <p:cNvPr id="3" name="Textfeld 2">
            <a:extLst>
              <a:ext uri="{FF2B5EF4-FFF2-40B4-BE49-F238E27FC236}">
                <a16:creationId xmlns:a16="http://schemas.microsoft.com/office/drawing/2014/main" id="{434F5D8F-4829-ACDA-CB54-0D4742F6A620}"/>
              </a:ext>
            </a:extLst>
          </p:cNvPr>
          <p:cNvSpPr txBox="1"/>
          <p:nvPr/>
        </p:nvSpPr>
        <p:spPr>
          <a:xfrm>
            <a:off x="3858936" y="2780950"/>
            <a:ext cx="914400"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863600" rtl="0" fontAlgn="auto" latinLnBrk="0" hangingPunct="0">
              <a:lnSpc>
                <a:spcPts val="2900"/>
              </a:lnSpc>
              <a:spcBef>
                <a:spcPts val="0"/>
              </a:spcBef>
              <a:spcAft>
                <a:spcPts val="0"/>
              </a:spcAft>
              <a:buClrTx/>
              <a:buSzTx/>
              <a:buFontTx/>
              <a:buNone/>
              <a:tabLst/>
            </a:pPr>
            <a:endParaRPr kumimoji="0" lang="de-DE" sz="2400" b="1" i="0" u="none" strike="noStrike" cap="none" spc="0" normalizeH="0" baseline="0">
              <a:ln>
                <a:noFill/>
              </a:ln>
              <a:solidFill>
                <a:srgbClr val="000000"/>
              </a:solidFill>
              <a:effectLst/>
              <a:uFillTx/>
              <a:latin typeface="+mj-lt"/>
              <a:ea typeface="+mj-ea"/>
              <a:cs typeface="+mj-cs"/>
              <a:sym typeface="Helvetica"/>
            </a:endParaRPr>
          </a:p>
        </p:txBody>
      </p:sp>
      <p:sp>
        <p:nvSpPr>
          <p:cNvPr id="5" name="Textfeld 4">
            <a:extLst>
              <a:ext uri="{FF2B5EF4-FFF2-40B4-BE49-F238E27FC236}">
                <a16:creationId xmlns:a16="http://schemas.microsoft.com/office/drawing/2014/main" id="{661D7E8D-A74B-ED71-71DF-08ABEE2869B7}"/>
              </a:ext>
            </a:extLst>
          </p:cNvPr>
          <p:cNvSpPr txBox="1"/>
          <p:nvPr/>
        </p:nvSpPr>
        <p:spPr>
          <a:xfrm>
            <a:off x="3858936" y="2780950"/>
            <a:ext cx="914400"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863600" rtl="0" fontAlgn="auto" latinLnBrk="0" hangingPunct="0">
              <a:lnSpc>
                <a:spcPts val="2900"/>
              </a:lnSpc>
              <a:spcBef>
                <a:spcPts val="0"/>
              </a:spcBef>
              <a:spcAft>
                <a:spcPts val="0"/>
              </a:spcAft>
              <a:buClrTx/>
              <a:buSzTx/>
              <a:buFontTx/>
              <a:buNone/>
              <a:tabLst/>
            </a:pPr>
            <a:endParaRPr kumimoji="0" lang="de-DE" sz="2400" b="1" i="0" u="none" strike="noStrike" cap="none" spc="0" normalizeH="0" baseline="0">
              <a:ln>
                <a:noFill/>
              </a:ln>
              <a:solidFill>
                <a:srgbClr val="000000"/>
              </a:solidFill>
              <a:effectLst/>
              <a:uFillTx/>
              <a:latin typeface="+mj-lt"/>
              <a:ea typeface="+mj-ea"/>
              <a:cs typeface="+mj-cs"/>
              <a:sym typeface="Helvetica"/>
            </a:endParaRPr>
          </a:p>
        </p:txBody>
      </p:sp>
      <p:sp>
        <p:nvSpPr>
          <p:cNvPr id="6" name="Textfeld 5">
            <a:extLst>
              <a:ext uri="{FF2B5EF4-FFF2-40B4-BE49-F238E27FC236}">
                <a16:creationId xmlns:a16="http://schemas.microsoft.com/office/drawing/2014/main" id="{E263AB6E-3587-A668-F56F-709F1DEA9A33}"/>
              </a:ext>
            </a:extLst>
          </p:cNvPr>
          <p:cNvSpPr txBox="1"/>
          <p:nvPr/>
        </p:nvSpPr>
        <p:spPr>
          <a:xfrm>
            <a:off x="3858936" y="2780950"/>
            <a:ext cx="914400"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863600" rtl="0" fontAlgn="auto" latinLnBrk="0" hangingPunct="0">
              <a:lnSpc>
                <a:spcPts val="2900"/>
              </a:lnSpc>
              <a:spcBef>
                <a:spcPts val="0"/>
              </a:spcBef>
              <a:spcAft>
                <a:spcPts val="0"/>
              </a:spcAft>
              <a:buClrTx/>
              <a:buSzTx/>
              <a:buFontTx/>
              <a:buNone/>
              <a:tabLst/>
            </a:pPr>
            <a:endParaRPr kumimoji="0" lang="de-DE" sz="2400" b="1" i="0" u="none" strike="noStrike" cap="none" spc="0" normalizeH="0" baseline="0">
              <a:ln>
                <a:noFill/>
              </a:ln>
              <a:solidFill>
                <a:srgbClr val="000000"/>
              </a:solidFill>
              <a:effectLst/>
              <a:uFillTx/>
              <a:latin typeface="+mj-lt"/>
              <a:ea typeface="+mj-ea"/>
              <a:cs typeface="+mj-cs"/>
              <a:sym typeface="Helvetica"/>
            </a:endParaRPr>
          </a:p>
        </p:txBody>
      </p:sp>
      <p:pic>
        <p:nvPicPr>
          <p:cNvPr id="7" name="Grafik 6" descr="Ein Bild, das Text, Screenshot, Schrift, Kreis enthält.&#10;&#10;Automatisch generierte Beschreibung">
            <a:extLst>
              <a:ext uri="{FF2B5EF4-FFF2-40B4-BE49-F238E27FC236}">
                <a16:creationId xmlns:a16="http://schemas.microsoft.com/office/drawing/2014/main" id="{E091BF2F-2706-B47A-9153-B260CC833D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416" y="1616660"/>
            <a:ext cx="3137718" cy="3605038"/>
          </a:xfrm>
          <a:prstGeom prst="rect">
            <a:avLst/>
          </a:prstGeom>
        </p:spPr>
      </p:pic>
      <p:pic>
        <p:nvPicPr>
          <p:cNvPr id="9" name="Grafik 8" descr="Ein Bild, das Text, Screenshot enthält.&#10;&#10;Automatisch generierte Beschreibung">
            <a:extLst>
              <a:ext uri="{FF2B5EF4-FFF2-40B4-BE49-F238E27FC236}">
                <a16:creationId xmlns:a16="http://schemas.microsoft.com/office/drawing/2014/main" id="{4F6A1BA0-8B2E-C4EF-A5EC-E8E0F6964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8605" y="669036"/>
            <a:ext cx="2680521" cy="5805528"/>
          </a:xfrm>
          <a:prstGeom prst="rect">
            <a:avLst/>
          </a:prstGeom>
        </p:spPr>
      </p:pic>
    </p:spTree>
    <p:extLst>
      <p:ext uri="{BB962C8B-B14F-4D97-AF65-F5344CB8AC3E}">
        <p14:creationId xmlns:p14="http://schemas.microsoft.com/office/powerpoint/2010/main" val="2340846100"/>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Fachschaft"/>
          <p:cNvSpPr txBox="1">
            <a:spLocks noGrp="1"/>
          </p:cNvSpPr>
          <p:nvPr>
            <p:ph type="title" idx="4294967295"/>
          </p:nvPr>
        </p:nvSpPr>
        <p:spPr>
          <a:xfrm>
            <a:off x="339127" y="262035"/>
            <a:ext cx="3353693" cy="1251921"/>
          </a:xfrm>
          <a:prstGeom prst="rect">
            <a:avLst/>
          </a:prstGeom>
        </p:spPr>
        <p:txBody>
          <a:bodyPr lIns="0" tIns="0" rIns="0" bIns="0" anchor="t"/>
          <a:lstStyle/>
          <a:p>
            <a:r>
              <a:rPr lang="de-DE" sz="3500" dirty="0">
                <a:latin typeface="Calibri"/>
                <a:cs typeface="Calibri"/>
              </a:rPr>
              <a:t>Germanistik HD auf Instagram</a:t>
            </a:r>
          </a:p>
        </p:txBody>
      </p:sp>
      <p:sp>
        <p:nvSpPr>
          <p:cNvPr id="405" name="Die Fachschaft will dich!…"/>
          <p:cNvSpPr txBox="1"/>
          <p:nvPr/>
        </p:nvSpPr>
        <p:spPr>
          <a:xfrm>
            <a:off x="339127" y="3419179"/>
            <a:ext cx="3471729" cy="323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t">
            <a:spAutoFit/>
          </a:bodyPr>
          <a:lstStyle/>
          <a:p>
            <a:pPr>
              <a:lnSpc>
                <a:spcPct val="100000"/>
              </a:lnSpc>
              <a:buSzPct val="100000"/>
              <a:defRPr sz="1600" b="0">
                <a:latin typeface="Calibri"/>
                <a:ea typeface="Calibri"/>
                <a:cs typeface="Calibri"/>
                <a:sym typeface="Calibri"/>
              </a:defRPr>
            </a:pPr>
            <a:endParaRPr sz="1500">
              <a:latin typeface="Calibri" panose="020F0502020204030204" pitchFamily="34" charset="0"/>
              <a:cs typeface="Calibri" panose="020F0502020204030204" pitchFamily="34" charset="0"/>
            </a:endParaRPr>
          </a:p>
        </p:txBody>
      </p:sp>
      <p:sp>
        <p:nvSpPr>
          <p:cNvPr id="406" name="Wer sind wir und was machen wir?…"/>
          <p:cNvSpPr txBox="1"/>
          <p:nvPr/>
        </p:nvSpPr>
        <p:spPr>
          <a:xfrm>
            <a:off x="4098101" y="1272229"/>
            <a:ext cx="4117989" cy="8002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100000"/>
              </a:lnSpc>
              <a:defRPr sz="1600" b="0">
                <a:latin typeface="Calibri"/>
                <a:ea typeface="Calibri"/>
                <a:cs typeface="Calibri"/>
                <a:sym typeface="Calibri"/>
              </a:defRPr>
            </a:pPr>
            <a:endParaRPr lang="de-DE" sz="1600" b="0">
              <a:sym typeface="Calibri"/>
            </a:endParaRPr>
          </a:p>
          <a:p>
            <a:pPr>
              <a:lnSpc>
                <a:spcPct val="100000"/>
              </a:lnSpc>
              <a:defRPr sz="1600" b="0">
                <a:latin typeface="Calibri"/>
                <a:ea typeface="Calibri"/>
                <a:cs typeface="Calibri"/>
                <a:sym typeface="Calibri"/>
              </a:defRPr>
            </a:pPr>
            <a:endParaRPr lang="de-DE" sz="1500">
              <a:latin typeface="Calibri" panose="020F0502020204030204" pitchFamily="34" charset="0"/>
              <a:cs typeface="Calibri" panose="020F0502020204030204" pitchFamily="34" charset="0"/>
            </a:endParaRPr>
          </a:p>
          <a:p>
            <a:pPr>
              <a:lnSpc>
                <a:spcPct val="100000"/>
              </a:lnSpc>
              <a:defRPr sz="1600" b="0">
                <a:latin typeface="Calibri"/>
                <a:ea typeface="Calibri"/>
                <a:cs typeface="Calibri"/>
                <a:sym typeface="Calibri"/>
              </a:defRPr>
            </a:pPr>
            <a:endParaRPr sz="1500">
              <a:latin typeface="Calibri" panose="020F0502020204030204" pitchFamily="34" charset="0"/>
              <a:cs typeface="Calibri" panose="020F0502020204030204" pitchFamily="34" charset="0"/>
            </a:endParaRPr>
          </a:p>
        </p:txBody>
      </p:sp>
      <p:sp>
        <p:nvSpPr>
          <p:cNvPr id="407" name="Kneipentour mit der Fachschaft: Donnerstag, 25.04.2019, 19 Uhr"/>
          <p:cNvSpPr txBox="1">
            <a:spLocks noGrp="1"/>
          </p:cNvSpPr>
          <p:nvPr>
            <p:ph type="body" sz="quarter" idx="4294967295"/>
          </p:nvPr>
        </p:nvSpPr>
        <p:spPr>
          <a:xfrm>
            <a:off x="443690" y="6029257"/>
            <a:ext cx="7772400" cy="376727"/>
          </a:xfrm>
          <a:prstGeom prst="rect">
            <a:avLst/>
          </a:prstGeom>
        </p:spPr>
        <p:txBody>
          <a:bodyPr/>
          <a:lstStyle>
            <a:lvl1pPr algn="ctr">
              <a:defRPr b="1">
                <a:latin typeface="+mj-lt"/>
                <a:ea typeface="+mj-ea"/>
                <a:cs typeface="+mj-cs"/>
                <a:sym typeface="Helvetica"/>
              </a:defRPr>
            </a:lvl1pPr>
          </a:lstStyle>
          <a:p>
            <a:endParaRPr lang="de-DE"/>
          </a:p>
        </p:txBody>
      </p:sp>
      <p:sp>
        <p:nvSpPr>
          <p:cNvPr id="2" name="Foliennummernplatzhalter 1">
            <a:extLst>
              <a:ext uri="{FF2B5EF4-FFF2-40B4-BE49-F238E27FC236}">
                <a16:creationId xmlns:a16="http://schemas.microsoft.com/office/drawing/2014/main" id="{6F4937D8-1D19-6744-9BA6-5E01D013A448}"/>
              </a:ext>
            </a:extLst>
          </p:cNvPr>
          <p:cNvSpPr>
            <a:spLocks noGrp="1"/>
          </p:cNvSpPr>
          <p:nvPr>
            <p:ph type="sldNum" sz="quarter" idx="2"/>
          </p:nvPr>
        </p:nvSpPr>
        <p:spPr/>
        <p:txBody>
          <a:bodyPr/>
          <a:lstStyle/>
          <a:p>
            <a:fld id="{86CB4B4D-7CA3-9044-876B-883B54F8677D}" type="slidenum">
              <a:rPr lang="de-DE" smtClean="0"/>
              <a:t>91</a:t>
            </a:fld>
            <a:endParaRPr lang="de-DE"/>
          </a:p>
        </p:txBody>
      </p:sp>
      <p:sp>
        <p:nvSpPr>
          <p:cNvPr id="3" name="Textfeld 2">
            <a:extLst>
              <a:ext uri="{FF2B5EF4-FFF2-40B4-BE49-F238E27FC236}">
                <a16:creationId xmlns:a16="http://schemas.microsoft.com/office/drawing/2014/main" id="{434F5D8F-4829-ACDA-CB54-0D4742F6A620}"/>
              </a:ext>
            </a:extLst>
          </p:cNvPr>
          <p:cNvSpPr txBox="1"/>
          <p:nvPr/>
        </p:nvSpPr>
        <p:spPr>
          <a:xfrm>
            <a:off x="3858936" y="2780950"/>
            <a:ext cx="914400"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863600" rtl="0" fontAlgn="auto" latinLnBrk="0" hangingPunct="0">
              <a:lnSpc>
                <a:spcPts val="2900"/>
              </a:lnSpc>
              <a:spcBef>
                <a:spcPts val="0"/>
              </a:spcBef>
              <a:spcAft>
                <a:spcPts val="0"/>
              </a:spcAft>
              <a:buClrTx/>
              <a:buSzTx/>
              <a:buFontTx/>
              <a:buNone/>
              <a:tabLst/>
            </a:pPr>
            <a:endParaRPr kumimoji="0" lang="de-DE" sz="2400" b="1" i="0" u="none" strike="noStrike" cap="none" spc="0" normalizeH="0" baseline="0">
              <a:ln>
                <a:noFill/>
              </a:ln>
              <a:solidFill>
                <a:srgbClr val="000000"/>
              </a:solidFill>
              <a:effectLst/>
              <a:uFillTx/>
              <a:latin typeface="+mj-lt"/>
              <a:ea typeface="+mj-ea"/>
              <a:cs typeface="+mj-cs"/>
              <a:sym typeface="Helvetica"/>
            </a:endParaRPr>
          </a:p>
        </p:txBody>
      </p:sp>
      <p:sp>
        <p:nvSpPr>
          <p:cNvPr id="5" name="Textfeld 4">
            <a:extLst>
              <a:ext uri="{FF2B5EF4-FFF2-40B4-BE49-F238E27FC236}">
                <a16:creationId xmlns:a16="http://schemas.microsoft.com/office/drawing/2014/main" id="{661D7E8D-A74B-ED71-71DF-08ABEE2869B7}"/>
              </a:ext>
            </a:extLst>
          </p:cNvPr>
          <p:cNvSpPr txBox="1"/>
          <p:nvPr/>
        </p:nvSpPr>
        <p:spPr>
          <a:xfrm>
            <a:off x="3858936" y="2780950"/>
            <a:ext cx="914400"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863600" rtl="0" fontAlgn="auto" latinLnBrk="0" hangingPunct="0">
              <a:lnSpc>
                <a:spcPts val="2900"/>
              </a:lnSpc>
              <a:spcBef>
                <a:spcPts val="0"/>
              </a:spcBef>
              <a:spcAft>
                <a:spcPts val="0"/>
              </a:spcAft>
              <a:buClrTx/>
              <a:buSzTx/>
              <a:buFontTx/>
              <a:buNone/>
              <a:tabLst/>
            </a:pPr>
            <a:endParaRPr kumimoji="0" lang="de-DE" sz="2400" b="1" i="0" u="none" strike="noStrike" cap="none" spc="0" normalizeH="0" baseline="0">
              <a:ln>
                <a:noFill/>
              </a:ln>
              <a:solidFill>
                <a:srgbClr val="000000"/>
              </a:solidFill>
              <a:effectLst/>
              <a:uFillTx/>
              <a:latin typeface="+mj-lt"/>
              <a:ea typeface="+mj-ea"/>
              <a:cs typeface="+mj-cs"/>
              <a:sym typeface="Helvetica"/>
            </a:endParaRPr>
          </a:p>
        </p:txBody>
      </p:sp>
      <p:sp>
        <p:nvSpPr>
          <p:cNvPr id="6" name="Textfeld 5">
            <a:extLst>
              <a:ext uri="{FF2B5EF4-FFF2-40B4-BE49-F238E27FC236}">
                <a16:creationId xmlns:a16="http://schemas.microsoft.com/office/drawing/2014/main" id="{E263AB6E-3587-A668-F56F-709F1DEA9A33}"/>
              </a:ext>
            </a:extLst>
          </p:cNvPr>
          <p:cNvSpPr txBox="1"/>
          <p:nvPr/>
        </p:nvSpPr>
        <p:spPr>
          <a:xfrm>
            <a:off x="3858936" y="2780950"/>
            <a:ext cx="914400"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863600" rtl="0" fontAlgn="auto" latinLnBrk="0" hangingPunct="0">
              <a:lnSpc>
                <a:spcPts val="2900"/>
              </a:lnSpc>
              <a:spcBef>
                <a:spcPts val="0"/>
              </a:spcBef>
              <a:spcAft>
                <a:spcPts val="0"/>
              </a:spcAft>
              <a:buClrTx/>
              <a:buSzTx/>
              <a:buFontTx/>
              <a:buNone/>
              <a:tabLst/>
            </a:pPr>
            <a:endParaRPr kumimoji="0" lang="de-DE" sz="2400" b="1" i="0" u="none" strike="noStrike" cap="none" spc="0" normalizeH="0" baseline="0">
              <a:ln>
                <a:noFill/>
              </a:ln>
              <a:solidFill>
                <a:srgbClr val="000000"/>
              </a:solidFill>
              <a:effectLst/>
              <a:uFillTx/>
              <a:latin typeface="+mj-lt"/>
              <a:ea typeface="+mj-ea"/>
              <a:cs typeface="+mj-cs"/>
              <a:sym typeface="Helvetica"/>
            </a:endParaRPr>
          </a:p>
        </p:txBody>
      </p:sp>
      <p:pic>
        <p:nvPicPr>
          <p:cNvPr id="9" name="Grafik 8" descr="Ein Bild, das Text, Screenshot, Schrift, Kreis enthält.&#10;&#10;Automatisch generierte Beschreibung">
            <a:extLst>
              <a:ext uri="{FF2B5EF4-FFF2-40B4-BE49-F238E27FC236}">
                <a16:creationId xmlns:a16="http://schemas.microsoft.com/office/drawing/2014/main" id="{35E7C164-B162-86BD-7E18-903F82E303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127" y="1518641"/>
            <a:ext cx="2993219" cy="3439018"/>
          </a:xfrm>
          <a:prstGeom prst="rect">
            <a:avLst/>
          </a:prstGeom>
        </p:spPr>
      </p:pic>
      <p:pic>
        <p:nvPicPr>
          <p:cNvPr id="11" name="Grafik 10" descr="Ein Bild, das Text, Screenshot, Website, Onlinewerbung enthält.&#10;&#10;Automatisch generierte Beschreibung">
            <a:extLst>
              <a:ext uri="{FF2B5EF4-FFF2-40B4-BE49-F238E27FC236}">
                <a16:creationId xmlns:a16="http://schemas.microsoft.com/office/drawing/2014/main" id="{4A1EAF4B-5253-5C51-6433-6278A87D7A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969" y="719328"/>
            <a:ext cx="2658425" cy="5757672"/>
          </a:xfrm>
          <a:prstGeom prst="rect">
            <a:avLst/>
          </a:prstGeom>
        </p:spPr>
      </p:pic>
    </p:spTree>
    <p:extLst>
      <p:ext uri="{BB962C8B-B14F-4D97-AF65-F5344CB8AC3E}">
        <p14:creationId xmlns:p14="http://schemas.microsoft.com/office/powerpoint/2010/main" val="4197735335"/>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tudentenleben in Heidelberg"/>
          <p:cNvSpPr txBox="1">
            <a:spLocks noGrp="1"/>
          </p:cNvSpPr>
          <p:nvPr>
            <p:ph type="title" idx="4294967295"/>
          </p:nvPr>
        </p:nvSpPr>
        <p:spPr>
          <a:xfrm>
            <a:off x="152400" y="355402"/>
            <a:ext cx="7772400" cy="1251921"/>
          </a:xfrm>
          <a:prstGeom prst="rect">
            <a:avLst/>
          </a:prstGeom>
        </p:spPr>
        <p:txBody>
          <a:bodyPr/>
          <a:lstStyle/>
          <a:p>
            <a:r>
              <a:rPr sz="3500" dirty="0">
                <a:latin typeface="Calibri" panose="020F0502020204030204" pitchFamily="34" charset="0"/>
                <a:cs typeface="Calibri" panose="020F0502020204030204" pitchFamily="34" charset="0"/>
              </a:rPr>
              <a:t>Stud</a:t>
            </a:r>
            <a:r>
              <a:rPr lang="de-DE" sz="3500" dirty="0" err="1">
                <a:latin typeface="Calibri" panose="020F0502020204030204" pitchFamily="34" charset="0"/>
                <a:cs typeface="Calibri" panose="020F0502020204030204" pitchFamily="34" charset="0"/>
              </a:rPr>
              <a:t>ierenden</a:t>
            </a:r>
            <a:r>
              <a:rPr sz="3500" dirty="0">
                <a:latin typeface="Calibri" panose="020F0502020204030204" pitchFamily="34" charset="0"/>
                <a:cs typeface="Calibri" panose="020F0502020204030204" pitchFamily="34" charset="0"/>
              </a:rPr>
              <a:t>leben in Heidelberg</a:t>
            </a:r>
            <a:r>
              <a:rPr lang="de-DE" sz="3500" dirty="0">
                <a:latin typeface="Calibri" panose="020F0502020204030204" pitchFamily="34" charset="0"/>
                <a:cs typeface="Calibri" panose="020F0502020204030204" pitchFamily="34" charset="0"/>
              </a:rPr>
              <a:t> I</a:t>
            </a:r>
            <a:endParaRPr sz="3500" dirty="0">
              <a:latin typeface="Calibri" panose="020F0502020204030204" pitchFamily="34" charset="0"/>
              <a:cs typeface="Calibri" panose="020F0502020204030204" pitchFamily="34" charset="0"/>
            </a:endParaRPr>
          </a:p>
        </p:txBody>
      </p:sp>
      <p:sp>
        <p:nvSpPr>
          <p:cNvPr id="413" name="Angebote des Studierendenwerks…"/>
          <p:cNvSpPr txBox="1">
            <a:spLocks noGrp="1"/>
          </p:cNvSpPr>
          <p:nvPr>
            <p:ph type="body" idx="4294967295"/>
          </p:nvPr>
        </p:nvSpPr>
        <p:spPr>
          <a:xfrm>
            <a:off x="279400" y="771627"/>
            <a:ext cx="6791960" cy="5132567"/>
          </a:xfrm>
          <a:prstGeom prst="rect">
            <a:avLst/>
          </a:prstGeom>
        </p:spPr>
        <p:txBody>
          <a:bodyPr lIns="0" tIns="0" rIns="0" bIns="0" anchor="t"/>
          <a:lstStyle/>
          <a:p>
            <a:br>
              <a:rPr lang="de-DE" sz="1800" b="1" u="sng" dirty="0">
                <a:latin typeface="Calibri" panose="020F0502020204030204" pitchFamily="34" charset="0"/>
                <a:cs typeface="Calibri" panose="020F0502020204030204" pitchFamily="34" charset="0"/>
              </a:rPr>
            </a:br>
            <a:r>
              <a:rPr sz="1800" b="1" u="sng" dirty="0" err="1">
                <a:latin typeface="Calibri" panose="020F0502020204030204" pitchFamily="34" charset="0"/>
                <a:cs typeface="Calibri" panose="020F0502020204030204" pitchFamily="34" charset="0"/>
              </a:rPr>
              <a:t>Angebote</a:t>
            </a:r>
            <a:r>
              <a:rPr sz="1800" b="1" u="sng" dirty="0">
                <a:latin typeface="Calibri" panose="020F0502020204030204" pitchFamily="34" charset="0"/>
                <a:cs typeface="Calibri" panose="020F0502020204030204" pitchFamily="34" charset="0"/>
              </a:rPr>
              <a:t> des </a:t>
            </a:r>
            <a:r>
              <a:rPr sz="1800" b="1" u="sng" dirty="0" err="1">
                <a:latin typeface="Calibri" panose="020F0502020204030204" pitchFamily="34" charset="0"/>
                <a:cs typeface="Calibri" panose="020F0502020204030204" pitchFamily="34" charset="0"/>
              </a:rPr>
              <a:t>Studierendenwerks</a:t>
            </a:r>
            <a:r>
              <a:rPr lang="en-US" sz="1800" b="1" u="sng" dirty="0">
                <a:latin typeface="Calibri" panose="020F0502020204030204" pitchFamily="34" charset="0"/>
                <a:cs typeface="Calibri" panose="020F0502020204030204" pitchFamily="34" charset="0"/>
              </a:rPr>
              <a:t> </a:t>
            </a:r>
          </a:p>
          <a:p>
            <a:endParaRPr lang="en-US" sz="1800" b="1" dirty="0">
              <a:latin typeface="Calibri" panose="020F0502020204030204" pitchFamily="34" charset="0"/>
              <a:ea typeface="+mj-ea"/>
              <a:cs typeface="Calibri" panose="020F0502020204030204" pitchFamily="34" charset="0"/>
              <a:sym typeface="Helvetica"/>
            </a:endParaRPr>
          </a:p>
          <a:p>
            <a:r>
              <a:rPr lang="de-DE" sz="1800" b="1" dirty="0">
                <a:latin typeface="Calibri" panose="020F0502020204030204" pitchFamily="34" charset="0"/>
                <a:ea typeface="+mj-ea"/>
                <a:cs typeface="Calibri" panose="020F0502020204030204" pitchFamily="34" charset="0"/>
                <a:sym typeface="Helvetica"/>
              </a:rPr>
              <a:t>	</a:t>
            </a:r>
            <a:r>
              <a:rPr sz="1800" b="1" dirty="0" err="1">
                <a:latin typeface="Calibri" panose="020F0502020204030204" pitchFamily="34" charset="0"/>
                <a:ea typeface="+mj-ea"/>
                <a:cs typeface="Calibri" panose="020F0502020204030204" pitchFamily="34" charset="0"/>
                <a:sym typeface="Helvetica"/>
              </a:rPr>
              <a:t>Zeughaus</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sog</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Marstallmensa</a:t>
            </a:r>
            <a:r>
              <a:rPr sz="1800" dirty="0">
                <a:latin typeface="Calibri" panose="020F0502020204030204" pitchFamily="34" charset="0"/>
                <a:cs typeface="Calibri" panose="020F0502020204030204" pitchFamily="34" charset="0"/>
              </a:rPr>
              <a:t>“)</a:t>
            </a:r>
          </a:p>
          <a:p>
            <a:pPr marL="1095375" lvl="3" indent="-285750">
              <a:buFont typeface="Symbol" pitchFamily="2" charset="2"/>
              <a:buChar char="-"/>
            </a:pPr>
            <a:r>
              <a:rPr lang="de-DE" sz="1800" dirty="0"/>
              <a:t>mehrmals in Folge Deutschlands „Mensa des Jahres“ </a:t>
            </a:r>
            <a:endParaRPr lang="de-DE" sz="1800" dirty="0">
              <a:latin typeface="Calibri" panose="020F0502020204030204" pitchFamily="34" charset="0"/>
              <a:cs typeface="Calibri" panose="020F0502020204030204" pitchFamily="34" charset="0"/>
            </a:endParaRPr>
          </a:p>
          <a:p>
            <a:pPr marL="1095375" lvl="3" indent="-285750">
              <a:buFont typeface="Symbol" pitchFamily="2" charset="2"/>
              <a:buChar char="-"/>
            </a:pPr>
            <a:r>
              <a:rPr sz="1800" dirty="0" err="1"/>
              <a:t>Großes</a:t>
            </a:r>
            <a:r>
              <a:rPr sz="1800" dirty="0"/>
              <a:t> Buffet </a:t>
            </a:r>
            <a:r>
              <a:rPr sz="1800" dirty="0" err="1"/>
              <a:t>mit</a:t>
            </a:r>
            <a:r>
              <a:rPr sz="1800" dirty="0"/>
              <a:t> warmer </a:t>
            </a:r>
            <a:r>
              <a:rPr sz="1800" dirty="0" err="1"/>
              <a:t>Küche</a:t>
            </a:r>
            <a:r>
              <a:rPr sz="1800" dirty="0"/>
              <a:t> von 11</a:t>
            </a:r>
            <a:r>
              <a:rPr lang="de-DE" sz="1800" dirty="0"/>
              <a:t>:00–20:</a:t>
            </a:r>
            <a:r>
              <a:rPr sz="1800" dirty="0"/>
              <a:t>00 </a:t>
            </a:r>
            <a:r>
              <a:rPr sz="1800" dirty="0" err="1"/>
              <a:t>Uhr</a:t>
            </a:r>
            <a:endParaRPr sz="1800" dirty="0">
              <a:latin typeface="Calibri" panose="020F0502020204030204" pitchFamily="34" charset="0"/>
              <a:cs typeface="Calibri" panose="020F0502020204030204" pitchFamily="34" charset="0"/>
            </a:endParaRPr>
          </a:p>
        </p:txBody>
      </p:sp>
      <p:sp>
        <p:nvSpPr>
          <p:cNvPr id="2" name="Foliennummernplatzhalter 1">
            <a:extLst>
              <a:ext uri="{FF2B5EF4-FFF2-40B4-BE49-F238E27FC236}">
                <a16:creationId xmlns:a16="http://schemas.microsoft.com/office/drawing/2014/main" id="{FBCE4A34-A6F6-1747-8446-9AF31411EF7A}"/>
              </a:ext>
            </a:extLst>
          </p:cNvPr>
          <p:cNvSpPr>
            <a:spLocks noGrp="1"/>
          </p:cNvSpPr>
          <p:nvPr>
            <p:ph type="sldNum" sz="quarter" idx="2"/>
          </p:nvPr>
        </p:nvSpPr>
        <p:spPr/>
        <p:txBody>
          <a:bodyPr/>
          <a:lstStyle/>
          <a:p>
            <a:fld id="{86CB4B4D-7CA3-9044-876B-883B54F8677D}" type="slidenum">
              <a:rPr lang="de-DE" smtClean="0"/>
              <a:t>92</a:t>
            </a:fld>
            <a:endParaRPr lang="de-DE"/>
          </a:p>
        </p:txBody>
      </p:sp>
      <p:pic>
        <p:nvPicPr>
          <p:cNvPr id="6" name="Grafik 5" descr="Ein Bild, das Mobiliar, Im Haus, Boden, Tisch enthält.&#10;&#10;Automatisch generierte Beschreibung">
            <a:extLst>
              <a:ext uri="{FF2B5EF4-FFF2-40B4-BE49-F238E27FC236}">
                <a16:creationId xmlns:a16="http://schemas.microsoft.com/office/drawing/2014/main" id="{6098F7E9-A564-F04E-DDC0-067C87B224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220" y="2495170"/>
            <a:ext cx="6080760" cy="3701332"/>
          </a:xfrm>
          <a:prstGeom prst="rect">
            <a:avLst/>
          </a:prstGeom>
        </p:spPr>
      </p:pic>
    </p:spTree>
    <p:extLst>
      <p:ext uri="{BB962C8B-B14F-4D97-AF65-F5344CB8AC3E}">
        <p14:creationId xmlns:p14="http://schemas.microsoft.com/office/powerpoint/2010/main" val="2087571951"/>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tudentenleben in Heidelberg"/>
          <p:cNvSpPr txBox="1">
            <a:spLocks noGrp="1"/>
          </p:cNvSpPr>
          <p:nvPr>
            <p:ph type="title" idx="4294967295"/>
          </p:nvPr>
        </p:nvSpPr>
        <p:spPr>
          <a:xfrm>
            <a:off x="152400" y="355402"/>
            <a:ext cx="7772400" cy="1251921"/>
          </a:xfrm>
          <a:prstGeom prst="rect">
            <a:avLst/>
          </a:prstGeom>
        </p:spPr>
        <p:txBody>
          <a:bodyPr/>
          <a:lstStyle/>
          <a:p>
            <a:r>
              <a:rPr sz="3500" dirty="0">
                <a:latin typeface="Calibri" panose="020F0502020204030204" pitchFamily="34" charset="0"/>
                <a:cs typeface="Calibri" panose="020F0502020204030204" pitchFamily="34" charset="0"/>
              </a:rPr>
              <a:t>Stud</a:t>
            </a:r>
            <a:r>
              <a:rPr lang="de-DE" sz="3500" dirty="0" err="1">
                <a:latin typeface="Calibri" panose="020F0502020204030204" pitchFamily="34" charset="0"/>
                <a:cs typeface="Calibri" panose="020F0502020204030204" pitchFamily="34" charset="0"/>
              </a:rPr>
              <a:t>ierenden</a:t>
            </a:r>
            <a:r>
              <a:rPr sz="3500" dirty="0">
                <a:latin typeface="Calibri" panose="020F0502020204030204" pitchFamily="34" charset="0"/>
                <a:cs typeface="Calibri" panose="020F0502020204030204" pitchFamily="34" charset="0"/>
              </a:rPr>
              <a:t>leben in Heidelberg</a:t>
            </a:r>
            <a:r>
              <a:rPr lang="de-DE" sz="3500" dirty="0">
                <a:latin typeface="Calibri" panose="020F0502020204030204" pitchFamily="34" charset="0"/>
                <a:cs typeface="Calibri" panose="020F0502020204030204" pitchFamily="34" charset="0"/>
              </a:rPr>
              <a:t> I</a:t>
            </a:r>
            <a:endParaRPr sz="3500" dirty="0">
              <a:latin typeface="Calibri" panose="020F0502020204030204" pitchFamily="34" charset="0"/>
              <a:cs typeface="Calibri" panose="020F0502020204030204" pitchFamily="34" charset="0"/>
            </a:endParaRPr>
          </a:p>
        </p:txBody>
      </p:sp>
      <p:sp>
        <p:nvSpPr>
          <p:cNvPr id="413" name="Angebote des Studierendenwerks…"/>
          <p:cNvSpPr txBox="1">
            <a:spLocks noGrp="1"/>
          </p:cNvSpPr>
          <p:nvPr>
            <p:ph type="body" idx="4294967295"/>
          </p:nvPr>
        </p:nvSpPr>
        <p:spPr>
          <a:xfrm>
            <a:off x="279400" y="771627"/>
            <a:ext cx="8204200" cy="5132567"/>
          </a:xfrm>
          <a:prstGeom prst="rect">
            <a:avLst/>
          </a:prstGeom>
        </p:spPr>
        <p:txBody>
          <a:bodyPr lIns="0" tIns="0" rIns="0" bIns="0" anchor="t"/>
          <a:lstStyle/>
          <a:p>
            <a:br>
              <a:rPr lang="de-DE" sz="1800" b="1" u="sng" dirty="0">
                <a:latin typeface="Calibri" panose="020F0502020204030204" pitchFamily="34" charset="0"/>
                <a:cs typeface="Calibri" panose="020F0502020204030204" pitchFamily="34" charset="0"/>
              </a:rPr>
            </a:br>
            <a:r>
              <a:rPr sz="1800" b="1" u="sng" dirty="0" err="1">
                <a:latin typeface="Calibri" panose="020F0502020204030204" pitchFamily="34" charset="0"/>
                <a:cs typeface="Calibri" panose="020F0502020204030204" pitchFamily="34" charset="0"/>
              </a:rPr>
              <a:t>Angebote</a:t>
            </a:r>
            <a:r>
              <a:rPr sz="1800" b="1" u="sng" dirty="0">
                <a:latin typeface="Calibri" panose="020F0502020204030204" pitchFamily="34" charset="0"/>
                <a:cs typeface="Calibri" panose="020F0502020204030204" pitchFamily="34" charset="0"/>
              </a:rPr>
              <a:t> des </a:t>
            </a:r>
            <a:r>
              <a:rPr sz="1800" b="1" u="sng" dirty="0" err="1">
                <a:latin typeface="Calibri" panose="020F0502020204030204" pitchFamily="34" charset="0"/>
                <a:cs typeface="Calibri" panose="020F0502020204030204" pitchFamily="34" charset="0"/>
              </a:rPr>
              <a:t>Studierendenwerks</a:t>
            </a:r>
            <a:r>
              <a:rPr lang="en-US" sz="1800" b="1" u="sng" dirty="0">
                <a:latin typeface="Calibri" panose="020F0502020204030204" pitchFamily="34" charset="0"/>
                <a:cs typeface="Calibri" panose="020F0502020204030204" pitchFamily="34" charset="0"/>
              </a:rPr>
              <a:t> </a:t>
            </a:r>
          </a:p>
          <a:p>
            <a:pPr>
              <a:buSzPct val="100000"/>
            </a:pPr>
            <a:endParaRPr lang="de-DE" sz="1800" b="1" dirty="0">
              <a:latin typeface="Calibri" panose="020F0502020204030204" pitchFamily="34" charset="0"/>
              <a:ea typeface="+mj-ea"/>
              <a:cs typeface="Calibri" panose="020F0502020204030204" pitchFamily="34" charset="0"/>
              <a:sym typeface="Helvetica"/>
            </a:endParaRPr>
          </a:p>
          <a:p>
            <a:pPr>
              <a:buSzPct val="100000"/>
            </a:pPr>
            <a:r>
              <a:rPr lang="de-DE" sz="1800" b="1" dirty="0">
                <a:latin typeface="Calibri" panose="020F0502020204030204" pitchFamily="34" charset="0"/>
                <a:ea typeface="+mj-ea"/>
                <a:cs typeface="Calibri" panose="020F0502020204030204" pitchFamily="34" charset="0"/>
                <a:sym typeface="Helvetica"/>
              </a:rPr>
              <a:t>	</a:t>
            </a:r>
            <a:r>
              <a:rPr sz="1800" b="1" dirty="0">
                <a:latin typeface="Calibri" panose="020F0502020204030204" pitchFamily="34" charset="0"/>
                <a:ea typeface="+mj-ea"/>
                <a:cs typeface="Calibri" panose="020F0502020204030204" pitchFamily="34" charset="0"/>
                <a:sym typeface="Helvetica"/>
              </a:rPr>
              <a:t>Triplex-Mensa</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direkt</a:t>
            </a:r>
            <a:r>
              <a:rPr sz="1800" dirty="0">
                <a:latin typeface="Calibri" panose="020F0502020204030204" pitchFamily="34" charset="0"/>
                <a:cs typeface="Calibri" panose="020F0502020204030204" pitchFamily="34" charset="0"/>
              </a:rPr>
              <a:t> am </a:t>
            </a:r>
            <a:r>
              <a:rPr sz="1800" dirty="0" err="1">
                <a:latin typeface="Calibri" panose="020F0502020204030204" pitchFamily="34" charset="0"/>
                <a:cs typeface="Calibri" panose="020F0502020204030204" pitchFamily="34" charset="0"/>
              </a:rPr>
              <a:t>Uniplatz</a:t>
            </a:r>
            <a:r>
              <a:rPr sz="1800" dirty="0">
                <a:latin typeface="Calibri" panose="020F0502020204030204" pitchFamily="34" charset="0"/>
                <a:cs typeface="Calibri" panose="020F0502020204030204" pitchFamily="34" charset="0"/>
              </a:rPr>
              <a:t>)</a:t>
            </a:r>
            <a:endParaRPr lang="de-DE" sz="1800" dirty="0">
              <a:latin typeface="Calibri" panose="020F0502020204030204" pitchFamily="34" charset="0"/>
              <a:cs typeface="Calibri" panose="020F0502020204030204" pitchFamily="34" charset="0"/>
            </a:endParaRPr>
          </a:p>
          <a:p>
            <a:pPr marL="1313392" lvl="4" indent="-285750">
              <a:buFont typeface="Symbol" pitchFamily="2" charset="2"/>
              <a:buChar char="-"/>
            </a:pPr>
            <a:r>
              <a:rPr lang="de-DE" sz="1800" dirty="0">
                <a:latin typeface="Calibri" panose="020F0502020204030204" pitchFamily="34" charset="0"/>
                <a:cs typeface="Calibri" panose="020F0502020204030204" pitchFamily="34" charset="0"/>
              </a:rPr>
              <a:t>Buffet mit Salatbar</a:t>
            </a:r>
          </a:p>
          <a:p>
            <a:pPr marL="1313392" lvl="4" indent="-285750">
              <a:buFont typeface="Symbol" pitchFamily="2" charset="2"/>
              <a:buChar char="-"/>
            </a:pPr>
            <a:r>
              <a:rPr sz="1800" dirty="0" err="1">
                <a:latin typeface="Calibri" panose="020F0502020204030204" pitchFamily="34" charset="0"/>
                <a:cs typeface="Calibri" panose="020F0502020204030204" pitchFamily="34" charset="0"/>
              </a:rPr>
              <a:t>Auswahlessen</a:t>
            </a:r>
            <a:r>
              <a:rPr sz="1800" dirty="0">
                <a:latin typeface="Calibri" panose="020F0502020204030204" pitchFamily="34" charset="0"/>
                <a:cs typeface="Calibri" panose="020F0502020204030204" pitchFamily="34" charset="0"/>
              </a:rPr>
              <a:t> und </a:t>
            </a:r>
            <a:r>
              <a:rPr sz="1800" dirty="0" err="1">
                <a:latin typeface="Calibri" panose="020F0502020204030204" pitchFamily="34" charset="0"/>
                <a:cs typeface="Calibri" panose="020F0502020204030204" pitchFamily="34" charset="0"/>
              </a:rPr>
              <a:t>Tagesmenü</a:t>
            </a:r>
            <a:endParaRPr lang="de-DE" sz="1800" dirty="0">
              <a:latin typeface="Calibri" panose="020F0502020204030204" pitchFamily="34" charset="0"/>
              <a:cs typeface="Calibri" panose="020F0502020204030204" pitchFamily="34" charset="0"/>
            </a:endParaRPr>
          </a:p>
        </p:txBody>
      </p:sp>
      <p:sp>
        <p:nvSpPr>
          <p:cNvPr id="2" name="Foliennummernplatzhalter 1">
            <a:extLst>
              <a:ext uri="{FF2B5EF4-FFF2-40B4-BE49-F238E27FC236}">
                <a16:creationId xmlns:a16="http://schemas.microsoft.com/office/drawing/2014/main" id="{FBCE4A34-A6F6-1747-8446-9AF31411EF7A}"/>
              </a:ext>
            </a:extLst>
          </p:cNvPr>
          <p:cNvSpPr>
            <a:spLocks noGrp="1"/>
          </p:cNvSpPr>
          <p:nvPr>
            <p:ph type="sldNum" sz="quarter" idx="2"/>
          </p:nvPr>
        </p:nvSpPr>
        <p:spPr/>
        <p:txBody>
          <a:bodyPr/>
          <a:lstStyle/>
          <a:p>
            <a:fld id="{86CB4B4D-7CA3-9044-876B-883B54F8677D}" type="slidenum">
              <a:rPr lang="de-DE" smtClean="0"/>
              <a:t>93</a:t>
            </a:fld>
            <a:endParaRPr lang="de-DE"/>
          </a:p>
        </p:txBody>
      </p:sp>
      <p:pic>
        <p:nvPicPr>
          <p:cNvPr id="6" name="Grafik 5" descr="Ein Bild, das Im Haus, Einzelhandelsgeschäft, Kleidung, Handel enthält.&#10;&#10;Automatisch generierte Beschreibung">
            <a:extLst>
              <a:ext uri="{FF2B5EF4-FFF2-40B4-BE49-F238E27FC236}">
                <a16:creationId xmlns:a16="http://schemas.microsoft.com/office/drawing/2014/main" id="{27E6EC70-8591-FF2B-7572-C661A8DBA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89074"/>
            <a:ext cx="8636000" cy="2741930"/>
          </a:xfrm>
          <a:prstGeom prst="rect">
            <a:avLst/>
          </a:prstGeom>
        </p:spPr>
      </p:pic>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tudentenleben in Heidelberg"/>
          <p:cNvSpPr txBox="1">
            <a:spLocks noGrp="1"/>
          </p:cNvSpPr>
          <p:nvPr>
            <p:ph type="title" idx="4294967295"/>
          </p:nvPr>
        </p:nvSpPr>
        <p:spPr>
          <a:xfrm>
            <a:off x="152400" y="355402"/>
            <a:ext cx="7772400" cy="1251921"/>
          </a:xfrm>
          <a:prstGeom prst="rect">
            <a:avLst/>
          </a:prstGeom>
        </p:spPr>
        <p:txBody>
          <a:bodyPr/>
          <a:lstStyle/>
          <a:p>
            <a:r>
              <a:rPr sz="3500" dirty="0">
                <a:latin typeface="Calibri" panose="020F0502020204030204" pitchFamily="34" charset="0"/>
                <a:cs typeface="Calibri" panose="020F0502020204030204" pitchFamily="34" charset="0"/>
              </a:rPr>
              <a:t>Stud</a:t>
            </a:r>
            <a:r>
              <a:rPr lang="de-DE" sz="3500" dirty="0" err="1">
                <a:latin typeface="Calibri" panose="020F0502020204030204" pitchFamily="34" charset="0"/>
                <a:cs typeface="Calibri" panose="020F0502020204030204" pitchFamily="34" charset="0"/>
              </a:rPr>
              <a:t>ierenden</a:t>
            </a:r>
            <a:r>
              <a:rPr sz="3500" dirty="0">
                <a:latin typeface="Calibri" panose="020F0502020204030204" pitchFamily="34" charset="0"/>
                <a:cs typeface="Calibri" panose="020F0502020204030204" pitchFamily="34" charset="0"/>
              </a:rPr>
              <a:t>leben in Heidelberg</a:t>
            </a:r>
            <a:r>
              <a:rPr lang="de-DE" sz="3500" dirty="0">
                <a:latin typeface="Calibri" panose="020F0502020204030204" pitchFamily="34" charset="0"/>
                <a:cs typeface="Calibri" panose="020F0502020204030204" pitchFamily="34" charset="0"/>
              </a:rPr>
              <a:t> I</a:t>
            </a:r>
            <a:endParaRPr sz="3500" dirty="0">
              <a:latin typeface="Calibri" panose="020F0502020204030204" pitchFamily="34" charset="0"/>
              <a:cs typeface="Calibri" panose="020F0502020204030204" pitchFamily="34" charset="0"/>
            </a:endParaRPr>
          </a:p>
        </p:txBody>
      </p:sp>
      <p:sp>
        <p:nvSpPr>
          <p:cNvPr id="413" name="Angebote des Studierendenwerks…"/>
          <p:cNvSpPr txBox="1">
            <a:spLocks noGrp="1"/>
          </p:cNvSpPr>
          <p:nvPr>
            <p:ph type="body" idx="4294967295"/>
          </p:nvPr>
        </p:nvSpPr>
        <p:spPr>
          <a:xfrm>
            <a:off x="279400" y="771627"/>
            <a:ext cx="3939032" cy="5132567"/>
          </a:xfrm>
          <a:prstGeom prst="rect">
            <a:avLst/>
          </a:prstGeom>
        </p:spPr>
        <p:txBody>
          <a:bodyPr lIns="0" tIns="0" rIns="0" bIns="0" anchor="t"/>
          <a:lstStyle/>
          <a:p>
            <a:br>
              <a:rPr lang="de-DE" sz="1800" b="1" u="sng" dirty="0">
                <a:latin typeface="Calibri" panose="020F0502020204030204" pitchFamily="34" charset="0"/>
                <a:cs typeface="Calibri" panose="020F0502020204030204" pitchFamily="34" charset="0"/>
              </a:rPr>
            </a:br>
            <a:r>
              <a:rPr sz="1800" b="1" u="sng" dirty="0" err="1">
                <a:latin typeface="Calibri" panose="020F0502020204030204" pitchFamily="34" charset="0"/>
                <a:cs typeface="Calibri" panose="020F0502020204030204" pitchFamily="34" charset="0"/>
              </a:rPr>
              <a:t>Angebote</a:t>
            </a:r>
            <a:r>
              <a:rPr sz="1800" b="1" u="sng" dirty="0">
                <a:latin typeface="Calibri" panose="020F0502020204030204" pitchFamily="34" charset="0"/>
                <a:cs typeface="Calibri" panose="020F0502020204030204" pitchFamily="34" charset="0"/>
              </a:rPr>
              <a:t> des </a:t>
            </a:r>
            <a:r>
              <a:rPr sz="1800" b="1" u="sng" dirty="0" err="1">
                <a:latin typeface="Calibri" panose="020F0502020204030204" pitchFamily="34" charset="0"/>
                <a:cs typeface="Calibri" panose="020F0502020204030204" pitchFamily="34" charset="0"/>
              </a:rPr>
              <a:t>Studierendenwerks</a:t>
            </a:r>
            <a:r>
              <a:rPr lang="en-US" sz="1800" b="1" u="sng" dirty="0">
                <a:latin typeface="Calibri" panose="020F0502020204030204" pitchFamily="34" charset="0"/>
                <a:cs typeface="Calibri" panose="020F0502020204030204" pitchFamily="34" charset="0"/>
              </a:rPr>
              <a:t> </a:t>
            </a:r>
          </a:p>
          <a:p>
            <a:pPr>
              <a:buSzPct val="100000"/>
              <a:defRPr b="1">
                <a:latin typeface="+mj-lt"/>
                <a:ea typeface="+mj-ea"/>
                <a:cs typeface="+mj-cs"/>
                <a:sym typeface="Helvetica"/>
              </a:defRPr>
            </a:pPr>
            <a:endParaRPr lang="de-DE" sz="1800" dirty="0">
              <a:latin typeface="Calibri" panose="020F0502020204030204" pitchFamily="34" charset="0"/>
              <a:cs typeface="Calibri" panose="020F0502020204030204" pitchFamily="34" charset="0"/>
            </a:endParaRPr>
          </a:p>
          <a:p>
            <a:pPr>
              <a:buSzPct val="100000"/>
              <a:defRPr b="1">
                <a:latin typeface="+mj-lt"/>
                <a:ea typeface="+mj-ea"/>
                <a:cs typeface="+mj-cs"/>
                <a:sym typeface="Helvetica"/>
              </a:defRPr>
            </a:pPr>
            <a:r>
              <a:rPr lang="de-DE" sz="1800" dirty="0">
                <a:latin typeface="Calibri" panose="020F0502020204030204" pitchFamily="34" charset="0"/>
                <a:cs typeface="Calibri" panose="020F0502020204030204" pitchFamily="34" charset="0"/>
              </a:rPr>
              <a:t>Marstallcafé</a:t>
            </a:r>
          </a:p>
          <a:p>
            <a:pPr marL="666750" lvl="1" indent="-285750">
              <a:buFont typeface="Symbol" pitchFamily="2" charset="2"/>
              <a:buChar char="-"/>
            </a:pPr>
            <a:r>
              <a:rPr lang="de-DE" sz="1800" dirty="0">
                <a:latin typeface="Calibri" panose="020F0502020204030204" pitchFamily="34" charset="0"/>
                <a:cs typeface="Calibri" panose="020F0502020204030204" pitchFamily="34" charset="0"/>
              </a:rPr>
              <a:t>Kaffee, Snacks, Zimtschnecken und Flammkuchen</a:t>
            </a:r>
          </a:p>
          <a:p>
            <a:pPr marL="666750" lvl="1" indent="-285750">
              <a:buFont typeface="Symbol" pitchFamily="2" charset="2"/>
              <a:buChar char="-"/>
            </a:pPr>
            <a:r>
              <a:rPr lang="de-DE" sz="1800" dirty="0">
                <a:latin typeface="Calibri" panose="020F0502020204030204" pitchFamily="34" charset="0"/>
                <a:cs typeface="Calibri" panose="020F0502020204030204" pitchFamily="34" charset="0"/>
              </a:rPr>
              <a:t>Fußballübertragungen in </a:t>
            </a:r>
            <a:r>
              <a:rPr lang="de-DE" sz="1800" dirty="0" err="1">
                <a:latin typeface="Calibri" panose="020F0502020204030204" pitchFamily="34" charset="0"/>
                <a:cs typeface="Calibri" panose="020F0502020204030204" pitchFamily="34" charset="0"/>
              </a:rPr>
              <a:t>Full</a:t>
            </a:r>
            <a:r>
              <a:rPr lang="de-DE" sz="1800" dirty="0">
                <a:latin typeface="Calibri" panose="020F0502020204030204" pitchFamily="34" charset="0"/>
                <a:cs typeface="Calibri" panose="020F0502020204030204" pitchFamily="34" charset="0"/>
              </a:rPr>
              <a:t> HD</a:t>
            </a:r>
          </a:p>
          <a:p>
            <a:pPr marL="666750" lvl="1" indent="-285750">
              <a:buFont typeface="Symbol" pitchFamily="2" charset="2"/>
              <a:buChar char="-"/>
            </a:pPr>
            <a:r>
              <a:rPr lang="de-DE" sz="1800" dirty="0">
                <a:latin typeface="Calibri" panose="020F0502020204030204" pitchFamily="34" charset="0"/>
                <a:cs typeface="Calibri" panose="020F0502020204030204" pitchFamily="34" charset="0"/>
              </a:rPr>
              <a:t>jeden Montag um 20:00 Uhr: </a:t>
            </a:r>
            <a:r>
              <a:rPr lang="de-DE" sz="1800" dirty="0" err="1">
                <a:latin typeface="Calibri" panose="020F0502020204030204" pitchFamily="34" charset="0"/>
                <a:cs typeface="Calibri" panose="020F0502020204030204" pitchFamily="34" charset="0"/>
              </a:rPr>
              <a:t>KinoCafé</a:t>
            </a:r>
            <a:endParaRPr lang="de-DE" sz="1800" dirty="0">
              <a:latin typeface="Calibri" panose="020F0502020204030204" pitchFamily="34" charset="0"/>
              <a:cs typeface="Calibri" panose="020F0502020204030204" pitchFamily="34" charset="0"/>
            </a:endParaRPr>
          </a:p>
          <a:p>
            <a:pPr marL="666750" lvl="1" indent="-285750">
              <a:buFont typeface="Symbol" pitchFamily="2" charset="2"/>
              <a:buChar char="-"/>
            </a:pPr>
            <a:r>
              <a:rPr lang="de-DE" sz="1800" dirty="0">
                <a:latin typeface="Calibri" panose="020F0502020204030204" pitchFamily="34" charset="0"/>
                <a:cs typeface="Calibri" panose="020F0502020204030204" pitchFamily="34" charset="0"/>
              </a:rPr>
              <a:t>jeden Sonntag um 20:15 Uhr: </a:t>
            </a:r>
            <a:r>
              <a:rPr lang="de-DE" sz="1800" dirty="0" err="1">
                <a:latin typeface="Calibri" panose="020F0502020204030204" pitchFamily="34" charset="0"/>
                <a:cs typeface="Calibri" panose="020F0502020204030204" pitchFamily="34" charset="0"/>
              </a:rPr>
              <a:t>TatortCafé</a:t>
            </a:r>
            <a:endParaRPr lang="de-DE" sz="1800" dirty="0">
              <a:latin typeface="Calibri" panose="020F0502020204030204" pitchFamily="34" charset="0"/>
              <a:cs typeface="Calibri" panose="020F0502020204030204" pitchFamily="34" charset="0"/>
            </a:endParaRPr>
          </a:p>
          <a:p>
            <a:pPr marL="666750" lvl="1" indent="-285750">
              <a:buFont typeface="Symbol" pitchFamily="2" charset="2"/>
              <a:buChar char="-"/>
            </a:pPr>
            <a:r>
              <a:rPr lang="de-DE" sz="1800" dirty="0">
                <a:latin typeface="Calibri" panose="020F0502020204030204" pitchFamily="34" charset="0"/>
                <a:cs typeface="Calibri" panose="020F0502020204030204" pitchFamily="34" charset="0"/>
              </a:rPr>
              <a:t>jeden Donnerstag im Semester um 20:00 Uhr: Live Bühne</a:t>
            </a:r>
          </a:p>
          <a:p>
            <a:pPr marL="666750" lvl="1" indent="-285750">
              <a:buFont typeface="Symbol" pitchFamily="2" charset="2"/>
              <a:buChar char="-"/>
            </a:pPr>
            <a:r>
              <a:rPr lang="de-DE" sz="1800" dirty="0"/>
              <a:t>Location für </a:t>
            </a:r>
            <a:r>
              <a:rPr lang="de-DE" sz="1800" dirty="0" err="1"/>
              <a:t>Parties</a:t>
            </a:r>
            <a:r>
              <a:rPr lang="de-DE" sz="1800" dirty="0"/>
              <a:t>, Karaoke-Abende und mehr</a:t>
            </a:r>
          </a:p>
          <a:p>
            <a:pPr>
              <a:buSzPct val="100000"/>
              <a:defRPr b="1">
                <a:latin typeface="+mj-lt"/>
                <a:ea typeface="+mj-ea"/>
                <a:cs typeface="+mj-cs"/>
                <a:sym typeface="Helvetica"/>
              </a:defRPr>
            </a:pPr>
            <a:r>
              <a:rPr lang="de-DE" sz="1800" dirty="0">
                <a:latin typeface="Calibri" panose="020F0502020204030204" pitchFamily="34" charset="0"/>
                <a:cs typeface="Calibri" panose="020F0502020204030204" pitchFamily="34" charset="0"/>
              </a:rPr>
              <a:t>Lesecafé</a:t>
            </a:r>
          </a:p>
          <a:p>
            <a:pPr marL="666750" lvl="1" indent="-285750">
              <a:buFont typeface="Symbol" pitchFamily="2" charset="2"/>
              <a:buChar char="-"/>
            </a:pPr>
            <a:r>
              <a:rPr lang="de-DE" sz="1800" dirty="0">
                <a:latin typeface="Calibri" panose="020F0502020204030204" pitchFamily="34" charset="0"/>
                <a:cs typeface="Calibri" panose="020F0502020204030204" pitchFamily="34" charset="0"/>
              </a:rPr>
              <a:t>Ruhige Rückzugsmöglichkeit über dem Marstallcafé</a:t>
            </a:r>
            <a:endParaRPr lang="de-DE" sz="1800" i="1" dirty="0">
              <a:latin typeface="Calibri" panose="020F0502020204030204" pitchFamily="34" charset="0"/>
              <a:ea typeface="+mj-ea"/>
              <a:cs typeface="Calibri" panose="020F0502020204030204" pitchFamily="34" charset="0"/>
            </a:endParaRPr>
          </a:p>
        </p:txBody>
      </p:sp>
      <p:sp>
        <p:nvSpPr>
          <p:cNvPr id="2" name="Foliennummernplatzhalter 1">
            <a:extLst>
              <a:ext uri="{FF2B5EF4-FFF2-40B4-BE49-F238E27FC236}">
                <a16:creationId xmlns:a16="http://schemas.microsoft.com/office/drawing/2014/main" id="{FBCE4A34-A6F6-1747-8446-9AF31411EF7A}"/>
              </a:ext>
            </a:extLst>
          </p:cNvPr>
          <p:cNvSpPr>
            <a:spLocks noGrp="1"/>
          </p:cNvSpPr>
          <p:nvPr>
            <p:ph type="sldNum" sz="quarter" idx="2"/>
          </p:nvPr>
        </p:nvSpPr>
        <p:spPr/>
        <p:txBody>
          <a:bodyPr/>
          <a:lstStyle/>
          <a:p>
            <a:fld id="{86CB4B4D-7CA3-9044-876B-883B54F8677D}" type="slidenum">
              <a:rPr lang="de-DE" smtClean="0"/>
              <a:t>94</a:t>
            </a:fld>
            <a:endParaRPr lang="de-DE"/>
          </a:p>
        </p:txBody>
      </p:sp>
      <p:pic>
        <p:nvPicPr>
          <p:cNvPr id="4" name="Grafik 3" descr="Ein Bild, das Szene, Text, Mobiliar, Stuhl enthält.&#10;&#10;Automatisch generierte Beschreibung">
            <a:extLst>
              <a:ext uri="{FF2B5EF4-FFF2-40B4-BE49-F238E27FC236}">
                <a16:creationId xmlns:a16="http://schemas.microsoft.com/office/drawing/2014/main" id="{BF5AE841-D55D-F6A0-45AC-0F6B892962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569" y="1739410"/>
            <a:ext cx="4002725" cy="2998180"/>
          </a:xfrm>
          <a:prstGeom prst="rect">
            <a:avLst/>
          </a:prstGeom>
        </p:spPr>
      </p:pic>
    </p:spTree>
    <p:extLst>
      <p:ext uri="{BB962C8B-B14F-4D97-AF65-F5344CB8AC3E}">
        <p14:creationId xmlns:p14="http://schemas.microsoft.com/office/powerpoint/2010/main" val="3129892547"/>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tudentenleben in Heidelberg II"/>
          <p:cNvSpPr txBox="1">
            <a:spLocks noGrp="1"/>
          </p:cNvSpPr>
          <p:nvPr>
            <p:ph type="title" idx="4294967295"/>
          </p:nvPr>
        </p:nvSpPr>
        <p:spPr>
          <a:xfrm>
            <a:off x="54956" y="385237"/>
            <a:ext cx="7772400" cy="1251921"/>
          </a:xfrm>
          <a:prstGeom prst="rect">
            <a:avLst/>
          </a:prstGeom>
        </p:spPr>
        <p:txBody>
          <a:bodyPr/>
          <a:lstStyle/>
          <a:p>
            <a:r>
              <a:rPr sz="3500" dirty="0">
                <a:latin typeface="Calibri" panose="020F0502020204030204" pitchFamily="34" charset="0"/>
                <a:cs typeface="Calibri" panose="020F0502020204030204" pitchFamily="34" charset="0"/>
              </a:rPr>
              <a:t>Stud</a:t>
            </a:r>
            <a:r>
              <a:rPr lang="de-DE" sz="3500" dirty="0" err="1">
                <a:latin typeface="Calibri" panose="020F0502020204030204" pitchFamily="34" charset="0"/>
                <a:cs typeface="Calibri" panose="020F0502020204030204" pitchFamily="34" charset="0"/>
              </a:rPr>
              <a:t>ierenden</a:t>
            </a:r>
            <a:r>
              <a:rPr sz="3500" dirty="0">
                <a:latin typeface="Calibri" panose="020F0502020204030204" pitchFamily="34" charset="0"/>
                <a:cs typeface="Calibri" panose="020F0502020204030204" pitchFamily="34" charset="0"/>
              </a:rPr>
              <a:t>leben in Heidelberg II</a:t>
            </a:r>
          </a:p>
        </p:txBody>
      </p:sp>
      <p:sp>
        <p:nvSpPr>
          <p:cNvPr id="417" name="Hochschulsport…"/>
          <p:cNvSpPr txBox="1">
            <a:spLocks noGrp="1"/>
          </p:cNvSpPr>
          <p:nvPr>
            <p:ph type="body" idx="4294967295"/>
          </p:nvPr>
        </p:nvSpPr>
        <p:spPr>
          <a:xfrm>
            <a:off x="431800" y="1098199"/>
            <a:ext cx="7772400" cy="4871289"/>
          </a:xfrm>
          <a:prstGeom prst="rect">
            <a:avLst/>
          </a:prstGeom>
        </p:spPr>
        <p:txBody>
          <a:bodyPr lIns="0" tIns="0" rIns="0" bIns="0" anchor="t"/>
          <a:lstStyle/>
          <a:p>
            <a:pPr>
              <a:defRPr b="1">
                <a:latin typeface="+mj-lt"/>
                <a:ea typeface="+mj-ea"/>
                <a:cs typeface="+mj-cs"/>
                <a:sym typeface="Helvetica"/>
              </a:defRPr>
            </a:pPr>
            <a:r>
              <a:rPr sz="1800" u="sng" dirty="0" err="1">
                <a:latin typeface="Calibri" panose="020F0502020204030204" pitchFamily="34" charset="0"/>
                <a:ea typeface="Calibri" panose="020F0502020204030204" pitchFamily="34" charset="0"/>
                <a:cs typeface="Calibri" panose="020F0502020204030204" pitchFamily="34" charset="0"/>
              </a:rPr>
              <a:t>Hochschulsport</a:t>
            </a:r>
            <a:br>
              <a:rPr lang="de-DE" sz="1800" u="sng" dirty="0">
                <a:latin typeface="Calibri" panose="020F0502020204030204" pitchFamily="34" charset="0"/>
                <a:ea typeface="Calibri" panose="020F0502020204030204" pitchFamily="34" charset="0"/>
                <a:cs typeface="Calibri" panose="020F0502020204030204" pitchFamily="34" charset="0"/>
              </a:rPr>
            </a:br>
            <a:endParaRPr sz="1800" u="sng" dirty="0">
              <a:latin typeface="Calibri" panose="020F0502020204030204" pitchFamily="34" charset="0"/>
              <a:ea typeface="Calibri" panose="020F0502020204030204" pitchFamily="34" charset="0"/>
              <a:cs typeface="Calibri" panose="020F0502020204030204" pitchFamily="34" charset="0"/>
              <a:sym typeface="Calibri"/>
            </a:endParaRPr>
          </a:p>
          <a:p>
            <a:pPr marL="200025" indent="-200025">
              <a:buSzPct val="100000"/>
              <a:buChar char="•"/>
              <a:defRPr b="1">
                <a:latin typeface="+mj-lt"/>
                <a:ea typeface="+mj-ea"/>
                <a:cs typeface="+mj-cs"/>
                <a:sym typeface="Helvetica"/>
              </a:defRPr>
            </a:pPr>
            <a:r>
              <a:rPr b="0" dirty="0" err="1">
                <a:latin typeface="Calibri" panose="020F0502020204030204" pitchFamily="34" charset="0"/>
                <a:ea typeface="Calibri" panose="020F0502020204030204" pitchFamily="34" charset="0"/>
                <a:cs typeface="Calibri" panose="020F0502020204030204" pitchFamily="34" charset="0"/>
                <a:sym typeface="Calibri"/>
              </a:rPr>
              <a:t>Angebot</a:t>
            </a:r>
            <a:r>
              <a:rPr b="0" dirty="0">
                <a:latin typeface="Calibri" panose="020F0502020204030204" pitchFamily="34" charset="0"/>
                <a:ea typeface="Calibri" panose="020F0502020204030204" pitchFamily="34" charset="0"/>
                <a:cs typeface="Calibri" panose="020F0502020204030204" pitchFamily="34" charset="0"/>
                <a:sym typeface="Calibri"/>
              </a:rPr>
              <a:t> für </a:t>
            </a:r>
            <a:r>
              <a:rPr b="0" dirty="0" err="1">
                <a:latin typeface="Calibri" panose="020F0502020204030204" pitchFamily="34" charset="0"/>
                <a:ea typeface="Calibri" panose="020F0502020204030204" pitchFamily="34" charset="0"/>
                <a:cs typeface="Calibri" panose="020F0502020204030204" pitchFamily="34" charset="0"/>
                <a:sym typeface="Calibri"/>
              </a:rPr>
              <a:t>Studierende</a:t>
            </a:r>
            <a:r>
              <a:rPr b="0" dirty="0">
                <a:latin typeface="Calibri" panose="020F0502020204030204" pitchFamily="34" charset="0"/>
                <a:ea typeface="Calibri" panose="020F0502020204030204" pitchFamily="34" charset="0"/>
                <a:cs typeface="Calibri" panose="020F0502020204030204" pitchFamily="34" charset="0"/>
                <a:sym typeface="Calibri"/>
              </a:rPr>
              <a:t> und </a:t>
            </a:r>
            <a:r>
              <a:rPr b="0" dirty="0" err="1">
                <a:latin typeface="Calibri" panose="020F0502020204030204" pitchFamily="34" charset="0"/>
                <a:ea typeface="Calibri" panose="020F0502020204030204" pitchFamily="34" charset="0"/>
                <a:cs typeface="Calibri" panose="020F0502020204030204" pitchFamily="34" charset="0"/>
                <a:sym typeface="Calibri"/>
              </a:rPr>
              <a:t>Bedienstete</a:t>
            </a:r>
            <a:r>
              <a:rPr b="0" dirty="0">
                <a:latin typeface="Calibri" panose="020F0502020204030204" pitchFamily="34" charset="0"/>
                <a:ea typeface="Calibri" panose="020F0502020204030204" pitchFamily="34" charset="0"/>
                <a:cs typeface="Calibri" panose="020F0502020204030204" pitchFamily="34" charset="0"/>
                <a:sym typeface="Calibri"/>
              </a:rPr>
              <a:t> der Universität Heidelberg</a:t>
            </a:r>
            <a:endParaRPr b="0" dirty="0">
              <a:latin typeface="Calibri" panose="020F0502020204030204" pitchFamily="34" charset="0"/>
              <a:ea typeface="Calibri" panose="020F0502020204030204" pitchFamily="34" charset="0"/>
              <a:cs typeface="Calibri" panose="020F0502020204030204" pitchFamily="34" charset="0"/>
            </a:endParaRPr>
          </a:p>
          <a:p>
            <a:pPr marL="200025" indent="-200025">
              <a:buSzPct val="100000"/>
              <a:buChar char="•"/>
              <a:defRPr b="1">
                <a:latin typeface="+mj-lt"/>
                <a:ea typeface="+mj-ea"/>
                <a:cs typeface="+mj-cs"/>
                <a:sym typeface="Helvetica"/>
              </a:defRPr>
            </a:pPr>
            <a:r>
              <a:rPr lang="de-DE" dirty="0">
                <a:latin typeface="Calibri" panose="020F0502020204030204" pitchFamily="34" charset="0"/>
                <a:ea typeface="Calibri" panose="020F0502020204030204" pitchFamily="34" charset="0"/>
                <a:cs typeface="Calibri" panose="020F0502020204030204" pitchFamily="34" charset="0"/>
              </a:rPr>
              <a:t>Anmeldung am Sonntag, den 14.04.2024</a:t>
            </a:r>
          </a:p>
          <a:p>
            <a:pPr>
              <a:buSzPct val="100000"/>
              <a:defRPr b="1">
                <a:latin typeface="+mj-lt"/>
                <a:ea typeface="+mj-ea"/>
                <a:cs typeface="+mj-cs"/>
                <a:sym typeface="Helvetica"/>
              </a:defRPr>
            </a:pPr>
            <a:endParaRPr lang="de-DE" dirty="0">
              <a:latin typeface="Calibri" panose="020F0502020204030204" pitchFamily="34" charset="0"/>
              <a:ea typeface="Calibri" panose="020F0502020204030204" pitchFamily="34" charset="0"/>
              <a:cs typeface="Calibri" panose="020F0502020204030204" pitchFamily="34" charset="0"/>
            </a:endParaRPr>
          </a:p>
          <a:p>
            <a:pPr marL="200025" indent="-200025">
              <a:buSzPct val="100000"/>
              <a:buChar char="•"/>
              <a:defRPr b="1">
                <a:latin typeface="+mj-lt"/>
                <a:ea typeface="+mj-ea"/>
                <a:cs typeface="+mj-cs"/>
                <a:sym typeface="Helvetica"/>
              </a:defRPr>
            </a:pPr>
            <a:r>
              <a:rPr b="0" dirty="0" err="1">
                <a:latin typeface="Calibri" panose="020F0502020204030204" pitchFamily="34" charset="0"/>
                <a:ea typeface="Calibri" panose="020F0502020204030204" pitchFamily="34" charset="0"/>
                <a:cs typeface="Calibri" panose="020F0502020204030204" pitchFamily="34" charset="0"/>
                <a:sym typeface="Calibri"/>
              </a:rPr>
              <a:t>breites</a:t>
            </a:r>
            <a:r>
              <a:rPr b="0" dirty="0">
                <a:latin typeface="Calibri" panose="020F0502020204030204" pitchFamily="34" charset="0"/>
                <a:ea typeface="Calibri" panose="020F0502020204030204" pitchFamily="34" charset="0"/>
                <a:cs typeface="Calibri" panose="020F0502020204030204" pitchFamily="34" charset="0"/>
                <a:sym typeface="Calibri"/>
              </a:rPr>
              <a:t> </a:t>
            </a:r>
            <a:r>
              <a:rPr b="0" dirty="0" err="1">
                <a:latin typeface="Calibri" panose="020F0502020204030204" pitchFamily="34" charset="0"/>
                <a:ea typeface="Calibri" panose="020F0502020204030204" pitchFamily="34" charset="0"/>
                <a:cs typeface="Calibri" panose="020F0502020204030204" pitchFamily="34" charset="0"/>
                <a:sym typeface="Calibri"/>
              </a:rPr>
              <a:t>Sportangebot</a:t>
            </a:r>
            <a:r>
              <a:rPr b="0" dirty="0">
                <a:latin typeface="Calibri" panose="020F0502020204030204" pitchFamily="34" charset="0"/>
                <a:ea typeface="Calibri" panose="020F0502020204030204" pitchFamily="34" charset="0"/>
                <a:cs typeface="Calibri" panose="020F0502020204030204" pitchFamily="34" charset="0"/>
                <a:sym typeface="Calibri"/>
              </a:rPr>
              <a:t>:</a:t>
            </a:r>
            <a:endParaRPr lang="de-DE" b="0" dirty="0">
              <a:latin typeface="Calibri" panose="020F0502020204030204" pitchFamily="34" charset="0"/>
              <a:ea typeface="Calibri" panose="020F0502020204030204" pitchFamily="34" charset="0"/>
              <a:cs typeface="Calibri" panose="020F0502020204030204" pitchFamily="34" charset="0"/>
            </a:endParaRPr>
          </a:p>
          <a:p>
            <a:pPr marL="666750" lvl="1" indent="-285750">
              <a:buFont typeface="Symbol" pitchFamily="2" charset="2"/>
              <a:buChar char="-"/>
              <a:defRPr b="1">
                <a:latin typeface="+mj-lt"/>
                <a:ea typeface="+mj-ea"/>
                <a:cs typeface="+mj-cs"/>
                <a:sym typeface="Helvetica"/>
              </a:defRPr>
            </a:pPr>
            <a:r>
              <a:rPr b="0" dirty="0" err="1">
                <a:latin typeface="Calibri" panose="020F0502020204030204" pitchFamily="34" charset="0"/>
                <a:ea typeface="Calibri" panose="020F0502020204030204" pitchFamily="34" charset="0"/>
                <a:cs typeface="Calibri" panose="020F0502020204030204" pitchFamily="34" charset="0"/>
                <a:sym typeface="Calibri"/>
              </a:rPr>
              <a:t>Kampfsport</a:t>
            </a:r>
            <a:endParaRPr b="0" dirty="0">
              <a:latin typeface="Calibri" panose="020F0502020204030204" pitchFamily="34" charset="0"/>
              <a:ea typeface="Calibri" panose="020F0502020204030204" pitchFamily="34" charset="0"/>
              <a:cs typeface="Calibri" panose="020F0502020204030204" pitchFamily="34" charset="0"/>
              <a:sym typeface="Calibri"/>
            </a:endParaRPr>
          </a:p>
          <a:p>
            <a:pPr marL="666750" lvl="1" indent="-285750">
              <a:buFont typeface="Symbol" pitchFamily="2" charset="2"/>
              <a:buChar char="-"/>
              <a:defRPr b="1">
                <a:latin typeface="+mj-lt"/>
                <a:ea typeface="+mj-ea"/>
                <a:cs typeface="+mj-cs"/>
                <a:sym typeface="Helvetica"/>
              </a:defRPr>
            </a:pPr>
            <a:r>
              <a:rPr b="0" dirty="0">
                <a:latin typeface="Calibri" panose="020F0502020204030204" pitchFamily="34" charset="0"/>
                <a:ea typeface="Calibri" panose="020F0502020204030204" pitchFamily="34" charset="0"/>
                <a:cs typeface="Calibri" panose="020F0502020204030204" pitchFamily="34" charset="0"/>
                <a:sym typeface="Calibri"/>
              </a:rPr>
              <a:t>Fitness</a:t>
            </a:r>
          </a:p>
          <a:p>
            <a:pPr marL="666750" lvl="1" indent="-285750">
              <a:buFont typeface="Symbol" pitchFamily="2" charset="2"/>
              <a:buChar char="-"/>
              <a:defRPr b="1">
                <a:latin typeface="+mj-lt"/>
                <a:ea typeface="+mj-ea"/>
                <a:cs typeface="+mj-cs"/>
                <a:sym typeface="Helvetica"/>
              </a:defRPr>
            </a:pPr>
            <a:r>
              <a:rPr b="0" dirty="0" err="1">
                <a:latin typeface="Calibri" panose="020F0502020204030204" pitchFamily="34" charset="0"/>
                <a:ea typeface="Calibri" panose="020F0502020204030204" pitchFamily="34" charset="0"/>
                <a:cs typeface="Calibri" panose="020F0502020204030204" pitchFamily="34" charset="0"/>
                <a:sym typeface="Calibri"/>
              </a:rPr>
              <a:t>Kraftstudio</a:t>
            </a:r>
            <a:endParaRPr b="0" dirty="0">
              <a:latin typeface="Calibri" panose="020F0502020204030204" pitchFamily="34" charset="0"/>
              <a:ea typeface="Calibri" panose="020F0502020204030204" pitchFamily="34" charset="0"/>
              <a:cs typeface="Calibri" panose="020F0502020204030204" pitchFamily="34" charset="0"/>
              <a:sym typeface="Calibri"/>
            </a:endParaRPr>
          </a:p>
          <a:p>
            <a:pPr marL="666750" lvl="1" indent="-285750">
              <a:buFont typeface="Symbol" pitchFamily="2" charset="2"/>
              <a:buChar char="-"/>
              <a:defRPr b="1">
                <a:latin typeface="+mj-lt"/>
                <a:ea typeface="+mj-ea"/>
                <a:cs typeface="+mj-cs"/>
                <a:sym typeface="Helvetica"/>
              </a:defRPr>
            </a:pPr>
            <a:r>
              <a:rPr lang="de-DE" b="0" dirty="0">
                <a:latin typeface="Calibri" panose="020F0502020204030204" pitchFamily="34" charset="0"/>
                <a:ea typeface="Calibri" panose="020F0502020204030204" pitchFamily="34" charset="0"/>
                <a:cs typeface="Calibri" panose="020F0502020204030204" pitchFamily="34" charset="0"/>
                <a:sym typeface="Calibri"/>
              </a:rPr>
              <a:t>Körper und Geist</a:t>
            </a:r>
            <a:endParaRPr lang="de-DE" b="0" dirty="0">
              <a:latin typeface="Calibri" panose="020F0502020204030204" pitchFamily="34" charset="0"/>
              <a:ea typeface="Calibri" panose="020F0502020204030204" pitchFamily="34" charset="0"/>
              <a:cs typeface="Calibri" panose="020F0502020204030204" pitchFamily="34" charset="0"/>
            </a:endParaRPr>
          </a:p>
          <a:p>
            <a:pPr marL="666750" lvl="1" indent="-285750">
              <a:buFont typeface="Symbol" pitchFamily="2" charset="2"/>
              <a:buChar char="-"/>
              <a:defRPr b="1">
                <a:latin typeface="+mj-lt"/>
                <a:ea typeface="+mj-ea"/>
                <a:cs typeface="+mj-cs"/>
                <a:sym typeface="Helvetica"/>
              </a:defRPr>
            </a:pPr>
            <a:r>
              <a:rPr lang="de-DE" b="0" dirty="0">
                <a:latin typeface="Calibri" panose="020F0502020204030204" pitchFamily="34" charset="0"/>
                <a:ea typeface="Calibri" panose="020F0502020204030204" pitchFamily="34" charset="0"/>
                <a:cs typeface="Calibri" panose="020F0502020204030204" pitchFamily="34" charset="0"/>
                <a:sym typeface="Calibri"/>
              </a:rPr>
              <a:t>Reiten</a:t>
            </a:r>
          </a:p>
          <a:p>
            <a:pPr marL="666750" lvl="1" indent="-285750">
              <a:buFont typeface="Symbol" pitchFamily="2" charset="2"/>
              <a:buChar char="-"/>
              <a:defRPr b="1">
                <a:latin typeface="+mj-lt"/>
                <a:ea typeface="+mj-ea"/>
                <a:cs typeface="+mj-cs"/>
                <a:sym typeface="Helvetica"/>
              </a:defRPr>
            </a:pPr>
            <a:r>
              <a:rPr b="0" dirty="0">
                <a:latin typeface="Calibri" panose="020F0502020204030204" pitchFamily="34" charset="0"/>
                <a:ea typeface="Calibri" panose="020F0502020204030204" pitchFamily="34" charset="0"/>
                <a:cs typeface="Calibri" panose="020F0502020204030204" pitchFamily="34" charset="0"/>
                <a:sym typeface="Calibri"/>
              </a:rPr>
              <a:t>Outdoor</a:t>
            </a:r>
          </a:p>
          <a:p>
            <a:pPr marL="666750" lvl="1" indent="-285750">
              <a:buFont typeface="Symbol" pitchFamily="2" charset="2"/>
              <a:buChar char="-"/>
              <a:defRPr b="1">
                <a:latin typeface="+mj-lt"/>
                <a:ea typeface="+mj-ea"/>
                <a:cs typeface="+mj-cs"/>
                <a:sym typeface="Helvetica"/>
              </a:defRPr>
            </a:pPr>
            <a:r>
              <a:rPr b="0" dirty="0" err="1">
                <a:latin typeface="Calibri" panose="020F0502020204030204" pitchFamily="34" charset="0"/>
                <a:ea typeface="Calibri" panose="020F0502020204030204" pitchFamily="34" charset="0"/>
                <a:cs typeface="Calibri" panose="020F0502020204030204" pitchFamily="34" charset="0"/>
                <a:sym typeface="Calibri"/>
              </a:rPr>
              <a:t>Spiele</a:t>
            </a:r>
            <a:endParaRPr b="0" dirty="0">
              <a:latin typeface="Calibri" panose="020F0502020204030204" pitchFamily="34" charset="0"/>
              <a:ea typeface="Calibri" panose="020F0502020204030204" pitchFamily="34" charset="0"/>
              <a:cs typeface="Calibri" panose="020F0502020204030204" pitchFamily="34" charset="0"/>
              <a:sym typeface="Calibri"/>
            </a:endParaRPr>
          </a:p>
          <a:p>
            <a:pPr marL="666750" lvl="1" indent="-285750">
              <a:buFont typeface="Symbol" pitchFamily="2" charset="2"/>
              <a:buChar char="-"/>
              <a:defRPr b="1">
                <a:latin typeface="+mj-lt"/>
                <a:ea typeface="+mj-ea"/>
                <a:cs typeface="+mj-cs"/>
                <a:sym typeface="Helvetica"/>
              </a:defRPr>
            </a:pPr>
            <a:r>
              <a:rPr b="0" dirty="0" err="1">
                <a:latin typeface="Calibri" panose="020F0502020204030204" pitchFamily="34" charset="0"/>
                <a:ea typeface="Calibri" panose="020F0502020204030204" pitchFamily="34" charset="0"/>
                <a:cs typeface="Calibri" panose="020F0502020204030204" pitchFamily="34" charset="0"/>
                <a:sym typeface="Calibri"/>
              </a:rPr>
              <a:t>Tanzen</a:t>
            </a:r>
            <a:endParaRPr b="0" dirty="0">
              <a:latin typeface="Calibri" panose="020F0502020204030204" pitchFamily="34" charset="0"/>
              <a:ea typeface="Calibri" panose="020F0502020204030204" pitchFamily="34" charset="0"/>
              <a:cs typeface="Calibri" panose="020F0502020204030204" pitchFamily="34" charset="0"/>
              <a:sym typeface="Calibri"/>
            </a:endParaRPr>
          </a:p>
          <a:p>
            <a:pPr marL="666750" lvl="1" indent="-285750">
              <a:buFont typeface="Symbol" pitchFamily="2" charset="2"/>
              <a:buChar char="-"/>
              <a:defRPr b="1">
                <a:latin typeface="+mj-lt"/>
                <a:ea typeface="+mj-ea"/>
                <a:cs typeface="+mj-cs"/>
                <a:sym typeface="Helvetica"/>
              </a:defRPr>
            </a:pPr>
            <a:r>
              <a:rPr b="0" dirty="0" err="1">
                <a:latin typeface="Calibri" panose="020F0502020204030204" pitchFamily="34" charset="0"/>
                <a:ea typeface="Calibri" panose="020F0502020204030204" pitchFamily="34" charset="0"/>
                <a:cs typeface="Calibri" panose="020F0502020204030204" pitchFamily="34" charset="0"/>
                <a:sym typeface="Calibri"/>
              </a:rPr>
              <a:t>Wassersport</a:t>
            </a:r>
            <a:endParaRPr b="0" dirty="0">
              <a:latin typeface="Calibri" panose="020F0502020204030204" pitchFamily="34" charset="0"/>
              <a:ea typeface="Calibri" panose="020F0502020204030204" pitchFamily="34" charset="0"/>
              <a:cs typeface="Calibri" panose="020F0502020204030204" pitchFamily="34" charset="0"/>
              <a:sym typeface="Calibri"/>
            </a:endParaRPr>
          </a:p>
          <a:p>
            <a:pPr marL="666750" lvl="1" indent="-285750">
              <a:buFont typeface="Symbol" pitchFamily="2" charset="2"/>
              <a:buChar char="-"/>
              <a:defRPr b="1">
                <a:latin typeface="+mj-lt"/>
                <a:ea typeface="+mj-ea"/>
                <a:cs typeface="+mj-cs"/>
                <a:sym typeface="Helvetica"/>
              </a:defRPr>
            </a:pPr>
            <a:r>
              <a:rPr b="0" dirty="0" err="1">
                <a:latin typeface="Calibri" panose="020F0502020204030204" pitchFamily="34" charset="0"/>
                <a:ea typeface="Calibri" panose="020F0502020204030204" pitchFamily="34" charset="0"/>
                <a:cs typeface="Calibri" panose="020F0502020204030204" pitchFamily="34" charset="0"/>
                <a:sym typeface="Calibri"/>
              </a:rPr>
              <a:t>Wintersport</a:t>
            </a:r>
            <a:endParaRPr lang="de-DE" dirty="0">
              <a:latin typeface="Calibri" panose="020F0502020204030204" pitchFamily="34" charset="0"/>
              <a:ea typeface="Calibri" panose="020F0502020204030204" pitchFamily="34" charset="0"/>
              <a:cs typeface="Calibri" panose="020F0502020204030204" pitchFamily="34" charset="0"/>
            </a:endParaRPr>
          </a:p>
          <a:p>
            <a:pPr marL="666750" lvl="1" indent="-285750">
              <a:buFont typeface="Symbol" pitchFamily="2" charset="2"/>
              <a:buChar char="-"/>
              <a:defRPr b="1">
                <a:latin typeface="+mj-lt"/>
                <a:ea typeface="+mj-ea"/>
                <a:cs typeface="+mj-cs"/>
                <a:sym typeface="Helvetica"/>
              </a:defRPr>
            </a:pPr>
            <a:r>
              <a:rPr lang="de-DE" b="0" dirty="0">
                <a:latin typeface="Calibri" panose="020F0502020204030204" pitchFamily="34" charset="0"/>
                <a:ea typeface="Calibri" panose="020F0502020204030204" pitchFamily="34" charset="0"/>
                <a:cs typeface="Calibri" panose="020F0502020204030204" pitchFamily="34" charset="0"/>
                <a:sym typeface="Calibri"/>
              </a:rPr>
              <a:t>und noch vieles mehr…</a:t>
            </a:r>
          </a:p>
          <a:p>
            <a:pPr marL="381000" lvl="1" indent="0">
              <a:buNone/>
              <a:defRPr b="1">
                <a:latin typeface="+mj-lt"/>
                <a:ea typeface="+mj-ea"/>
                <a:cs typeface="+mj-cs"/>
                <a:sym typeface="Helvetica"/>
              </a:defRPr>
            </a:pPr>
            <a:endParaRPr b="0" dirty="0">
              <a:latin typeface="Calibri" panose="020F0502020204030204" pitchFamily="34" charset="0"/>
              <a:ea typeface="Calibri" panose="020F0502020204030204" pitchFamily="34" charset="0"/>
              <a:cs typeface="Calibri" panose="020F0502020204030204" pitchFamily="34" charset="0"/>
              <a:sym typeface="Calibri"/>
            </a:endParaRPr>
          </a:p>
          <a:p>
            <a:pPr marL="200025" indent="-200025">
              <a:buSzPct val="100000"/>
              <a:buChar char="•"/>
              <a:defRPr b="1">
                <a:latin typeface="+mj-lt"/>
                <a:ea typeface="+mj-ea"/>
                <a:cs typeface="+mj-cs"/>
                <a:sym typeface="Helvetica"/>
              </a:defRPr>
            </a:pPr>
            <a:r>
              <a:rPr lang="de-DE" b="0" dirty="0">
                <a:latin typeface="Calibri" panose="020F0502020204030204" pitchFamily="34" charset="0"/>
                <a:ea typeface="Calibri" panose="020F0502020204030204" pitchFamily="34" charset="0"/>
                <a:cs typeface="Calibri" panose="020F0502020204030204" pitchFamily="34" charset="0"/>
                <a:sym typeface="Calibri"/>
              </a:rPr>
              <a:t>W</a:t>
            </a:r>
            <a:r>
              <a:rPr lang="de-DE" b="0" dirty="0">
                <a:latin typeface="Calibri" panose="020F0502020204030204" pitchFamily="34" charset="0"/>
                <a:ea typeface="Calibri" panose="020F0502020204030204" pitchFamily="34" charset="0"/>
                <a:cs typeface="Calibri" panose="020F0502020204030204" pitchFamily="34" charset="0"/>
              </a:rPr>
              <a:t>eitere In</a:t>
            </a:r>
            <a:r>
              <a:rPr b="0" dirty="0" err="1">
                <a:latin typeface="Calibri" panose="020F0502020204030204" pitchFamily="34" charset="0"/>
                <a:ea typeface="Calibri" panose="020F0502020204030204" pitchFamily="34" charset="0"/>
                <a:cs typeface="Calibri" panose="020F0502020204030204" pitchFamily="34" charset="0"/>
                <a:sym typeface="Calibri"/>
              </a:rPr>
              <a:t>formationen</a:t>
            </a:r>
            <a:r>
              <a:rPr b="0" dirty="0">
                <a:latin typeface="Calibri" panose="020F0502020204030204" pitchFamily="34" charset="0"/>
                <a:ea typeface="Calibri" panose="020F0502020204030204" pitchFamily="34" charset="0"/>
                <a:cs typeface="Calibri" panose="020F0502020204030204" pitchFamily="34" charset="0"/>
                <a:sym typeface="Calibri"/>
              </a:rPr>
              <a:t> </a:t>
            </a:r>
            <a:r>
              <a:rPr b="0" dirty="0" err="1">
                <a:latin typeface="Calibri" panose="020F0502020204030204" pitchFamily="34" charset="0"/>
                <a:ea typeface="Calibri" panose="020F0502020204030204" pitchFamily="34" charset="0"/>
                <a:cs typeface="Calibri" panose="020F0502020204030204" pitchFamily="34" charset="0"/>
                <a:sym typeface="Calibri"/>
              </a:rPr>
              <a:t>unter</a:t>
            </a:r>
            <a:r>
              <a:rPr b="0" dirty="0">
                <a:latin typeface="Calibri" panose="020F0502020204030204" pitchFamily="34" charset="0"/>
                <a:ea typeface="Calibri" panose="020F0502020204030204" pitchFamily="34" charset="0"/>
                <a:cs typeface="Calibri" panose="020F0502020204030204" pitchFamily="34" charset="0"/>
                <a:sym typeface="Calibri"/>
              </a:rPr>
              <a:t>: </a:t>
            </a:r>
            <a:r>
              <a:rPr dirty="0">
                <a:latin typeface="Calibri" panose="020F0502020204030204" pitchFamily="34" charset="0"/>
                <a:ea typeface="Calibri" panose="020F0502020204030204" pitchFamily="34" charset="0"/>
                <a:cs typeface="Calibri" panose="020F0502020204030204" pitchFamily="34" charset="0"/>
                <a:hlinkClick r:id="rId2"/>
              </a:rPr>
              <a:t>www.hochschulsport.issw-hd.de</a:t>
            </a:r>
            <a:r>
              <a:rPr lang="de-DE" dirty="0">
                <a:latin typeface="Calibri" panose="020F0502020204030204" pitchFamily="34" charset="0"/>
                <a:ea typeface="Calibri" panose="020F0502020204030204" pitchFamily="34" charset="0"/>
                <a:cs typeface="Calibri" panose="020F0502020204030204" pitchFamily="34" charset="0"/>
              </a:rPr>
              <a:t> </a:t>
            </a:r>
            <a:r>
              <a:rPr b="0" dirty="0">
                <a:latin typeface="Calibri" panose="020F0502020204030204" pitchFamily="34" charset="0"/>
                <a:ea typeface="Calibri" panose="020F0502020204030204" pitchFamily="34" charset="0"/>
                <a:cs typeface="Calibri" panose="020F0502020204030204" pitchFamily="34" charset="0"/>
                <a:sym typeface="Calibri"/>
              </a:rPr>
              <a:t> </a:t>
            </a:r>
            <a:endParaRPr lang="de-DE" b="0" dirty="0">
              <a:latin typeface="Calibri" panose="020F0502020204030204" pitchFamily="34" charset="0"/>
              <a:ea typeface="Calibri" panose="020F0502020204030204" pitchFamily="34" charset="0"/>
              <a:cs typeface="Calibri" panose="020F0502020204030204" pitchFamily="34" charset="0"/>
            </a:endParaRPr>
          </a:p>
          <a:p>
            <a:pPr>
              <a:buSzPct val="100000"/>
              <a:defRPr b="1">
                <a:latin typeface="+mj-lt"/>
                <a:ea typeface="+mj-ea"/>
                <a:cs typeface="+mj-cs"/>
                <a:sym typeface="Helvetica"/>
              </a:defRPr>
            </a:pPr>
            <a:endParaRPr lang="de-DE" sz="1500" b="0" dirty="0">
              <a:latin typeface="Calibri" panose="020F0502020204030204" pitchFamily="34" charset="0"/>
              <a:ea typeface="Calibri" panose="020F0502020204030204" pitchFamily="34" charset="0"/>
              <a:cs typeface="Calibri" panose="020F0502020204030204" pitchFamily="34" charset="0"/>
            </a:endParaRPr>
          </a:p>
        </p:txBody>
      </p:sp>
      <p:sp>
        <p:nvSpPr>
          <p:cNvPr id="2" name="Foliennummernplatzhalter 1">
            <a:extLst>
              <a:ext uri="{FF2B5EF4-FFF2-40B4-BE49-F238E27FC236}">
                <a16:creationId xmlns:a16="http://schemas.microsoft.com/office/drawing/2014/main" id="{C18D2569-0980-9D46-B28E-D6A8F35A2D0E}"/>
              </a:ext>
            </a:extLst>
          </p:cNvPr>
          <p:cNvSpPr>
            <a:spLocks noGrp="1"/>
          </p:cNvSpPr>
          <p:nvPr>
            <p:ph type="sldNum" sz="quarter" idx="2"/>
          </p:nvPr>
        </p:nvSpPr>
        <p:spPr/>
        <p:txBody>
          <a:bodyPr/>
          <a:lstStyle/>
          <a:p>
            <a:fld id="{86CB4B4D-7CA3-9044-876B-883B54F8677D}" type="slidenum">
              <a:rPr lang="de-DE" smtClean="0"/>
              <a:t>95</a:t>
            </a:fld>
            <a:endParaRPr lang="de-DE"/>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tudentenleben in Heidelberg II"/>
          <p:cNvSpPr txBox="1">
            <a:spLocks noGrp="1"/>
          </p:cNvSpPr>
          <p:nvPr>
            <p:ph type="title" idx="4294967295"/>
          </p:nvPr>
        </p:nvSpPr>
        <p:spPr>
          <a:xfrm>
            <a:off x="54957" y="385237"/>
            <a:ext cx="7772400" cy="1251921"/>
          </a:xfrm>
          <a:prstGeom prst="rect">
            <a:avLst/>
          </a:prstGeom>
        </p:spPr>
        <p:txBody>
          <a:bodyPr/>
          <a:lstStyle/>
          <a:p>
            <a:r>
              <a:rPr sz="3500" dirty="0">
                <a:latin typeface="Calibri" panose="020F0502020204030204" pitchFamily="34" charset="0"/>
                <a:cs typeface="Calibri" panose="020F0502020204030204" pitchFamily="34" charset="0"/>
              </a:rPr>
              <a:t>Stud</a:t>
            </a:r>
            <a:r>
              <a:rPr lang="de-DE" sz="3500" dirty="0" err="1">
                <a:latin typeface="Calibri" panose="020F0502020204030204" pitchFamily="34" charset="0"/>
                <a:cs typeface="Calibri" panose="020F0502020204030204" pitchFamily="34" charset="0"/>
              </a:rPr>
              <a:t>ierenden</a:t>
            </a:r>
            <a:r>
              <a:rPr sz="3500" dirty="0">
                <a:latin typeface="Calibri" panose="020F0502020204030204" pitchFamily="34" charset="0"/>
                <a:cs typeface="Calibri" panose="020F0502020204030204" pitchFamily="34" charset="0"/>
              </a:rPr>
              <a:t>leben in Heidelberg II</a:t>
            </a:r>
            <a:r>
              <a:rPr lang="de-DE" sz="3500" dirty="0">
                <a:latin typeface="Calibri" panose="020F0502020204030204" pitchFamily="34" charset="0"/>
                <a:cs typeface="Calibri" panose="020F0502020204030204" pitchFamily="34" charset="0"/>
              </a:rPr>
              <a:t>I</a:t>
            </a:r>
            <a:endParaRPr sz="3500" dirty="0">
              <a:latin typeface="Calibri" panose="020F0502020204030204" pitchFamily="34" charset="0"/>
              <a:cs typeface="Calibri" panose="020F0502020204030204" pitchFamily="34" charset="0"/>
            </a:endParaRPr>
          </a:p>
        </p:txBody>
      </p:sp>
      <p:sp>
        <p:nvSpPr>
          <p:cNvPr id="417" name="Hochschulsport…"/>
          <p:cNvSpPr txBox="1">
            <a:spLocks noGrp="1"/>
          </p:cNvSpPr>
          <p:nvPr>
            <p:ph type="body" idx="4294967295"/>
          </p:nvPr>
        </p:nvSpPr>
        <p:spPr>
          <a:xfrm>
            <a:off x="431800" y="1220474"/>
            <a:ext cx="7772400" cy="4871289"/>
          </a:xfrm>
          <a:prstGeom prst="rect">
            <a:avLst/>
          </a:prstGeom>
        </p:spPr>
        <p:txBody>
          <a:bodyPr lIns="0" tIns="0" rIns="0" bIns="0" anchor="t"/>
          <a:lstStyle/>
          <a:p>
            <a:pPr>
              <a:defRPr b="1">
                <a:latin typeface="+mj-lt"/>
                <a:ea typeface="+mj-ea"/>
                <a:cs typeface="+mj-cs"/>
                <a:sym typeface="Helvetica"/>
              </a:defRPr>
            </a:pPr>
            <a:r>
              <a:rPr lang="de-DE" sz="1800" u="sng" dirty="0">
                <a:latin typeface="Calibri" panose="020F0502020204030204" pitchFamily="34" charset="0"/>
                <a:ea typeface="Calibri" panose="020F0502020204030204" pitchFamily="34" charset="0"/>
                <a:cs typeface="Calibri" panose="020F0502020204030204" pitchFamily="34" charset="0"/>
              </a:rPr>
              <a:t>Studentische Gruppen</a:t>
            </a:r>
          </a:p>
          <a:p>
            <a:pPr>
              <a:buSzPct val="100000"/>
            </a:pPr>
            <a:endParaRPr lang="de-DE" sz="1800" dirty="0">
              <a:latin typeface="Calibri" panose="020F0502020204030204" pitchFamily="34" charset="0"/>
              <a:ea typeface="Calibri" panose="020F0502020204030204" pitchFamily="34" charset="0"/>
              <a:cs typeface="Calibri" panose="020F0502020204030204" pitchFamily="34" charset="0"/>
            </a:endParaRPr>
          </a:p>
          <a:p>
            <a:pPr>
              <a:buSzPct val="100000"/>
            </a:pPr>
            <a:r>
              <a:rPr lang="de-DE" sz="1800" dirty="0">
                <a:latin typeface="Calibri" panose="020F0502020204030204" pitchFamily="34" charset="0"/>
                <a:ea typeface="Calibri" panose="020F0502020204030204" pitchFamily="34" charset="0"/>
                <a:cs typeface="Calibri" panose="020F0502020204030204" pitchFamily="34" charset="0"/>
              </a:rPr>
              <a:t>Theatergruppe „Vogelfrei“ der Germanistik (bei Interesse bei Herrn Wilhelmi melden)</a:t>
            </a:r>
            <a:br>
              <a:rPr lang="de-DE" sz="1800" dirty="0">
                <a:latin typeface="Calibri" panose="020F0502020204030204" pitchFamily="34" charset="0"/>
                <a:ea typeface="Calibri" panose="020F0502020204030204" pitchFamily="34" charset="0"/>
                <a:cs typeface="Calibri" panose="020F0502020204030204" pitchFamily="34" charset="0"/>
              </a:rPr>
            </a:br>
            <a:endParaRPr lang="de-DE" sz="1800" dirty="0">
              <a:latin typeface="Calibri" panose="020F0502020204030204" pitchFamily="34" charset="0"/>
              <a:ea typeface="Calibri" panose="020F0502020204030204" pitchFamily="34" charset="0"/>
              <a:cs typeface="Calibri" panose="020F0502020204030204" pitchFamily="34" charset="0"/>
            </a:endParaRPr>
          </a:p>
          <a:p>
            <a:pPr marL="160020" indent="-160020">
              <a:buSzPct val="100000"/>
              <a:buChar char="•"/>
            </a:pPr>
            <a:endParaRPr lang="de-DE" sz="1600" dirty="0">
              <a:latin typeface="Calibri" panose="020F0502020204030204" pitchFamily="34" charset="0"/>
              <a:ea typeface="Calibri" panose="020F0502020204030204" pitchFamily="34" charset="0"/>
              <a:cs typeface="Calibri" panose="020F0502020204030204" pitchFamily="34" charset="0"/>
            </a:endParaRPr>
          </a:p>
        </p:txBody>
      </p:sp>
      <p:sp>
        <p:nvSpPr>
          <p:cNvPr id="2" name="Foliennummernplatzhalter 1">
            <a:extLst>
              <a:ext uri="{FF2B5EF4-FFF2-40B4-BE49-F238E27FC236}">
                <a16:creationId xmlns:a16="http://schemas.microsoft.com/office/drawing/2014/main" id="{C18D2569-0980-9D46-B28E-D6A8F35A2D0E}"/>
              </a:ext>
            </a:extLst>
          </p:cNvPr>
          <p:cNvSpPr>
            <a:spLocks noGrp="1"/>
          </p:cNvSpPr>
          <p:nvPr>
            <p:ph type="sldNum" sz="quarter" idx="2"/>
          </p:nvPr>
        </p:nvSpPr>
        <p:spPr/>
        <p:txBody>
          <a:bodyPr/>
          <a:lstStyle/>
          <a:p>
            <a:fld id="{86CB4B4D-7CA3-9044-876B-883B54F8677D}" type="slidenum">
              <a:rPr lang="de-DE" smtClean="0"/>
              <a:t>96</a:t>
            </a:fld>
            <a:endParaRPr lang="de-DE"/>
          </a:p>
        </p:txBody>
      </p:sp>
      <p:pic>
        <p:nvPicPr>
          <p:cNvPr id="4" name="Grafik 3" descr="Ein Bild, das Text, Screenshot, Schrift, Kreis enthält.&#10;&#10;Automatisch generierte Beschreibung">
            <a:extLst>
              <a:ext uri="{FF2B5EF4-FFF2-40B4-BE49-F238E27FC236}">
                <a16:creationId xmlns:a16="http://schemas.microsoft.com/office/drawing/2014/main" id="{13F4E13E-CB1F-BFD2-58D7-8F23B73E20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0640" y="2115394"/>
            <a:ext cx="3083560" cy="3542814"/>
          </a:xfrm>
          <a:prstGeom prst="rect">
            <a:avLst/>
          </a:prstGeom>
        </p:spPr>
      </p:pic>
      <p:pic>
        <p:nvPicPr>
          <p:cNvPr id="6" name="Grafik 5" descr="Ein Bild, das Text, Grafikdesign, Grafiken, Schrift enthält.&#10;&#10;Automatisch generierte Beschreibung">
            <a:extLst>
              <a:ext uri="{FF2B5EF4-FFF2-40B4-BE49-F238E27FC236}">
                <a16:creationId xmlns:a16="http://schemas.microsoft.com/office/drawing/2014/main" id="{AA3469F4-1BE2-F7BD-B1BF-040E6E96B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2472395"/>
            <a:ext cx="4177745" cy="2957280"/>
          </a:xfrm>
          <a:prstGeom prst="rect">
            <a:avLst/>
          </a:prstGeom>
        </p:spPr>
      </p:pic>
    </p:spTree>
    <p:extLst>
      <p:ext uri="{BB962C8B-B14F-4D97-AF65-F5344CB8AC3E}">
        <p14:creationId xmlns:p14="http://schemas.microsoft.com/office/powerpoint/2010/main" val="1385090128"/>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tudentenleben in Heidelberg II"/>
          <p:cNvSpPr txBox="1">
            <a:spLocks noGrp="1"/>
          </p:cNvSpPr>
          <p:nvPr>
            <p:ph type="title" idx="4294967295"/>
          </p:nvPr>
        </p:nvSpPr>
        <p:spPr>
          <a:xfrm>
            <a:off x="54957" y="385237"/>
            <a:ext cx="7772400" cy="1251921"/>
          </a:xfrm>
          <a:prstGeom prst="rect">
            <a:avLst/>
          </a:prstGeom>
        </p:spPr>
        <p:txBody>
          <a:bodyPr/>
          <a:lstStyle/>
          <a:p>
            <a:r>
              <a:rPr sz="3500" dirty="0">
                <a:latin typeface="Calibri" panose="020F0502020204030204" pitchFamily="34" charset="0"/>
                <a:cs typeface="Calibri" panose="020F0502020204030204" pitchFamily="34" charset="0"/>
              </a:rPr>
              <a:t>Stud</a:t>
            </a:r>
            <a:r>
              <a:rPr lang="de-DE" sz="3500" dirty="0" err="1">
                <a:latin typeface="Calibri" panose="020F0502020204030204" pitchFamily="34" charset="0"/>
                <a:cs typeface="Calibri" panose="020F0502020204030204" pitchFamily="34" charset="0"/>
              </a:rPr>
              <a:t>ierenden</a:t>
            </a:r>
            <a:r>
              <a:rPr sz="3500" dirty="0">
                <a:latin typeface="Calibri" panose="020F0502020204030204" pitchFamily="34" charset="0"/>
                <a:cs typeface="Calibri" panose="020F0502020204030204" pitchFamily="34" charset="0"/>
              </a:rPr>
              <a:t>leben in Heidelberg II</a:t>
            </a:r>
            <a:r>
              <a:rPr lang="de-DE" sz="3500" dirty="0">
                <a:latin typeface="Calibri" panose="020F0502020204030204" pitchFamily="34" charset="0"/>
                <a:cs typeface="Calibri" panose="020F0502020204030204" pitchFamily="34" charset="0"/>
              </a:rPr>
              <a:t>I</a:t>
            </a:r>
            <a:endParaRPr sz="3500" dirty="0">
              <a:latin typeface="Calibri" panose="020F0502020204030204" pitchFamily="34" charset="0"/>
              <a:cs typeface="Calibri" panose="020F0502020204030204" pitchFamily="34" charset="0"/>
            </a:endParaRPr>
          </a:p>
        </p:txBody>
      </p:sp>
      <p:sp>
        <p:nvSpPr>
          <p:cNvPr id="417" name="Hochschulsport…"/>
          <p:cNvSpPr txBox="1">
            <a:spLocks noGrp="1"/>
          </p:cNvSpPr>
          <p:nvPr>
            <p:ph type="body" idx="4294967295"/>
          </p:nvPr>
        </p:nvSpPr>
        <p:spPr>
          <a:xfrm>
            <a:off x="431800" y="1220474"/>
            <a:ext cx="6054344" cy="4871289"/>
          </a:xfrm>
          <a:prstGeom prst="rect">
            <a:avLst/>
          </a:prstGeom>
        </p:spPr>
        <p:txBody>
          <a:bodyPr lIns="0" tIns="0" rIns="0" bIns="0" anchor="t"/>
          <a:lstStyle/>
          <a:p>
            <a:pPr>
              <a:defRPr b="1">
                <a:latin typeface="+mj-lt"/>
                <a:ea typeface="+mj-ea"/>
                <a:cs typeface="+mj-cs"/>
                <a:sym typeface="Helvetica"/>
              </a:defRPr>
            </a:pPr>
            <a:r>
              <a:rPr lang="de-DE" sz="1800" u="sng" dirty="0">
                <a:latin typeface="Calibri" panose="020F0502020204030204" pitchFamily="34" charset="0"/>
                <a:ea typeface="Calibri" panose="020F0502020204030204" pitchFamily="34" charset="0"/>
                <a:cs typeface="Calibri" panose="020F0502020204030204" pitchFamily="34" charset="0"/>
              </a:rPr>
              <a:t>Studentische Gruppen</a:t>
            </a:r>
          </a:p>
          <a:p>
            <a:pPr>
              <a:defRPr b="1">
                <a:latin typeface="+mj-lt"/>
                <a:ea typeface="+mj-ea"/>
                <a:cs typeface="+mj-cs"/>
                <a:sym typeface="Helvetica"/>
              </a:defRPr>
            </a:pPr>
            <a:endParaRPr lang="de-DE" sz="1800" dirty="0">
              <a:latin typeface="Calibri" panose="020F0502020204030204" pitchFamily="34" charset="0"/>
              <a:ea typeface="Calibri" panose="020F0502020204030204" pitchFamily="34" charset="0"/>
              <a:cs typeface="Calibri" panose="020F0502020204030204" pitchFamily="34" charset="0"/>
            </a:endParaRPr>
          </a:p>
          <a:p>
            <a:pPr>
              <a:defRPr b="1">
                <a:latin typeface="+mj-lt"/>
                <a:ea typeface="+mj-ea"/>
                <a:cs typeface="+mj-cs"/>
                <a:sym typeface="Helvetica"/>
              </a:defRPr>
            </a:pPr>
            <a:endParaRPr lang="de-DE" sz="1800" dirty="0">
              <a:latin typeface="Calibri" panose="020F0502020204030204" pitchFamily="34" charset="0"/>
              <a:ea typeface="Calibri" panose="020F0502020204030204" pitchFamily="34" charset="0"/>
              <a:cs typeface="Calibri" panose="020F0502020204030204" pitchFamily="34" charset="0"/>
            </a:endParaRPr>
          </a:p>
          <a:p>
            <a:pPr marL="160020" indent="-160020">
              <a:buSzPct val="100000"/>
              <a:buChar char="•"/>
            </a:pPr>
            <a:r>
              <a:rPr lang="de-DE" sz="1800" dirty="0">
                <a:latin typeface="Calibri" panose="020F0502020204030204" pitchFamily="34" charset="0"/>
                <a:ea typeface="Calibri" panose="020F0502020204030204" pitchFamily="34" charset="0"/>
                <a:cs typeface="Calibri" panose="020F0502020204030204" pitchFamily="34" charset="0"/>
              </a:rPr>
              <a:t>Institutseigener Chor (bei Interesse bei Herrn Lieb melden)</a:t>
            </a:r>
          </a:p>
          <a:p>
            <a:pPr lvl="1" indent="0">
              <a:buNone/>
            </a:pPr>
            <a:r>
              <a:rPr lang="de-DE" sz="1800" dirty="0">
                <a:latin typeface="Calibri" panose="020F0502020204030204" pitchFamily="34" charset="0"/>
                <a:ea typeface="Calibri" panose="020F0502020204030204" pitchFamily="34" charset="0"/>
                <a:cs typeface="Calibri" panose="020F0502020204030204" pitchFamily="34" charset="0"/>
                <a:hlinkClick r:id="rId2"/>
              </a:rPr>
              <a:t>https://www.gs.uni-heidelberg.de/chor.html</a:t>
            </a:r>
            <a:br>
              <a:rPr lang="de-DE" sz="1800" dirty="0">
                <a:latin typeface="Calibri" panose="020F0502020204030204" pitchFamily="34" charset="0"/>
                <a:ea typeface="Calibri" panose="020F0502020204030204" pitchFamily="34" charset="0"/>
                <a:cs typeface="Calibri" panose="020F0502020204030204" pitchFamily="34" charset="0"/>
              </a:rPr>
            </a:br>
            <a:endParaRPr lang="de-DE" sz="1800" dirty="0">
              <a:latin typeface="Calibri" panose="020F0502020204030204" pitchFamily="34" charset="0"/>
              <a:ea typeface="Calibri" panose="020F0502020204030204" pitchFamily="34" charset="0"/>
              <a:cs typeface="Calibri" panose="020F0502020204030204" pitchFamily="34" charset="0"/>
            </a:endParaRPr>
          </a:p>
          <a:p>
            <a:pPr marL="160020" indent="-160020">
              <a:buSzPct val="100000"/>
              <a:buChar char="•"/>
            </a:pPr>
            <a:r>
              <a:rPr lang="de-DE" sz="1800" dirty="0">
                <a:latin typeface="Calibri" panose="020F0502020204030204" pitchFamily="34" charset="0"/>
                <a:ea typeface="Calibri" panose="020F0502020204030204" pitchFamily="34" charset="0"/>
                <a:cs typeface="Calibri" panose="020F0502020204030204" pitchFamily="34" charset="0"/>
              </a:rPr>
              <a:t>Chor der Universität:</a:t>
            </a:r>
          </a:p>
          <a:p>
            <a:pPr lvl="1" indent="0">
              <a:buNone/>
            </a:pPr>
            <a:r>
              <a:rPr lang="de-DE" sz="1800" dirty="0">
                <a:latin typeface="Calibri" panose="020F0502020204030204" pitchFamily="34" charset="0"/>
                <a:ea typeface="Calibri" panose="020F0502020204030204" pitchFamily="34" charset="0"/>
                <a:cs typeface="Calibri" panose="020F0502020204030204" pitchFamily="34" charset="0"/>
                <a:hlinkClick r:id="rId3"/>
              </a:rPr>
              <a:t>https://www.uni-heidelberg.de/capellacarolina/choere/</a:t>
            </a:r>
            <a:endParaRPr lang="de-DE" sz="1800" dirty="0">
              <a:latin typeface="Calibri" panose="020F0502020204030204" pitchFamily="34" charset="0"/>
              <a:ea typeface="Calibri" panose="020F0502020204030204" pitchFamily="34" charset="0"/>
              <a:cs typeface="Calibri" panose="020F0502020204030204" pitchFamily="34" charset="0"/>
            </a:endParaRPr>
          </a:p>
          <a:p>
            <a:pPr>
              <a:buSzPct val="100000"/>
            </a:pPr>
            <a:endParaRPr lang="de-DE" sz="1800" dirty="0">
              <a:latin typeface="Calibri" panose="020F0502020204030204" pitchFamily="34" charset="0"/>
              <a:ea typeface="Calibri" panose="020F0502020204030204" pitchFamily="34" charset="0"/>
              <a:cs typeface="Calibri" panose="020F0502020204030204" pitchFamily="34" charset="0"/>
            </a:endParaRPr>
          </a:p>
          <a:p>
            <a:pPr>
              <a:buSzPct val="100000"/>
            </a:pPr>
            <a:endParaRPr lang="de-DE" sz="1800" dirty="0">
              <a:latin typeface="Calibri" panose="020F0502020204030204" pitchFamily="34" charset="0"/>
              <a:ea typeface="Calibri" panose="020F0502020204030204" pitchFamily="34" charset="0"/>
              <a:cs typeface="Calibri" panose="020F0502020204030204" pitchFamily="34" charset="0"/>
            </a:endParaRPr>
          </a:p>
          <a:p>
            <a:pPr marL="160020" indent="-160020">
              <a:buSzPct val="100000"/>
              <a:buChar char="•"/>
            </a:pPr>
            <a:r>
              <a:rPr lang="de-DE" sz="1800" dirty="0">
                <a:latin typeface="Calibri" panose="020F0502020204030204" pitchFamily="34" charset="0"/>
                <a:ea typeface="Calibri" panose="020F0502020204030204" pitchFamily="34" charset="0"/>
                <a:cs typeface="Calibri" panose="020F0502020204030204" pitchFamily="34" charset="0"/>
              </a:rPr>
              <a:t>Orchester der Universität:</a:t>
            </a:r>
          </a:p>
          <a:p>
            <a:pPr lvl="1" indent="0">
              <a:buNone/>
            </a:pPr>
            <a:r>
              <a:rPr lang="de-DE" sz="1800" dirty="0">
                <a:latin typeface="Calibri" panose="020F0502020204030204" pitchFamily="34" charset="0"/>
                <a:ea typeface="Calibri" panose="020F0502020204030204" pitchFamily="34" charset="0"/>
                <a:cs typeface="Calibri" panose="020F0502020204030204" pitchFamily="34" charset="0"/>
                <a:hlinkClick r:id="rId4"/>
              </a:rPr>
              <a:t>https://</a:t>
            </a:r>
            <a:r>
              <a:rPr lang="de-DE" sz="1800" dirty="0" err="1">
                <a:latin typeface="Calibri" panose="020F0502020204030204" pitchFamily="34" charset="0"/>
                <a:ea typeface="Calibri" panose="020F0502020204030204" pitchFamily="34" charset="0"/>
                <a:cs typeface="Calibri" panose="020F0502020204030204" pitchFamily="34" charset="0"/>
                <a:hlinkClick r:id="rId4"/>
              </a:rPr>
              <a:t>www.uni-heidelberg.de</a:t>
            </a:r>
            <a:r>
              <a:rPr lang="de-DE" sz="1800" dirty="0">
                <a:latin typeface="Calibri" panose="020F0502020204030204" pitchFamily="34" charset="0"/>
                <a:ea typeface="Calibri" panose="020F0502020204030204" pitchFamily="34" charset="0"/>
                <a:cs typeface="Calibri" panose="020F0502020204030204" pitchFamily="34" charset="0"/>
                <a:hlinkClick r:id="rId4"/>
              </a:rPr>
              <a:t>/</a:t>
            </a:r>
            <a:r>
              <a:rPr lang="de-DE" sz="1800" dirty="0" err="1">
                <a:latin typeface="Calibri" panose="020F0502020204030204" pitchFamily="34" charset="0"/>
                <a:ea typeface="Calibri" panose="020F0502020204030204" pitchFamily="34" charset="0"/>
                <a:cs typeface="Calibri" panose="020F0502020204030204" pitchFamily="34" charset="0"/>
                <a:hlinkClick r:id="rId4"/>
              </a:rPr>
              <a:t>fakultaeten</a:t>
            </a:r>
            <a:r>
              <a:rPr lang="de-DE" sz="1800" dirty="0">
                <a:latin typeface="Calibri" panose="020F0502020204030204" pitchFamily="34" charset="0"/>
                <a:ea typeface="Calibri" panose="020F0502020204030204" pitchFamily="34" charset="0"/>
                <a:cs typeface="Calibri" panose="020F0502020204030204" pitchFamily="34" charset="0"/>
                <a:hlinkClick r:id="rId4"/>
              </a:rPr>
              <a:t>/</a:t>
            </a:r>
            <a:r>
              <a:rPr lang="de-DE" sz="1800" dirty="0" err="1">
                <a:latin typeface="Calibri" panose="020F0502020204030204" pitchFamily="34" charset="0"/>
                <a:ea typeface="Calibri" panose="020F0502020204030204" pitchFamily="34" charset="0"/>
                <a:cs typeface="Calibri" panose="020F0502020204030204" pitchFamily="34" charset="0"/>
                <a:hlinkClick r:id="rId4"/>
              </a:rPr>
              <a:t>philosophie</a:t>
            </a:r>
            <a:r>
              <a:rPr lang="de-DE" sz="1800" dirty="0">
                <a:latin typeface="Calibri" panose="020F0502020204030204" pitchFamily="34" charset="0"/>
                <a:ea typeface="Calibri" panose="020F0502020204030204" pitchFamily="34" charset="0"/>
                <a:cs typeface="Calibri" panose="020F0502020204030204" pitchFamily="34" charset="0"/>
                <a:hlinkClick r:id="rId4"/>
              </a:rPr>
              <a:t>/</a:t>
            </a:r>
            <a:r>
              <a:rPr lang="de-DE" sz="1800" dirty="0" err="1">
                <a:latin typeface="Calibri" panose="020F0502020204030204" pitchFamily="34" charset="0"/>
                <a:ea typeface="Calibri" panose="020F0502020204030204" pitchFamily="34" charset="0"/>
                <a:cs typeface="Calibri" panose="020F0502020204030204" pitchFamily="34" charset="0"/>
                <a:hlinkClick r:id="rId4"/>
              </a:rPr>
              <a:t>zegk</a:t>
            </a:r>
            <a:r>
              <a:rPr lang="de-DE" sz="1800" dirty="0">
                <a:latin typeface="Calibri" panose="020F0502020204030204" pitchFamily="34" charset="0"/>
                <a:ea typeface="Calibri" panose="020F0502020204030204" pitchFamily="34" charset="0"/>
                <a:cs typeface="Calibri" panose="020F0502020204030204" pitchFamily="34" charset="0"/>
                <a:hlinkClick r:id="rId4"/>
              </a:rPr>
              <a:t>/</a:t>
            </a:r>
            <a:r>
              <a:rPr lang="de-DE" sz="1800" dirty="0" err="1">
                <a:latin typeface="Calibri" panose="020F0502020204030204" pitchFamily="34" charset="0"/>
                <a:ea typeface="Calibri" panose="020F0502020204030204" pitchFamily="34" charset="0"/>
                <a:cs typeface="Calibri" panose="020F0502020204030204" pitchFamily="34" charset="0"/>
                <a:hlinkClick r:id="rId4"/>
              </a:rPr>
              <a:t>collegium_musicum</a:t>
            </a:r>
            <a:r>
              <a:rPr lang="de-DE" sz="1800" dirty="0">
                <a:latin typeface="Calibri" panose="020F0502020204030204" pitchFamily="34" charset="0"/>
                <a:ea typeface="Calibri" panose="020F0502020204030204" pitchFamily="34" charset="0"/>
                <a:cs typeface="Calibri" panose="020F0502020204030204" pitchFamily="34" charset="0"/>
                <a:hlinkClick r:id="rId4"/>
              </a:rPr>
              <a:t>/</a:t>
            </a:r>
            <a:endParaRPr lang="de-DE" sz="1800" dirty="0">
              <a:latin typeface="Calibri" panose="020F0502020204030204" pitchFamily="34" charset="0"/>
              <a:ea typeface="Calibri" panose="020F0502020204030204" pitchFamily="34" charset="0"/>
              <a:cs typeface="Calibri" panose="020F0502020204030204" pitchFamily="34" charset="0"/>
            </a:endParaRPr>
          </a:p>
          <a:p>
            <a:pPr marL="160020" indent="-160020">
              <a:buSzPct val="100000"/>
              <a:buChar char="•"/>
            </a:pPr>
            <a:endParaRPr lang="de-DE" sz="1600" dirty="0">
              <a:latin typeface="Calibri" panose="020F0502020204030204" pitchFamily="34" charset="0"/>
              <a:ea typeface="Calibri" panose="020F0502020204030204" pitchFamily="34" charset="0"/>
              <a:cs typeface="Calibri" panose="020F0502020204030204" pitchFamily="34" charset="0"/>
            </a:endParaRPr>
          </a:p>
        </p:txBody>
      </p:sp>
      <p:sp>
        <p:nvSpPr>
          <p:cNvPr id="2" name="Foliennummernplatzhalter 1">
            <a:extLst>
              <a:ext uri="{FF2B5EF4-FFF2-40B4-BE49-F238E27FC236}">
                <a16:creationId xmlns:a16="http://schemas.microsoft.com/office/drawing/2014/main" id="{C18D2569-0980-9D46-B28E-D6A8F35A2D0E}"/>
              </a:ext>
            </a:extLst>
          </p:cNvPr>
          <p:cNvSpPr>
            <a:spLocks noGrp="1"/>
          </p:cNvSpPr>
          <p:nvPr>
            <p:ph type="sldNum" sz="quarter" idx="2"/>
          </p:nvPr>
        </p:nvSpPr>
        <p:spPr/>
        <p:txBody>
          <a:bodyPr/>
          <a:lstStyle/>
          <a:p>
            <a:fld id="{86CB4B4D-7CA3-9044-876B-883B54F8677D}" type="slidenum">
              <a:rPr lang="de-DE" smtClean="0"/>
              <a:t>97</a:t>
            </a:fld>
            <a:endParaRPr lang="de-DE"/>
          </a:p>
        </p:txBody>
      </p:sp>
      <p:pic>
        <p:nvPicPr>
          <p:cNvPr id="6" name="Grafik 5" descr="Ein Bild, das Text, Screenshot, Schrift, Kreis enthält.&#10;&#10;Automatisch generierte Beschreibung">
            <a:extLst>
              <a:ext uri="{FF2B5EF4-FFF2-40B4-BE49-F238E27FC236}">
                <a16:creationId xmlns:a16="http://schemas.microsoft.com/office/drawing/2014/main" id="{862B755D-6246-117A-5D04-89F131F32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1528" y="1521334"/>
            <a:ext cx="1827784" cy="2100007"/>
          </a:xfrm>
          <a:prstGeom prst="rect">
            <a:avLst/>
          </a:prstGeom>
        </p:spPr>
      </p:pic>
      <p:cxnSp>
        <p:nvCxnSpPr>
          <p:cNvPr id="8" name="Gerade Verbindung mit Pfeil 7">
            <a:extLst>
              <a:ext uri="{FF2B5EF4-FFF2-40B4-BE49-F238E27FC236}">
                <a16:creationId xmlns:a16="http://schemas.microsoft.com/office/drawing/2014/main" id="{6ACBBF34-DF1E-1B7C-B97C-D6A920A013B4}"/>
              </a:ext>
            </a:extLst>
          </p:cNvPr>
          <p:cNvCxnSpPr>
            <a:cxnSpLocks/>
          </p:cNvCxnSpPr>
          <p:nvPr/>
        </p:nvCxnSpPr>
        <p:spPr>
          <a:xfrm>
            <a:off x="2816352" y="3008469"/>
            <a:ext cx="356006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3" name="Grafik 12" descr="Ein Bild, das Text, Screenshot, Schrift, Kreis enthält.&#10;&#10;Automatisch generierte Beschreibung">
            <a:extLst>
              <a:ext uri="{FF2B5EF4-FFF2-40B4-BE49-F238E27FC236}">
                <a16:creationId xmlns:a16="http://schemas.microsoft.com/office/drawing/2014/main" id="{18E517D0-9A3B-9F3D-471C-92E26CFA4C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1528" y="3707434"/>
            <a:ext cx="1827784" cy="2100007"/>
          </a:xfrm>
          <a:prstGeom prst="rect">
            <a:avLst/>
          </a:prstGeom>
        </p:spPr>
      </p:pic>
      <p:cxnSp>
        <p:nvCxnSpPr>
          <p:cNvPr id="14" name="Gerade Verbindung mit Pfeil 13">
            <a:extLst>
              <a:ext uri="{FF2B5EF4-FFF2-40B4-BE49-F238E27FC236}">
                <a16:creationId xmlns:a16="http://schemas.microsoft.com/office/drawing/2014/main" id="{FA45D478-E650-4EA7-A9CC-0C8CA51852C8}"/>
              </a:ext>
            </a:extLst>
          </p:cNvPr>
          <p:cNvCxnSpPr>
            <a:cxnSpLocks/>
          </p:cNvCxnSpPr>
          <p:nvPr/>
        </p:nvCxnSpPr>
        <p:spPr>
          <a:xfrm>
            <a:off x="3163824" y="4109814"/>
            <a:ext cx="332232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18745418"/>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tudentenleben in Heidelberg II"/>
          <p:cNvSpPr txBox="1">
            <a:spLocks noGrp="1"/>
          </p:cNvSpPr>
          <p:nvPr>
            <p:ph type="title" idx="4294967295"/>
          </p:nvPr>
        </p:nvSpPr>
        <p:spPr>
          <a:xfrm>
            <a:off x="54957" y="385237"/>
            <a:ext cx="7772400" cy="1251921"/>
          </a:xfrm>
          <a:prstGeom prst="rect">
            <a:avLst/>
          </a:prstGeom>
        </p:spPr>
        <p:txBody>
          <a:bodyPr/>
          <a:lstStyle/>
          <a:p>
            <a:r>
              <a:rPr sz="3500" dirty="0">
                <a:latin typeface="Calibri" panose="020F0502020204030204" pitchFamily="34" charset="0"/>
                <a:cs typeface="Calibri" panose="020F0502020204030204" pitchFamily="34" charset="0"/>
              </a:rPr>
              <a:t>Stud</a:t>
            </a:r>
            <a:r>
              <a:rPr lang="de-DE" sz="3500" dirty="0" err="1">
                <a:latin typeface="Calibri" panose="020F0502020204030204" pitchFamily="34" charset="0"/>
                <a:cs typeface="Calibri" panose="020F0502020204030204" pitchFamily="34" charset="0"/>
              </a:rPr>
              <a:t>ierenden</a:t>
            </a:r>
            <a:r>
              <a:rPr sz="3500" dirty="0">
                <a:latin typeface="Calibri" panose="020F0502020204030204" pitchFamily="34" charset="0"/>
                <a:cs typeface="Calibri" panose="020F0502020204030204" pitchFamily="34" charset="0"/>
              </a:rPr>
              <a:t>leben in Heidelberg II</a:t>
            </a:r>
            <a:r>
              <a:rPr lang="de-DE" sz="3500" dirty="0">
                <a:latin typeface="Calibri" panose="020F0502020204030204" pitchFamily="34" charset="0"/>
                <a:cs typeface="Calibri" panose="020F0502020204030204" pitchFamily="34" charset="0"/>
              </a:rPr>
              <a:t>I</a:t>
            </a:r>
            <a:endParaRPr sz="3500" dirty="0">
              <a:latin typeface="Calibri" panose="020F0502020204030204" pitchFamily="34" charset="0"/>
              <a:cs typeface="Calibri" panose="020F0502020204030204" pitchFamily="34" charset="0"/>
            </a:endParaRPr>
          </a:p>
        </p:txBody>
      </p:sp>
      <p:sp>
        <p:nvSpPr>
          <p:cNvPr id="417" name="Hochschulsport…"/>
          <p:cNvSpPr txBox="1">
            <a:spLocks noGrp="1"/>
          </p:cNvSpPr>
          <p:nvPr>
            <p:ph type="body" idx="4294967295"/>
          </p:nvPr>
        </p:nvSpPr>
        <p:spPr>
          <a:xfrm>
            <a:off x="431800" y="1220474"/>
            <a:ext cx="7772400" cy="4871289"/>
          </a:xfrm>
          <a:prstGeom prst="rect">
            <a:avLst/>
          </a:prstGeom>
        </p:spPr>
        <p:txBody>
          <a:bodyPr lIns="0" tIns="0" rIns="0" bIns="0" anchor="t"/>
          <a:lstStyle/>
          <a:p>
            <a:pPr>
              <a:buSzPct val="100000"/>
            </a:pPr>
            <a:r>
              <a:rPr lang="de-DE" sz="1800" b="1" u="sng" dirty="0">
                <a:latin typeface="Calibri" panose="020F0502020204030204" pitchFamily="34" charset="0"/>
                <a:ea typeface="Calibri" panose="020F0502020204030204" pitchFamily="34" charset="0"/>
                <a:cs typeface="Calibri" panose="020F0502020204030204" pitchFamily="34" charset="0"/>
              </a:rPr>
              <a:t>Ruprecht – Die Universitätszeitung</a:t>
            </a:r>
            <a:endParaRPr lang="de-DE" sz="1800" dirty="0">
              <a:latin typeface="Calibri" panose="020F0502020204030204" pitchFamily="34" charset="0"/>
              <a:ea typeface="Calibri" panose="020F0502020204030204" pitchFamily="34" charset="0"/>
              <a:cs typeface="Calibri" panose="020F0502020204030204" pitchFamily="34" charset="0"/>
            </a:endParaRPr>
          </a:p>
          <a:p>
            <a:pPr>
              <a:buSzPct val="100000"/>
            </a:pPr>
            <a:endParaRPr lang="de-DE" sz="1800" dirty="0">
              <a:latin typeface="Calibri" panose="020F0502020204030204" pitchFamily="34" charset="0"/>
              <a:ea typeface="Calibri" panose="020F0502020204030204" pitchFamily="34" charset="0"/>
              <a:cs typeface="Calibri" panose="020F0502020204030204" pitchFamily="34" charset="0"/>
            </a:endParaRPr>
          </a:p>
          <a:p>
            <a:pPr>
              <a:buSzPct val="100000"/>
            </a:pPr>
            <a:r>
              <a:rPr lang="de-DE" sz="1800" dirty="0">
                <a:latin typeface="Calibri" panose="020F0502020204030204" pitchFamily="34" charset="0"/>
                <a:ea typeface="Calibri" panose="020F0502020204030204" pitchFamily="34" charset="0"/>
                <a:cs typeface="Calibri" panose="020F0502020204030204" pitchFamily="34" charset="0"/>
                <a:hlinkClick r:id="rId2"/>
              </a:rPr>
              <a:t>https://</a:t>
            </a:r>
            <a:r>
              <a:rPr lang="de-DE" sz="1800" dirty="0" err="1">
                <a:latin typeface="Calibri" panose="020F0502020204030204" pitchFamily="34" charset="0"/>
                <a:ea typeface="Calibri" panose="020F0502020204030204" pitchFamily="34" charset="0"/>
                <a:cs typeface="Calibri" panose="020F0502020204030204" pitchFamily="34" charset="0"/>
                <a:hlinkClick r:id="rId2"/>
              </a:rPr>
              <a:t>www.ruprecht.de</a:t>
            </a:r>
            <a:r>
              <a:rPr lang="de-DE" sz="1800" dirty="0">
                <a:latin typeface="Calibri" panose="020F0502020204030204" pitchFamily="34" charset="0"/>
                <a:ea typeface="Calibri" panose="020F0502020204030204" pitchFamily="34" charset="0"/>
                <a:cs typeface="Calibri" panose="020F0502020204030204" pitchFamily="34" charset="0"/>
                <a:hlinkClick r:id="rId2"/>
              </a:rPr>
              <a:t>/</a:t>
            </a:r>
            <a:endParaRPr lang="de-DE" sz="1800" dirty="0">
              <a:latin typeface="Calibri" panose="020F0502020204030204" pitchFamily="34" charset="0"/>
              <a:ea typeface="Calibri" panose="020F0502020204030204" pitchFamily="34" charset="0"/>
              <a:cs typeface="Calibri" panose="020F0502020204030204" pitchFamily="34" charset="0"/>
            </a:endParaRPr>
          </a:p>
          <a:p>
            <a:pPr marL="160020" indent="-160020">
              <a:buSzPct val="100000"/>
              <a:buChar char="•"/>
            </a:pPr>
            <a:endParaRPr lang="de-DE" sz="1600" dirty="0">
              <a:latin typeface="Calibri" panose="020F0502020204030204" pitchFamily="34" charset="0"/>
              <a:ea typeface="Calibri" panose="020F0502020204030204" pitchFamily="34" charset="0"/>
              <a:cs typeface="Calibri" panose="020F0502020204030204" pitchFamily="34" charset="0"/>
            </a:endParaRPr>
          </a:p>
        </p:txBody>
      </p:sp>
      <p:sp>
        <p:nvSpPr>
          <p:cNvPr id="2" name="Foliennummernplatzhalter 1">
            <a:extLst>
              <a:ext uri="{FF2B5EF4-FFF2-40B4-BE49-F238E27FC236}">
                <a16:creationId xmlns:a16="http://schemas.microsoft.com/office/drawing/2014/main" id="{C18D2569-0980-9D46-B28E-D6A8F35A2D0E}"/>
              </a:ext>
            </a:extLst>
          </p:cNvPr>
          <p:cNvSpPr>
            <a:spLocks noGrp="1"/>
          </p:cNvSpPr>
          <p:nvPr>
            <p:ph type="sldNum" sz="quarter" idx="2"/>
          </p:nvPr>
        </p:nvSpPr>
        <p:spPr/>
        <p:txBody>
          <a:bodyPr/>
          <a:lstStyle/>
          <a:p>
            <a:fld id="{86CB4B4D-7CA3-9044-876B-883B54F8677D}" type="slidenum">
              <a:rPr lang="de-DE" smtClean="0"/>
              <a:t>98</a:t>
            </a:fld>
            <a:endParaRPr lang="de-DE"/>
          </a:p>
        </p:txBody>
      </p:sp>
      <p:pic>
        <p:nvPicPr>
          <p:cNvPr id="5" name="Grafik 4" descr="Ein Bild, das Text, Zeitung, Nachrichten, Zeitungspapier enthält.&#10;&#10;Automatisch generierte Beschreibung">
            <a:extLst>
              <a:ext uri="{FF2B5EF4-FFF2-40B4-BE49-F238E27FC236}">
                <a16:creationId xmlns:a16="http://schemas.microsoft.com/office/drawing/2014/main" id="{08C2351F-53F6-36AF-6549-3F70C59206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3511" y="1416324"/>
            <a:ext cx="2993543" cy="3840202"/>
          </a:xfrm>
          <a:prstGeom prst="rect">
            <a:avLst/>
          </a:prstGeom>
        </p:spPr>
      </p:pic>
      <p:pic>
        <p:nvPicPr>
          <p:cNvPr id="7" name="Grafik 6" descr="Ein Bild, das Text, Screenshot, Schrift, Kreis enthält.&#10;&#10;Automatisch generierte Beschreibung">
            <a:extLst>
              <a:ext uri="{FF2B5EF4-FFF2-40B4-BE49-F238E27FC236}">
                <a16:creationId xmlns:a16="http://schemas.microsoft.com/office/drawing/2014/main" id="{E46A95A0-CF38-BED6-63BE-2C556D1C9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688" y="2597860"/>
            <a:ext cx="2204823" cy="2533201"/>
          </a:xfrm>
          <a:prstGeom prst="rect">
            <a:avLst/>
          </a:prstGeom>
        </p:spPr>
      </p:pic>
    </p:spTree>
    <p:extLst>
      <p:ext uri="{BB962C8B-B14F-4D97-AF65-F5344CB8AC3E}">
        <p14:creationId xmlns:p14="http://schemas.microsoft.com/office/powerpoint/2010/main" val="1655808721"/>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tudentenleben in Heidelberg II"/>
          <p:cNvSpPr txBox="1">
            <a:spLocks noGrp="1"/>
          </p:cNvSpPr>
          <p:nvPr>
            <p:ph type="title" idx="4294967295"/>
          </p:nvPr>
        </p:nvSpPr>
        <p:spPr>
          <a:xfrm>
            <a:off x="54957" y="385237"/>
            <a:ext cx="7772400" cy="1251921"/>
          </a:xfrm>
          <a:prstGeom prst="rect">
            <a:avLst/>
          </a:prstGeom>
        </p:spPr>
        <p:txBody>
          <a:bodyPr/>
          <a:lstStyle/>
          <a:p>
            <a:r>
              <a:rPr sz="3500" dirty="0">
                <a:latin typeface="Calibri" panose="020F0502020204030204" pitchFamily="34" charset="0"/>
                <a:cs typeface="Calibri" panose="020F0502020204030204" pitchFamily="34" charset="0"/>
              </a:rPr>
              <a:t>Stud</a:t>
            </a:r>
            <a:r>
              <a:rPr lang="de-DE" sz="3500" dirty="0" err="1">
                <a:latin typeface="Calibri" panose="020F0502020204030204" pitchFamily="34" charset="0"/>
                <a:cs typeface="Calibri" panose="020F0502020204030204" pitchFamily="34" charset="0"/>
              </a:rPr>
              <a:t>ierenden</a:t>
            </a:r>
            <a:r>
              <a:rPr sz="3500" dirty="0">
                <a:latin typeface="Calibri" panose="020F0502020204030204" pitchFamily="34" charset="0"/>
                <a:cs typeface="Calibri" panose="020F0502020204030204" pitchFamily="34" charset="0"/>
              </a:rPr>
              <a:t>leben in Heidelberg II</a:t>
            </a:r>
            <a:r>
              <a:rPr lang="de-DE" sz="3500" dirty="0">
                <a:latin typeface="Calibri" panose="020F0502020204030204" pitchFamily="34" charset="0"/>
                <a:cs typeface="Calibri" panose="020F0502020204030204" pitchFamily="34" charset="0"/>
              </a:rPr>
              <a:t>I</a:t>
            </a:r>
            <a:endParaRPr sz="3500" dirty="0">
              <a:latin typeface="Calibri" panose="020F0502020204030204" pitchFamily="34" charset="0"/>
              <a:cs typeface="Calibri" panose="020F0502020204030204" pitchFamily="34" charset="0"/>
            </a:endParaRPr>
          </a:p>
        </p:txBody>
      </p:sp>
      <p:sp>
        <p:nvSpPr>
          <p:cNvPr id="417" name="Hochschulsport…"/>
          <p:cNvSpPr txBox="1">
            <a:spLocks noGrp="1"/>
          </p:cNvSpPr>
          <p:nvPr>
            <p:ph type="body" idx="4294967295"/>
          </p:nvPr>
        </p:nvSpPr>
        <p:spPr>
          <a:xfrm>
            <a:off x="431800" y="1220474"/>
            <a:ext cx="4640072" cy="4871289"/>
          </a:xfrm>
          <a:prstGeom prst="rect">
            <a:avLst/>
          </a:prstGeom>
        </p:spPr>
        <p:txBody>
          <a:bodyPr lIns="0" tIns="0" rIns="0" bIns="0" anchor="t"/>
          <a:lstStyle/>
          <a:p>
            <a:pPr>
              <a:defRPr b="1">
                <a:latin typeface="+mj-lt"/>
                <a:ea typeface="+mj-ea"/>
                <a:cs typeface="+mj-cs"/>
                <a:sym typeface="Helvetica"/>
              </a:defRPr>
            </a:pPr>
            <a:r>
              <a:rPr lang="de-DE" sz="1800" u="sng" dirty="0">
                <a:latin typeface="Calibri" panose="020F0502020204030204" pitchFamily="34" charset="0"/>
                <a:ea typeface="Calibri" panose="020F0502020204030204" pitchFamily="34" charset="0"/>
                <a:cs typeface="Calibri" panose="020F0502020204030204" pitchFamily="34" charset="0"/>
              </a:rPr>
              <a:t>Studentische Gruppen</a:t>
            </a:r>
          </a:p>
          <a:p>
            <a:pPr>
              <a:defRPr b="1">
                <a:latin typeface="+mj-lt"/>
                <a:ea typeface="+mj-ea"/>
                <a:cs typeface="+mj-cs"/>
                <a:sym typeface="Helvetica"/>
              </a:defRPr>
            </a:pPr>
            <a:endParaRPr lang="de-DE" sz="1800" dirty="0">
              <a:latin typeface="Calibri" panose="020F0502020204030204" pitchFamily="34" charset="0"/>
              <a:ea typeface="Calibri" panose="020F0502020204030204" pitchFamily="34" charset="0"/>
              <a:cs typeface="Calibri" panose="020F0502020204030204" pitchFamily="34" charset="0"/>
            </a:endParaRPr>
          </a:p>
          <a:p>
            <a:pPr>
              <a:defRPr b="1">
                <a:latin typeface="+mj-lt"/>
                <a:ea typeface="+mj-ea"/>
                <a:cs typeface="+mj-cs"/>
                <a:sym typeface="Helvetica"/>
              </a:defRPr>
            </a:pPr>
            <a:endParaRPr lang="de-DE" sz="1800" dirty="0">
              <a:latin typeface="Calibri" panose="020F0502020204030204" pitchFamily="34" charset="0"/>
              <a:ea typeface="Calibri" panose="020F0502020204030204" pitchFamily="34" charset="0"/>
              <a:cs typeface="Calibri" panose="020F0502020204030204" pitchFamily="34" charset="0"/>
            </a:endParaRPr>
          </a:p>
          <a:p>
            <a:pPr marL="160020" indent="-160020">
              <a:buSzPct val="100000"/>
              <a:buChar char="•"/>
            </a:pPr>
            <a:r>
              <a:rPr lang="de-DE" sz="1800" dirty="0">
                <a:latin typeface="Calibri" panose="020F0502020204030204" pitchFamily="34" charset="0"/>
                <a:ea typeface="Calibri" panose="020F0502020204030204" pitchFamily="34" charset="0"/>
                <a:cs typeface="Calibri" panose="020F0502020204030204" pitchFamily="34" charset="0"/>
              </a:rPr>
              <a:t>Lesekreise in- und außerhalb der Universität</a:t>
            </a:r>
            <a:br>
              <a:rPr lang="de-DE" sz="1800" dirty="0">
                <a:latin typeface="Calibri" panose="020F0502020204030204" pitchFamily="34" charset="0"/>
                <a:ea typeface="Calibri" panose="020F0502020204030204" pitchFamily="34" charset="0"/>
                <a:cs typeface="Calibri" panose="020F0502020204030204" pitchFamily="34" charset="0"/>
              </a:rPr>
            </a:br>
            <a:endParaRPr lang="de-DE" sz="1800" dirty="0">
              <a:latin typeface="Calibri" panose="020F0502020204030204" pitchFamily="34" charset="0"/>
              <a:ea typeface="Calibri" panose="020F0502020204030204" pitchFamily="34" charset="0"/>
              <a:cs typeface="Calibri" panose="020F0502020204030204" pitchFamily="34" charset="0"/>
            </a:endParaRPr>
          </a:p>
          <a:p>
            <a:pPr marL="160020" indent="-160020">
              <a:buSzPct val="100000"/>
              <a:buChar char="•"/>
            </a:pPr>
            <a:r>
              <a:rPr lang="de-DE" sz="1800" dirty="0">
                <a:latin typeface="Calibri" panose="020F0502020204030204" pitchFamily="34" charset="0"/>
                <a:ea typeface="Calibri" panose="020F0502020204030204" pitchFamily="34" charset="0"/>
                <a:cs typeface="Calibri" panose="020F0502020204030204" pitchFamily="34" charset="0"/>
              </a:rPr>
              <a:t>Arbeitskreise zu verschiedenen Themenbereichen</a:t>
            </a:r>
          </a:p>
          <a:p>
            <a:pPr lvl="1" indent="0">
              <a:buNone/>
            </a:pPr>
            <a:r>
              <a:rPr lang="de-DE" sz="1800" dirty="0">
                <a:latin typeface="Calibri" panose="020F0502020204030204" pitchFamily="34" charset="0"/>
                <a:ea typeface="Calibri" panose="020F0502020204030204" pitchFamily="34" charset="0"/>
                <a:cs typeface="Calibri" panose="020F0502020204030204" pitchFamily="34" charset="0"/>
                <a:hlinkClick r:id="rId2"/>
              </a:rPr>
              <a:t>https://</a:t>
            </a:r>
            <a:r>
              <a:rPr lang="de-DE" sz="1800" dirty="0" err="1">
                <a:latin typeface="Calibri" panose="020F0502020204030204" pitchFamily="34" charset="0"/>
                <a:ea typeface="Calibri" panose="020F0502020204030204" pitchFamily="34" charset="0"/>
                <a:cs typeface="Calibri" panose="020F0502020204030204" pitchFamily="34" charset="0"/>
                <a:hlinkClick r:id="rId2"/>
              </a:rPr>
              <a:t>www.stura.uni-heidelberg.de</a:t>
            </a:r>
            <a:r>
              <a:rPr lang="de-DE" sz="1800" dirty="0">
                <a:latin typeface="Calibri" panose="020F0502020204030204" pitchFamily="34" charset="0"/>
                <a:ea typeface="Calibri" panose="020F0502020204030204" pitchFamily="34" charset="0"/>
                <a:cs typeface="Calibri" panose="020F0502020204030204" pitchFamily="34" charset="0"/>
                <a:hlinkClick r:id="rId2"/>
              </a:rPr>
              <a:t>/</a:t>
            </a:r>
            <a:r>
              <a:rPr lang="de-DE" sz="1800" dirty="0" err="1">
                <a:latin typeface="Calibri" panose="020F0502020204030204" pitchFamily="34" charset="0"/>
                <a:ea typeface="Calibri" panose="020F0502020204030204" pitchFamily="34" charset="0"/>
                <a:cs typeface="Calibri" panose="020F0502020204030204" pitchFamily="34" charset="0"/>
                <a:hlinkClick r:id="rId2"/>
              </a:rPr>
              <a:t>vs</a:t>
            </a:r>
            <a:r>
              <a:rPr lang="de-DE" sz="1800" dirty="0">
                <a:latin typeface="Calibri" panose="020F0502020204030204" pitchFamily="34" charset="0"/>
                <a:ea typeface="Calibri" panose="020F0502020204030204" pitchFamily="34" charset="0"/>
                <a:cs typeface="Calibri" panose="020F0502020204030204" pitchFamily="34" charset="0"/>
                <a:hlinkClick r:id="rId2"/>
              </a:rPr>
              <a:t>-strukturen/</a:t>
            </a:r>
            <a:r>
              <a:rPr lang="de-DE" sz="1800" dirty="0" err="1">
                <a:latin typeface="Calibri" panose="020F0502020204030204" pitchFamily="34" charset="0"/>
                <a:ea typeface="Calibri" panose="020F0502020204030204" pitchFamily="34" charset="0"/>
                <a:cs typeface="Calibri" panose="020F0502020204030204" pitchFamily="34" charset="0"/>
                <a:hlinkClick r:id="rId2"/>
              </a:rPr>
              <a:t>aksags</a:t>
            </a:r>
            <a:r>
              <a:rPr lang="de-DE" sz="1800" dirty="0">
                <a:latin typeface="Calibri" panose="020F0502020204030204" pitchFamily="34" charset="0"/>
                <a:ea typeface="Calibri" panose="020F0502020204030204" pitchFamily="34" charset="0"/>
                <a:cs typeface="Calibri" panose="020F0502020204030204" pitchFamily="34" charset="0"/>
                <a:hlinkClick r:id="rId2"/>
              </a:rPr>
              <a:t>/</a:t>
            </a:r>
            <a:br>
              <a:rPr lang="de-DE" sz="1800" dirty="0">
                <a:latin typeface="Calibri" panose="020F0502020204030204" pitchFamily="34" charset="0"/>
                <a:ea typeface="Calibri" panose="020F0502020204030204" pitchFamily="34" charset="0"/>
                <a:cs typeface="Calibri" panose="020F0502020204030204" pitchFamily="34" charset="0"/>
              </a:rPr>
            </a:br>
            <a:endParaRPr lang="de-DE" sz="1800" dirty="0">
              <a:latin typeface="Calibri" panose="020F0502020204030204" pitchFamily="34" charset="0"/>
              <a:ea typeface="Calibri" panose="020F0502020204030204" pitchFamily="34" charset="0"/>
              <a:cs typeface="Calibri" panose="020F0502020204030204" pitchFamily="34" charset="0"/>
            </a:endParaRPr>
          </a:p>
          <a:p>
            <a:pPr marL="160020" indent="-160020">
              <a:buSzPct val="100000"/>
              <a:buFontTx/>
              <a:buChar char="•"/>
            </a:pPr>
            <a:r>
              <a:rPr lang="de-DE" sz="1800" dirty="0">
                <a:latin typeface="Calibri" panose="020F0502020204030204" pitchFamily="34" charset="0"/>
                <a:ea typeface="Calibri" panose="020F0502020204030204" pitchFamily="34" charset="0"/>
                <a:cs typeface="Calibri" panose="020F0502020204030204" pitchFamily="34" charset="0"/>
              </a:rPr>
              <a:t>breites Angebot (auch außerhalb der Universität) an (Sport-) Vereinen, Theatergruppen, Orchestern, Bands, Chören, u.v.m. </a:t>
            </a:r>
          </a:p>
          <a:p>
            <a:pPr marL="160020" indent="-160020">
              <a:buSzPct val="100000"/>
              <a:buChar char="•"/>
            </a:pPr>
            <a:endParaRPr lang="de-DE" sz="1800" dirty="0">
              <a:latin typeface="Calibri" panose="020F0502020204030204" pitchFamily="34" charset="0"/>
              <a:ea typeface="Calibri" panose="020F0502020204030204" pitchFamily="34" charset="0"/>
              <a:cs typeface="Calibri" panose="020F0502020204030204" pitchFamily="34" charset="0"/>
            </a:endParaRPr>
          </a:p>
          <a:p>
            <a:pPr marL="160020" indent="-160020">
              <a:buSzPct val="100000"/>
              <a:buChar char="•"/>
            </a:pPr>
            <a:endParaRPr lang="de-DE" sz="1600" dirty="0">
              <a:latin typeface="Calibri" panose="020F0502020204030204" pitchFamily="34" charset="0"/>
              <a:ea typeface="Calibri" panose="020F0502020204030204" pitchFamily="34" charset="0"/>
              <a:cs typeface="Calibri" panose="020F0502020204030204" pitchFamily="34" charset="0"/>
            </a:endParaRPr>
          </a:p>
        </p:txBody>
      </p:sp>
      <p:sp>
        <p:nvSpPr>
          <p:cNvPr id="2" name="Foliennummernplatzhalter 1">
            <a:extLst>
              <a:ext uri="{FF2B5EF4-FFF2-40B4-BE49-F238E27FC236}">
                <a16:creationId xmlns:a16="http://schemas.microsoft.com/office/drawing/2014/main" id="{C18D2569-0980-9D46-B28E-D6A8F35A2D0E}"/>
              </a:ext>
            </a:extLst>
          </p:cNvPr>
          <p:cNvSpPr>
            <a:spLocks noGrp="1"/>
          </p:cNvSpPr>
          <p:nvPr>
            <p:ph type="sldNum" sz="quarter" idx="2"/>
          </p:nvPr>
        </p:nvSpPr>
        <p:spPr/>
        <p:txBody>
          <a:bodyPr/>
          <a:lstStyle/>
          <a:p>
            <a:fld id="{86CB4B4D-7CA3-9044-876B-883B54F8677D}" type="slidenum">
              <a:rPr lang="de-DE" smtClean="0"/>
              <a:t>99</a:t>
            </a:fld>
            <a:endParaRPr lang="de-DE"/>
          </a:p>
        </p:txBody>
      </p:sp>
      <p:pic>
        <p:nvPicPr>
          <p:cNvPr id="4" name="Grafik 3" descr="Ein Bild, das Text, Poster, Grafikdesign, Screenshot enthält.&#10;&#10;Automatisch generierte Beschreibung">
            <a:extLst>
              <a:ext uri="{FF2B5EF4-FFF2-40B4-BE49-F238E27FC236}">
                <a16:creationId xmlns:a16="http://schemas.microsoft.com/office/drawing/2014/main" id="{05850B2E-9DC1-8DEA-F165-DBDB462CC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6077" y="1438635"/>
            <a:ext cx="2548123" cy="3599730"/>
          </a:xfrm>
          <a:prstGeom prst="rect">
            <a:avLst/>
          </a:prstGeom>
        </p:spPr>
      </p:pic>
    </p:spTree>
    <p:extLst>
      <p:ext uri="{BB962C8B-B14F-4D97-AF65-F5344CB8AC3E}">
        <p14:creationId xmlns:p14="http://schemas.microsoft.com/office/powerpoint/2010/main" val="2398596970"/>
      </p:ext>
    </p:extLst>
  </p:cSld>
  <p:clrMapOvr>
    <a:masterClrMapping/>
  </p:clrMapOvr>
  <p:transition spd="med"/>
</p:sld>
</file>

<file path=ppt/theme/theme1.xml><?xml version="1.0" encoding="utf-8"?>
<a:theme xmlns:a="http://schemas.openxmlformats.org/drawingml/2006/main" name="Hauptmaster">
  <a:themeElements>
    <a:clrScheme name="Benutzerdefiniert 1">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Hauptmaster">
      <a:majorFont>
        <a:latin typeface="Helvetica"/>
        <a:ea typeface="Helvetica"/>
        <a:cs typeface="Helvetica"/>
      </a:majorFont>
      <a:minorFont>
        <a:latin typeface="Arial"/>
        <a:ea typeface="Arial"/>
        <a:cs typeface="Arial"/>
      </a:minorFont>
    </a:fontScheme>
    <a:fmtScheme name="Hauptmast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863600" rtl="0" fontAlgn="auto" latinLnBrk="0" hangingPunct="0">
          <a:lnSpc>
            <a:spcPts val="29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Hauptmaster">
  <a:themeElements>
    <a:clrScheme name="Hauptmaster">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Hauptmaster">
      <a:majorFont>
        <a:latin typeface="Helvetica"/>
        <a:ea typeface="Helvetica"/>
        <a:cs typeface="Helvetica"/>
      </a:majorFont>
      <a:minorFont>
        <a:latin typeface="Arial"/>
        <a:ea typeface="Arial"/>
        <a:cs typeface="Arial"/>
      </a:minorFont>
    </a:fontScheme>
    <a:fmtScheme name="Hauptmast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863600" rtl="0" fontAlgn="auto" latinLnBrk="0" hangingPunct="0">
          <a:lnSpc>
            <a:spcPts val="29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6811</Words>
  <Application>Microsoft Office PowerPoint</Application>
  <PresentationFormat>Benutzerdefiniert</PresentationFormat>
  <Paragraphs>1656</Paragraphs>
  <Slides>115</Slides>
  <Notes>2</Notes>
  <HiddenSlides>0</HiddenSlides>
  <MMClips>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115</vt:i4>
      </vt:variant>
    </vt:vector>
  </HeadingPairs>
  <TitlesOfParts>
    <vt:vector size="122" baseType="lpstr">
      <vt:lpstr>Arial</vt:lpstr>
      <vt:lpstr>Calibri</vt:lpstr>
      <vt:lpstr>Calibri Bold</vt:lpstr>
      <vt:lpstr>Courier New</vt:lpstr>
      <vt:lpstr>Helvetica</vt:lpstr>
      <vt:lpstr>Symbol</vt:lpstr>
      <vt:lpstr>Hauptmaster</vt:lpstr>
      <vt:lpstr>Einführungstage Germanistik  Sommersemester 2024   </vt:lpstr>
      <vt:lpstr>PowerPoint-Präsentation</vt:lpstr>
      <vt:lpstr>Vorstellungsrunde</vt:lpstr>
      <vt:lpstr>Ablauf: Was erwartet euch heute? Ankommen – Orientieren – Ankoppeln </vt:lpstr>
      <vt:lpstr>Ablauf: Was erwartet euch heute? Ankommen – Orientieren – Ankoppeln </vt:lpstr>
      <vt:lpstr>Ablauf: Was erwartet euch morgen? </vt:lpstr>
      <vt:lpstr>Vorgehen   </vt:lpstr>
      <vt:lpstr>Lageplan Germanistik</vt:lpstr>
      <vt:lpstr>Lageplan Altstadt</vt:lpstr>
      <vt:lpstr>Germanistik als dreigeteilte  Wissenschaft</vt:lpstr>
      <vt:lpstr>PowerPoint-Präsentation</vt:lpstr>
      <vt:lpstr>Gruppeneinteilung und Wanderung</vt:lpstr>
      <vt:lpstr>Das Germanistische Seminar Heidelberg</vt:lpstr>
      <vt:lpstr>Außerplanmäßige Professor:innen  und Privatdozent:innen</vt:lpstr>
      <vt:lpstr>Ansprechpartner in der Germanistik</vt:lpstr>
      <vt:lpstr>Studierendenausweis</vt:lpstr>
      <vt:lpstr>E-Mail-Adresse</vt:lpstr>
      <vt:lpstr>Veranstaltungsformen I</vt:lpstr>
      <vt:lpstr>Veranstaltungsformen II</vt:lpstr>
      <vt:lpstr>Leistungsnachweise</vt:lpstr>
      <vt:lpstr>heiCO</vt:lpstr>
      <vt:lpstr>heiCO</vt:lpstr>
      <vt:lpstr>heiCO</vt:lpstr>
      <vt:lpstr>LSF (Lehre, Studium und Forschung) https://lsf.uni-heidelberg.de/qisserver/rds?state=user&amp;type=0</vt:lpstr>
      <vt:lpstr>Polyvalenter BA Germanistik</vt:lpstr>
      <vt:lpstr>Studienvoraussetzungen</vt:lpstr>
      <vt:lpstr>Erwerb von Lateinkenntnissen</vt:lpstr>
      <vt:lpstr>Erwerb von Lateinkenntnissen</vt:lpstr>
      <vt:lpstr>Fremdsprachenkenntnisse</vt:lpstr>
      <vt:lpstr>Allgemeine Informationen zur Institutsbibliothek</vt:lpstr>
      <vt:lpstr>Signaturen auf HEIDI einsehen</vt:lpstr>
      <vt:lpstr>Signaturen auf HEIDI einsehen</vt:lpstr>
      <vt:lpstr>Signaturen auf HEIDI einsehen</vt:lpstr>
      <vt:lpstr>PowerPoint-Präsentation</vt:lpstr>
      <vt:lpstr>PowerPoint-Präsentation</vt:lpstr>
      <vt:lpstr>Modulhandbuch – Hauptfach</vt:lpstr>
      <vt:lpstr>Modulhandbuch – Hauptfach</vt:lpstr>
      <vt:lpstr>PowerPoint-Präsentation</vt:lpstr>
      <vt:lpstr>Modulhandbuch – Hauptfach</vt:lpstr>
      <vt:lpstr>Modulhandbuch – Hauptfach</vt:lpstr>
      <vt:lpstr>Modulhandbuch – Hauptfach</vt:lpstr>
      <vt:lpstr>Modulhandbuch – Hauptfach</vt:lpstr>
      <vt:lpstr>Modulhandbuch – Hauptfach</vt:lpstr>
      <vt:lpstr>Modulhandbuch – Hauptfach</vt:lpstr>
      <vt:lpstr>Modulhandbuch – Hauptfach</vt:lpstr>
      <vt:lpstr>Modulhandbuch – Hauptfach</vt:lpstr>
      <vt:lpstr>Modulhandbuch – Hauptfach</vt:lpstr>
      <vt:lpstr>Modulhandbuch – Hauptfach</vt:lpstr>
      <vt:lpstr>Modulhandbuch – Hauptfach</vt:lpstr>
      <vt:lpstr>PowerPoint-Präsentation</vt:lpstr>
      <vt:lpstr>Modulhandbuch – Hauptfach</vt:lpstr>
      <vt:lpstr>Modulhandbuch – Hauptfach</vt:lpstr>
      <vt:lpstr>Lehramtsoption Verlaufsplan</vt:lpstr>
      <vt:lpstr>PowerPoint-Präsentation</vt:lpstr>
      <vt:lpstr>Modulhandbuch – Begleitfach (25%)</vt:lpstr>
      <vt:lpstr>Modulhandbuch – Begleitfach (25%)</vt:lpstr>
      <vt:lpstr>Modulhandbuch – Begleitfach (25%)</vt:lpstr>
      <vt:lpstr>Modulhandbuch – Begleitfach (25%)</vt:lpstr>
      <vt:lpstr>Modulhandbuch – Begleitfach (25%)</vt:lpstr>
      <vt:lpstr>Modulhandbuch – Begleitfach (25%)</vt:lpstr>
      <vt:lpstr>Modulhandbuch – Begleitfach (25%)</vt:lpstr>
      <vt:lpstr>Modulhandbuch – Begleitfach (25%)</vt:lpstr>
      <vt:lpstr>PowerPoint-Präsentation</vt:lpstr>
      <vt:lpstr>PowerPoint-Präsentation</vt:lpstr>
      <vt:lpstr>Modulhandbuch – 33%-Fach (Care)</vt:lpstr>
      <vt:lpstr>Modulhandbuch – 33%-Fach (Care)</vt:lpstr>
      <vt:lpstr>Modulhandbuch – 33%-Fach (Care)</vt:lpstr>
      <vt:lpstr>Modulhandbuch – 33%-Fach (Care)</vt:lpstr>
      <vt:lpstr>Modulhandbuch – 33%-Fach (Care)</vt:lpstr>
      <vt:lpstr>Modulhandbuch – 33%-Fach (Care)</vt:lpstr>
      <vt:lpstr>Modulhandbuch – 33%-Fach (Care)</vt:lpstr>
      <vt:lpstr>Modulhandbuch – 33%-Fach (Care)</vt:lpstr>
      <vt:lpstr>PowerPoint-Präsentation</vt:lpstr>
      <vt:lpstr>Fristen und Termine im Überblick </vt:lpstr>
      <vt:lpstr>PowerPoint-Präsentation</vt:lpstr>
      <vt:lpstr>Masterstudiengänge im Überblick</vt:lpstr>
      <vt:lpstr>Master „Germanistik“</vt:lpstr>
      <vt:lpstr>Master „Mittelalterstudien“</vt:lpstr>
      <vt:lpstr>Master „Klassische und  moderne Literaturwissenschaft“ </vt:lpstr>
      <vt:lpstr>Master of Education</vt:lpstr>
      <vt:lpstr>PowerPoint-Präsentation</vt:lpstr>
      <vt:lpstr>PowerPoint-Präsentation</vt:lpstr>
      <vt:lpstr>Hinweise zu Master-Seminaren  (M.A., M.Ed.)</vt:lpstr>
      <vt:lpstr>Sprachpatenschaft für  Geflüchtete</vt:lpstr>
      <vt:lpstr>PowerPoint-Präsentation</vt:lpstr>
      <vt:lpstr>Hinweise zum Studium  und Leben in Heidelberg</vt:lpstr>
      <vt:lpstr>Studienfinanzierung</vt:lpstr>
      <vt:lpstr>Auslandsaufenthalte</vt:lpstr>
      <vt:lpstr>Unsere Fachschaft</vt:lpstr>
      <vt:lpstr>Unsere Fachschaft auf Instagram</vt:lpstr>
      <vt:lpstr>Germanistik HD auf Instagram</vt:lpstr>
      <vt:lpstr>Studierendenleben in Heidelberg I</vt:lpstr>
      <vt:lpstr>Studierendenleben in Heidelberg I</vt:lpstr>
      <vt:lpstr>Studierendenleben in Heidelberg I</vt:lpstr>
      <vt:lpstr>Studierendenleben in Heidelberg II</vt:lpstr>
      <vt:lpstr>Studierendenleben in Heidelberg III</vt:lpstr>
      <vt:lpstr>Studierendenleben in Heidelberg III</vt:lpstr>
      <vt:lpstr>Studierendenleben in Heidelberg III</vt:lpstr>
      <vt:lpstr>Studierendenleben in Heidelberg III</vt:lpstr>
      <vt:lpstr>Kulturleben in Heidelberg I</vt:lpstr>
      <vt:lpstr>Kulturleben in Heidelberg I</vt:lpstr>
      <vt:lpstr>Kulturleben in Heidelberg I</vt:lpstr>
      <vt:lpstr>Kulturleben in Heidelberg II</vt:lpstr>
      <vt:lpstr>Kulturleben in Heidelberg II</vt:lpstr>
      <vt:lpstr>PowerPoint-Präsentation</vt:lpstr>
      <vt:lpstr>Studium und #mentalhealth</vt:lpstr>
      <vt:lpstr>Nightline Heidelberg</vt:lpstr>
      <vt:lpstr>Netzzugang</vt:lpstr>
      <vt:lpstr>Netzzugang</vt:lpstr>
      <vt:lpstr>Netzzugang (optional)</vt:lpstr>
      <vt:lpstr>Netzzugang (optional)</vt:lpstr>
      <vt:lpstr>Netzzugang (optional)</vt:lpstr>
      <vt:lpstr>Netzzugang (optional)</vt:lpstr>
      <vt:lpstr>PowerPoint-Präsentation</vt:lpstr>
      <vt:lpstr>Sonst noch was?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Einführungstage Germanistik  Sommersemester 2019 11. und 12.04.2019 nkcö</dc:title>
  <dc:creator>User</dc:creator>
  <cp:lastModifiedBy>Maike Strauch</cp:lastModifiedBy>
  <cp:revision>32</cp:revision>
  <dcterms:modified xsi:type="dcterms:W3CDTF">2024-04-09T07:51:06Z</dcterms:modified>
</cp:coreProperties>
</file>